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&#1054;&#1089;&#1074;&#1086;&#1073;&#1086;&#1078;&#1076;&#1077;&#1085;&#1080;&#1077;%20&#1057;&#1090;&#1072;&#1074;&#1088;&#1086;&#1087;&#1086;&#1083;&#1103;%20&#1086;&#1090;%20&#1085;&#1077;&#1084;&#1077;&#1094;&#1082;&#1086;-&#1092;&#1072;&#1096;&#1080;&#1089;&#1090;&#1089;&#1082;&#1080;&#1093;%20&#1079;&#1072;&#1093;&#1074;&#1072;&#1090;&#1095;&#1080;&#1082;&#1086;&#1074;.mp4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&#1060;&#1086;&#1085;&#1086;&#1074;&#1099;&#1081;%20&#1074;&#1080;&#1076;&#1077;&#1086;&#1088;&#1103;&#1076;/&#1052;&#1099;%20&#1087;&#1086;&#1084;&#1085;&#1080;&#1084;....mp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2808312"/>
          </a:xfrm>
        </p:spPr>
        <p:txBody>
          <a:bodyPr>
            <a:norm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Освобождение Ставрополя от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немецко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фашистских захватчиков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81128"/>
            <a:ext cx="6400800" cy="1057672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21 января 1943</a:t>
            </a:r>
          </a:p>
        </p:txBody>
      </p:sp>
    </p:spTree>
    <p:extLst>
      <p:ext uri="{BB962C8B-B14F-4D97-AF65-F5344CB8AC3E}">
        <p14:creationId xmlns:p14="http://schemas.microsoft.com/office/powerpoint/2010/main" val="979043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052736"/>
            <a:ext cx="7571184" cy="288032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dirty="0"/>
              <a:t>20 января 1943 г</a:t>
            </a:r>
            <a:r>
              <a:rPr lang="ru-RU" dirty="0"/>
              <a:t>. командование 44-й армии, понимая чувства майора Короткова, разрешило его полку первым штурмовать Ставрополь. 1175-й полк по руслу Ташлы через развалины завода «Красный металлист» ворвался в район железнодорожного вокзала и завязал бой... 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1027" name="Picture 3" descr="D:\воспитание\ВОв\изображения\0_58440_bf353660_XL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645024"/>
            <a:ext cx="3888432" cy="260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044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воспитание\ВОв\изображения\музей память ставропол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902100"/>
            <a:ext cx="2496782" cy="391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268760"/>
            <a:ext cx="7715200" cy="485740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/>
              <a:t>К </a:t>
            </a:r>
            <a:r>
              <a:rPr lang="ru-RU" b="1" dirty="0"/>
              <a:t>пяти часам утра 21 января 1943 года </a:t>
            </a:r>
            <a:r>
              <a:rPr lang="ru-RU" dirty="0"/>
              <a:t>город </a:t>
            </a:r>
            <a:r>
              <a:rPr lang="ru-RU" b="1" dirty="0"/>
              <a:t>Ставрополь</a:t>
            </a:r>
            <a:r>
              <a:rPr lang="ru-RU" dirty="0"/>
              <a:t> был полностью </a:t>
            </a:r>
            <a:r>
              <a:rPr lang="ru-RU" b="1" dirty="0"/>
              <a:t>освобожден</a:t>
            </a:r>
            <a:r>
              <a:rPr lang="ru-RU" dirty="0"/>
              <a:t>. «</a:t>
            </a:r>
            <a:r>
              <a:rPr lang="ru-RU" i="1" dirty="0"/>
              <a:t>Нужно быть великим художником, чтоб суметь передать волнующие картины ликования и радости ставропольских жителей, когда части вступили в город. Слезы радости невольно выступали и у тех, кто встречал, и у тех, кого встречали. Бодрой поступью шли по улицам б</a:t>
            </a:r>
            <a:r>
              <a:rPr lang="ru-RU" i="1" dirty="0">
                <a:solidFill>
                  <a:schemeClr val="bg1"/>
                </a:solidFill>
              </a:rPr>
              <a:t>ойцы-</a:t>
            </a:r>
            <a:r>
              <a:rPr lang="ru-RU" i="1" dirty="0"/>
              <a:t>пехотинцы, будто не было боль</a:t>
            </a:r>
            <a:r>
              <a:rPr lang="ru-RU" i="1" dirty="0">
                <a:solidFill>
                  <a:schemeClr val="bg1"/>
                </a:solidFill>
              </a:rPr>
              <a:t>шой</a:t>
            </a:r>
            <a:r>
              <a:rPr lang="ru-RU" i="1" dirty="0"/>
              <a:t> усталости и упорных боев. Почерн</a:t>
            </a:r>
            <a:r>
              <a:rPr lang="ru-RU" i="1" dirty="0">
                <a:solidFill>
                  <a:schemeClr val="bg1"/>
                </a:solidFill>
              </a:rPr>
              <a:t>евшие на </a:t>
            </a:r>
            <a:r>
              <a:rPr lang="ru-RU" i="1" dirty="0"/>
              <a:t>ветру лица людей стали веселей, </a:t>
            </a:r>
            <a:r>
              <a:rPr lang="ru-RU" i="1" dirty="0">
                <a:solidFill>
                  <a:schemeClr val="bg1"/>
                </a:solidFill>
              </a:rPr>
              <a:t>красивее».</a:t>
            </a:r>
            <a:endParaRPr lang="ru-RU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2610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0768" y="399802"/>
            <a:ext cx="8003232" cy="1084982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Мемориал Вечной Славы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://stav-geo.ru/_nw/44/933271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7487423" cy="4896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01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980729"/>
            <a:ext cx="7643192" cy="417646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27 апреля 1975 года был выставлен Почетный пионерско-комсомольский Пост у Мемориала «Огонь Вечной Славы», эта дата и является Днём рождения </a:t>
            </a:r>
            <a:r>
              <a:rPr lang="ru-RU" b="1" dirty="0"/>
              <a:t>Поста № 1 </a:t>
            </a:r>
            <a:r>
              <a:rPr lang="ru-RU" b="1" dirty="0" err="1"/>
              <a:t>г.Ставрополя</a:t>
            </a:r>
            <a:r>
              <a:rPr lang="ru-RU" dirty="0"/>
              <a:t>, на котором несут караул учащиеся школ города.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10242" name="Picture 2" descr="http://www.26203s010.edusite.ru/memorial.files/image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78"/>
          <a:stretch/>
        </p:blipFill>
        <p:spPr bwMode="auto">
          <a:xfrm>
            <a:off x="1115616" y="4077072"/>
            <a:ext cx="6829425" cy="209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179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://vestnikkavkaza.net/upload2/files/ba3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1210705"/>
            <a:ext cx="7128792" cy="466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615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916832"/>
            <a:ext cx="7571184" cy="42093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/>
              <a:t>22 июня 1941 года </a:t>
            </a:r>
            <a:r>
              <a:rPr lang="ru-RU" sz="3600" dirty="0"/>
              <a:t>– год, когда началась новая страница истории </a:t>
            </a:r>
            <a:r>
              <a:rPr lang="ru-RU" sz="3600" dirty="0" err="1"/>
              <a:t>Ворошиловска</a:t>
            </a:r>
            <a:r>
              <a:rPr lang="ru-RU" sz="3600" dirty="0"/>
              <a:t> (так с августа 1935г. до 12 сентября 1943г. именовался г Ставрополь).</a:t>
            </a:r>
          </a:p>
          <a:p>
            <a:pPr marL="0" indent="0">
              <a:buNone/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96237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772816"/>
            <a:ext cx="7715200" cy="4353347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Приказ № 227 </a:t>
            </a:r>
            <a:r>
              <a:rPr lang="ru-RU" dirty="0"/>
              <a:t>известный под девизом: «</a:t>
            </a:r>
            <a:r>
              <a:rPr lang="ru-RU" b="1" dirty="0"/>
              <a:t>Ни шагу назад</a:t>
            </a:r>
            <a:r>
              <a:rPr lang="ru-RU" dirty="0"/>
              <a:t>». Отныне законом для всех была железная дисциплина и главное требование: «ни шагу назад», отступающие с боевых позиций без приказа считались предателями Родины.</a:t>
            </a:r>
          </a:p>
        </p:txBody>
      </p:sp>
    </p:spTree>
    <p:extLst>
      <p:ext uri="{BB962C8B-B14F-4D97-AF65-F5344CB8AC3E}">
        <p14:creationId xmlns:p14="http://schemas.microsoft.com/office/powerpoint/2010/main" val="1600920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196752"/>
            <a:ext cx="7643192" cy="504056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/>
              <a:t>Для обороны Северного Кавказа был создан Северо-Кавказский фронт, который по решению Ставки возглавил Буденный Семен Михайлович. </a:t>
            </a:r>
          </a:p>
          <a:p>
            <a:pPr marL="0" indent="0" algn="ctr">
              <a:buNone/>
            </a:pPr>
            <a:r>
              <a:rPr lang="ru-RU" dirty="0"/>
              <a:t>Но, не смотря на приказ Сталина «ни шагу назад» части Красной Армии отступали на Северном Кавказе. Прорвав оборону Донской и Приморской группы войск немцы беспрепятственно шли на юг, и в августе </a:t>
            </a:r>
            <a:r>
              <a:rPr lang="ru-RU" b="1" dirty="0"/>
              <a:t>1942 </a:t>
            </a:r>
            <a:r>
              <a:rPr lang="ru-RU" dirty="0"/>
              <a:t>года на их пути встал город Ворошиловск. </a:t>
            </a:r>
          </a:p>
          <a:p>
            <a:pPr marL="0" indent="0" algn="ctr">
              <a:buNone/>
            </a:pPr>
            <a:r>
              <a:rPr lang="ru-RU" b="1" dirty="0"/>
              <a:t>3 августа,</a:t>
            </a:r>
            <a:r>
              <a:rPr lang="ru-RU" dirty="0"/>
              <a:t> понедельник – черный день в истории города Ставрополя. </a:t>
            </a:r>
          </a:p>
        </p:txBody>
      </p:sp>
      <p:pic>
        <p:nvPicPr>
          <p:cNvPr id="4" name="Picture 2" descr="D:\воспитание\ВОв\изображения\музей память ставрополя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638865"/>
            <a:ext cx="7644341" cy="5598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27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268760"/>
            <a:ext cx="7571184" cy="485740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/>
              <a:t>На Ставрополье Оккупационный режим просуществовал чуть более пяти месяцев – с </a:t>
            </a:r>
            <a:r>
              <a:rPr lang="ru-RU" b="1" dirty="0"/>
              <a:t>августа 1942 по 21 января 1943 года</a:t>
            </a:r>
            <a:r>
              <a:rPr lang="ru-RU" dirty="0"/>
              <a:t>.</a:t>
            </a:r>
          </a:p>
          <a:p>
            <a:pPr marL="0" indent="0" algn="ctr">
              <a:buNone/>
            </a:pPr>
            <a:r>
              <a:rPr lang="ru-RU" dirty="0"/>
              <a:t>После сокрушительного удара, нанесенного гитлеровцам на Тереке, в районе Моздока, инициатива перешла в руки советских войск на всех участках борьбы за Северный Кавказ. Частями 37-й армии были освобождены Ессентуки, Пятигорск, Минеральные Воды, Железноводск, 17 января - Черкесск, 20 января - Невинномысск.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5122" name="Picture 2" descr="D:\воспитание\ВОв\изображения\old03-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564904"/>
            <a:ext cx="727280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87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24744"/>
            <a:ext cx="4536504" cy="511256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b="1" dirty="0"/>
              <a:t>19 января </a:t>
            </a:r>
            <a:r>
              <a:rPr lang="ru-RU" dirty="0"/>
              <a:t>командующий 44-й армией генерал-майор </a:t>
            </a:r>
            <a:r>
              <a:rPr lang="ru-RU" b="1" dirty="0"/>
              <a:t>В. Хоменко </a:t>
            </a:r>
            <a:r>
              <a:rPr lang="ru-RU" dirty="0"/>
              <a:t>дал приказ 347-й дивизии «...не располагаться на ночной отдых, проникнуть в город и к утру освободить Ставрополь от фашистов».</a:t>
            </a:r>
          </a:p>
          <a:p>
            <a:pPr marL="0" indent="0" algn="ctr">
              <a:buNone/>
            </a:pPr>
            <a:r>
              <a:rPr lang="ru-RU" dirty="0"/>
              <a:t>«</a:t>
            </a:r>
            <a:r>
              <a:rPr lang="ru-RU" i="1" dirty="0"/>
              <a:t>Я знаю</a:t>
            </a:r>
            <a:r>
              <a:rPr lang="ru-RU" dirty="0"/>
              <a:t>, - сказал генерал собравшимся командирам, - </a:t>
            </a:r>
            <a:r>
              <a:rPr lang="ru-RU" i="1" dirty="0"/>
              <a:t>полки за сутки прошли с боями 40 километров. Люди устали. Но поймите, товарищи, надо спасти Ставрополь! Если мы не выбьем оттуда фашистов, через сутки от города останутся одни руины</a:t>
            </a:r>
            <a:r>
              <a:rPr lang="ru-RU" dirty="0"/>
              <a:t>...». 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8194" name="Picture 2" descr="https://reibert.info/useralbums/35548/standalone?embedded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262608"/>
            <a:ext cx="3152376" cy="433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07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7904" y="908720"/>
            <a:ext cx="4834880" cy="504056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2500" dirty="0"/>
              <a:t>Командир 1179-го полка подполковник </a:t>
            </a:r>
            <a:r>
              <a:rPr lang="ru-RU" sz="2500" b="1" dirty="0"/>
              <a:t>А. </a:t>
            </a:r>
            <a:r>
              <a:rPr lang="ru-RU" sz="2500" b="1" dirty="0" err="1"/>
              <a:t>Гервасиев</a:t>
            </a:r>
            <a:r>
              <a:rPr lang="ru-RU" sz="2500" b="1" dirty="0"/>
              <a:t> </a:t>
            </a:r>
            <a:r>
              <a:rPr lang="ru-RU" sz="2500" dirty="0"/>
              <a:t>обратился к солдатам с такими словами:</a:t>
            </a:r>
          </a:p>
          <a:p>
            <a:pPr marL="0" indent="0" algn="ctr">
              <a:buNone/>
            </a:pPr>
            <a:r>
              <a:rPr lang="ru-RU" sz="2500" i="1" dirty="0"/>
              <a:t>«Мы находимся на подступах к Ставрополю. О значении этого города говорить не приходится. Это краевой центр, важный стратегический пункт на Кавказе. На нашу долю выпала великая честь взять этот город. Мы с вами безостановочно гоним немцев с Кавказа уже на протяжении многих сотен километров. Неужели у нас не хватит сил, чтобы покрыть новой славой Боевое Знамя части во имя освобождения Родины от немецко-фашистских захватчиков!». </a:t>
            </a:r>
            <a:r>
              <a:rPr lang="ru-RU" sz="2500" b="1" i="1" dirty="0"/>
              <a:t>(Из дневника капитана М. Фомина).</a:t>
            </a:r>
            <a:endParaRPr lang="ru-RU" sz="2500" dirty="0"/>
          </a:p>
          <a:p>
            <a:pPr marL="0" indent="0" algn="ctr">
              <a:buNone/>
            </a:pPr>
            <a:endParaRPr lang="ru-RU" sz="2500" dirty="0"/>
          </a:p>
        </p:txBody>
      </p:sp>
      <p:pic>
        <p:nvPicPr>
          <p:cNvPr id="6146" name="Picture 2" descr="http://coollib.com/i/22/303622/i_0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99" y="1405988"/>
            <a:ext cx="2808312" cy="404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24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7904" y="1361576"/>
            <a:ext cx="4978896" cy="4875736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dirty="0"/>
              <a:t>Ночью 20 января группа старшего лейтенанта </a:t>
            </a:r>
            <a:r>
              <a:rPr lang="ru-RU" b="1" dirty="0"/>
              <a:t>Ивана Булкина </a:t>
            </a:r>
            <a:r>
              <a:rPr lang="ru-RU" dirty="0"/>
              <a:t>скрытно проникла в Ставрополь. К рассвету автоматчики по оврагу вышли в район железнодорожного вокзала. </a:t>
            </a:r>
          </a:p>
          <a:p>
            <a:pPr marL="0" indent="0" algn="ctr">
              <a:buNone/>
            </a:pPr>
            <a:r>
              <a:rPr lang="ru-RU" dirty="0"/>
              <a:t>Разбившись по 3-4 человека, они двинулись в разных направлениях, завязывая бои с факельщиками </a:t>
            </a:r>
            <a:r>
              <a:rPr lang="ru-RU" dirty="0" err="1"/>
              <a:t>зондеркоманды</a:t>
            </a:r>
            <a:r>
              <a:rPr lang="ru-RU" dirty="0"/>
              <a:t>, поджигавшими наиболее важные здания города. </a:t>
            </a:r>
          </a:p>
          <a:p>
            <a:pPr marL="0" indent="0" algn="ctr">
              <a:buNone/>
            </a:pPr>
            <a:r>
              <a:rPr lang="ru-RU" dirty="0"/>
              <a:t>В завязавшейся перестрелке Булкин получил смертельное ранение. Ему пытались оказать помощь, но он умер, не приходя в сознание. 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3074" name="Picture 2" descr="D:\воспитание\ВОв\изображения\булки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61576"/>
            <a:ext cx="2749674" cy="413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96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980728"/>
            <a:ext cx="4176464" cy="5533801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dirty="0"/>
              <a:t>Полк </a:t>
            </a:r>
            <a:r>
              <a:rPr lang="ru-RU" b="1" dirty="0"/>
              <a:t>А. Короткова </a:t>
            </a:r>
            <a:r>
              <a:rPr lang="ru-RU" dirty="0"/>
              <a:t>перерезал шоссейную дорогу Надежда - Ставрополь, подошел к железнодорожному вокзалу. Батальоны 1175-го стрелкового полка взяли в клещи юго-восточную окраину. Враг, бросая технику, начал отступать из города. </a:t>
            </a:r>
          </a:p>
          <a:p>
            <a:pPr marL="0" indent="0" algn="ctr">
              <a:buNone/>
            </a:pPr>
            <a:r>
              <a:rPr lang="ru-RU" dirty="0"/>
              <a:t>Майор Коротков обратился с просьбой к командиру дивизии: - Разрешите, товарищ полковник, моему полку первым войти в Ставрополь. Я здесь родился.</a:t>
            </a:r>
          </a:p>
        </p:txBody>
      </p:sp>
      <p:pic>
        <p:nvPicPr>
          <p:cNvPr id="2050" name="Picture 2" descr="D:\воспитание\ВОв\изображения\коротков А.Е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286698"/>
            <a:ext cx="2818818" cy="428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7263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688</Words>
  <Application>Microsoft Office PowerPoint</Application>
  <PresentationFormat>Экран (4:3)</PresentationFormat>
  <Paragraphs>22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Calibri</vt:lpstr>
      <vt:lpstr>Тема Office</vt:lpstr>
      <vt:lpstr>Освобождение Ставрополя от немецко – фашистских захватчиков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Мемориал Вечной Славы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Освобождение Ставрополя от немецко – фашистских захватчиков</dc:title>
  <dc:creator>sh16_2</dc:creator>
  <cp:lastModifiedBy>Алина Ларченко</cp:lastModifiedBy>
  <cp:revision>11</cp:revision>
  <dcterms:created xsi:type="dcterms:W3CDTF">2016-01-20T11:49:02Z</dcterms:created>
  <dcterms:modified xsi:type="dcterms:W3CDTF">2025-01-18T08:44:09Z</dcterms:modified>
</cp:coreProperties>
</file>