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56" r:id="rId3"/>
    <p:sldId id="257" r:id="rId4"/>
    <p:sldId id="258" r:id="rId5"/>
    <p:sldId id="259" r:id="rId6"/>
    <p:sldId id="260" r:id="rId7"/>
    <p:sldId id="261" r:id="rId8"/>
    <p:sldId id="262" r:id="rId9"/>
    <p:sldId id="263" r:id="rId10"/>
    <p:sldId id="264" r:id="rId11"/>
    <p:sldId id="266" r:id="rId12"/>
    <p:sldId id="267" r:id="rId13"/>
    <p:sldId id="269" r:id="rId14"/>
    <p:sldId id="268" r:id="rId15"/>
    <p:sldId id="270" r:id="rId16"/>
    <p:sldId id="271" r:id="rId17"/>
    <p:sldId id="272" r:id="rId18"/>
    <p:sldId id="275" r:id="rId19"/>
    <p:sldId id="282" r:id="rId20"/>
    <p:sldId id="281" r:id="rId21"/>
    <p:sldId id="273" r:id="rId22"/>
    <p:sldId id="274" r:id="rId23"/>
    <p:sldId id="283" r:id="rId24"/>
    <p:sldId id="285" r:id="rId25"/>
    <p:sldId id="280" r:id="rId26"/>
    <p:sldId id="279" r:id="rId27"/>
    <p:sldId id="278" r:id="rId28"/>
    <p:sldId id="277" r:id="rId29"/>
    <p:sldId id="276" r:id="rId30"/>
    <p:sldId id="284" r:id="rId31"/>
    <p:sldId id="286" r:id="rId32"/>
  </p:sldIdLst>
  <p:sldSz cx="6858000" cy="9144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02584BD0-55B8-4508-B82F-FD702B2D84BB}">
          <p14:sldIdLst>
            <p14:sldId id="265"/>
            <p14:sldId id="256"/>
            <p14:sldId id="257"/>
          </p14:sldIdLst>
        </p14:section>
        <p14:section name="Раздел без заголовка" id="{85168E78-6C7E-4077-97B1-18EC8677C01A}">
          <p14:sldIdLst>
            <p14:sldId id="258"/>
            <p14:sldId id="259"/>
            <p14:sldId id="260"/>
            <p14:sldId id="261"/>
            <p14:sldId id="262"/>
            <p14:sldId id="263"/>
            <p14:sldId id="264"/>
            <p14:sldId id="266"/>
            <p14:sldId id="267"/>
            <p14:sldId id="269"/>
            <p14:sldId id="268"/>
            <p14:sldId id="270"/>
            <p14:sldId id="271"/>
            <p14:sldId id="272"/>
            <p14:sldId id="275"/>
            <p14:sldId id="282"/>
            <p14:sldId id="281"/>
            <p14:sldId id="273"/>
            <p14:sldId id="274"/>
            <p14:sldId id="283"/>
            <p14:sldId id="285"/>
            <p14:sldId id="280"/>
            <p14:sldId id="279"/>
            <p14:sldId id="278"/>
            <p14:sldId id="277"/>
            <p14:sldId id="276"/>
            <p14:sldId id="284"/>
            <p14:sldId id="28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2530" y="-77"/>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5155893"/>
            <a:ext cx="6858000" cy="398810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6858000" cy="515589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05346" y="6736727"/>
            <a:ext cx="4227758" cy="117615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2CA8153-412C-4996-8A82-596D7AE62539}" type="datetimeFigureOut">
              <a:rPr lang="ru-RU" smtClean="0"/>
              <a:t>03.01.2025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6D7A92-46FC-4641-9C05-F197709624B5}" type="slidenum">
              <a:rPr lang="ru-RU" smtClean="0"/>
              <a:t>‹#›</a:t>
            </a:fld>
            <a:endParaRPr lang="ru-RU"/>
          </a:p>
        </p:txBody>
      </p:sp>
      <p:sp>
        <p:nvSpPr>
          <p:cNvPr id="2" name="Title 1"/>
          <p:cNvSpPr>
            <a:spLocks noGrp="1"/>
          </p:cNvSpPr>
          <p:nvPr>
            <p:ph type="ctrTitle"/>
          </p:nvPr>
        </p:nvSpPr>
        <p:spPr>
          <a:xfrm>
            <a:off x="613186" y="4176388"/>
            <a:ext cx="5381513" cy="2390889"/>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428750" y="975359"/>
            <a:ext cx="4800600" cy="463296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2CA8153-412C-4996-8A82-596D7AE62539}" type="datetimeFigureOut">
              <a:rPr lang="ru-RU" smtClean="0"/>
              <a:t>03.01.2025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9" y="502023"/>
            <a:ext cx="1543050" cy="6984452"/>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2493085" y="975360"/>
            <a:ext cx="3621965" cy="652630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2CA8153-412C-4996-8A82-596D7AE62539}" type="datetimeFigureOut">
              <a:rPr lang="ru-RU" smtClean="0"/>
              <a:t>03.01.2025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2CA8153-412C-4996-8A82-596D7AE62539}" type="datetimeFigureOut">
              <a:rPr lang="ru-RU" smtClean="0"/>
              <a:t>03.01.2025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6D7A92-46FC-4641-9C05-F197709624B5}"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857250" y="975360"/>
            <a:ext cx="4800600" cy="46329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896" y="2896864"/>
            <a:ext cx="4475000" cy="3231128"/>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516828" y="6143348"/>
            <a:ext cx="4477871" cy="1113947"/>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2CA8153-412C-4996-8A82-596D7AE62539}" type="datetimeFigureOut">
              <a:rPr lang="ru-RU" smtClean="0"/>
              <a:t>03.01.2025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2CA8153-412C-4996-8A82-596D7AE62539}" type="datetimeFigureOut">
              <a:rPr lang="ru-RU" smtClean="0"/>
              <a:t>03.01.2025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C6D7A92-46FC-4641-9C05-F197709624B5}"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857249" y="975359"/>
            <a:ext cx="2510028" cy="46329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3483864" y="975360"/>
            <a:ext cx="2510028" cy="46329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57250"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67335" y="1867103"/>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485477"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3483769" y="1865376"/>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2CA8153-412C-4996-8A82-596D7AE62539}" type="datetimeFigureOut">
              <a:rPr lang="ru-RU" smtClean="0"/>
              <a:t>03.01.2025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C6D7A92-46FC-4641-9C05-F197709624B5}"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2CA8153-412C-4996-8A82-596D7AE62539}" type="datetimeFigureOut">
              <a:rPr lang="ru-RU" smtClean="0"/>
              <a:t>03.01.2025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A8153-412C-4996-8A82-596D7AE62539}" type="datetimeFigureOut">
              <a:rPr lang="ru-RU" smtClean="0"/>
              <a:t>03.01.2025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322" y="2946401"/>
            <a:ext cx="2727064" cy="1677991"/>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3445137" y="975360"/>
            <a:ext cx="3012814" cy="6526307"/>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06824" y="4663736"/>
            <a:ext cx="2541495" cy="28526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2CA8153-412C-4996-8A82-596D7AE62539}" type="datetimeFigureOut">
              <a:rPr lang="ru-RU" smtClean="0"/>
              <a:t>03.01.2025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C6D7A92-46FC-4641-9C05-F197709624B5}"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356381" y="1524000"/>
            <a:ext cx="3086100" cy="4170408"/>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58415" y="1347315"/>
            <a:ext cx="2770586" cy="2884027"/>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2CA8153-412C-4996-8A82-596D7AE62539}" type="datetimeFigureOut">
              <a:rPr lang="ru-RU" smtClean="0"/>
              <a:t>03.01.2025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C6D7A92-46FC-4641-9C05-F197709624B5}" type="slidenum">
              <a:rPr lang="ru-RU" smtClean="0"/>
              <a:t>‹#›</a:t>
            </a:fld>
            <a:endParaRPr lang="ru-RU"/>
          </a:p>
        </p:txBody>
      </p:sp>
      <p:sp>
        <p:nvSpPr>
          <p:cNvPr id="2" name="Title 1"/>
          <p:cNvSpPr>
            <a:spLocks noGrp="1"/>
          </p:cNvSpPr>
          <p:nvPr>
            <p:ph type="title"/>
          </p:nvPr>
        </p:nvSpPr>
        <p:spPr>
          <a:xfrm>
            <a:off x="545451" y="5952561"/>
            <a:ext cx="4787654" cy="1524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6807200"/>
            <a:ext cx="6858000" cy="23368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6858000" cy="68072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502440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2133600"/>
            <a:ext cx="6858000" cy="68072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44967" y="5829557"/>
            <a:ext cx="4884383" cy="1524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57250" y="976347"/>
            <a:ext cx="4800600" cy="463296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629150" y="8229601"/>
            <a:ext cx="1885950" cy="486833"/>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2CA8153-412C-4996-8A82-596D7AE62539}" type="datetimeFigureOut">
              <a:rPr lang="ru-RU" smtClean="0"/>
              <a:t>03.01.2025</a:t>
            </a:fld>
            <a:endParaRPr lang="ru-RU"/>
          </a:p>
        </p:txBody>
      </p:sp>
      <p:sp>
        <p:nvSpPr>
          <p:cNvPr id="5" name="Footer Placeholder 4"/>
          <p:cNvSpPr>
            <a:spLocks noGrp="1"/>
          </p:cNvSpPr>
          <p:nvPr>
            <p:ph type="ftr" sz="quarter" idx="3"/>
          </p:nvPr>
        </p:nvSpPr>
        <p:spPr>
          <a:xfrm>
            <a:off x="342900" y="8229601"/>
            <a:ext cx="2514601" cy="486833"/>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2857500" y="8229601"/>
            <a:ext cx="1371600" cy="486833"/>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C6D7A92-46FC-4641-9C05-F197709624B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pic>
        <p:nvPicPr>
          <p:cNvPr id="2" name="Рисунок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93177" y="2915816"/>
            <a:ext cx="3645024" cy="2916019"/>
          </a:xfrm>
          <a:prstGeom prst="rect">
            <a:avLst/>
          </a:prstGeom>
        </p:spPr>
      </p:pic>
      <p:sp>
        <p:nvSpPr>
          <p:cNvPr id="3" name="TextBox 2"/>
          <p:cNvSpPr txBox="1"/>
          <p:nvPr/>
        </p:nvSpPr>
        <p:spPr>
          <a:xfrm>
            <a:off x="1707497" y="1188998"/>
            <a:ext cx="3416384" cy="1015663"/>
          </a:xfrm>
          <a:prstGeom prst="rect">
            <a:avLst/>
          </a:prstGeom>
          <a:noFill/>
        </p:spPr>
        <p:txBody>
          <a:bodyPr wrap="none" rtlCol="0">
            <a:spAutoFit/>
          </a:bodyPr>
          <a:lstStyle/>
          <a:p>
            <a:pPr algn="ctr"/>
            <a:r>
              <a:rPr lang="ru-RU" sz="2000" b="1" dirty="0" smtClean="0">
                <a:latin typeface="Times New Roman" pitchFamily="18" charset="0"/>
                <a:cs typeface="Times New Roman" pitchFamily="18" charset="0"/>
              </a:rPr>
              <a:t>Проект </a:t>
            </a:r>
          </a:p>
          <a:p>
            <a:pPr algn="ctr"/>
            <a:r>
              <a:rPr lang="ru-RU" sz="2000" b="1" dirty="0" smtClean="0">
                <a:latin typeface="Times New Roman" pitchFamily="18" charset="0"/>
                <a:cs typeface="Times New Roman" pitchFamily="18" charset="0"/>
              </a:rPr>
              <a:t>«Удивительные камни»</a:t>
            </a:r>
          </a:p>
          <a:p>
            <a:pPr algn="ctr"/>
            <a:r>
              <a:rPr lang="ru-RU" sz="2000" b="1" dirty="0">
                <a:latin typeface="Times New Roman" pitchFamily="18" charset="0"/>
                <a:cs typeface="Times New Roman" pitchFamily="18" charset="0"/>
              </a:rPr>
              <a:t>в</a:t>
            </a:r>
            <a:r>
              <a:rPr lang="ru-RU" sz="2000" b="1" dirty="0" smtClean="0">
                <a:latin typeface="Times New Roman" pitchFamily="18" charset="0"/>
                <a:cs typeface="Times New Roman" pitchFamily="18" charset="0"/>
              </a:rPr>
              <a:t> подготовительной группе.</a:t>
            </a:r>
            <a:endParaRPr lang="ru-RU" sz="2000" b="1" dirty="0">
              <a:latin typeface="Times New Roman" pitchFamily="18" charset="0"/>
              <a:cs typeface="Times New Roman" pitchFamily="18" charset="0"/>
            </a:endParaRPr>
          </a:p>
        </p:txBody>
      </p:sp>
      <p:sp>
        <p:nvSpPr>
          <p:cNvPr id="5" name="TextBox 4"/>
          <p:cNvSpPr txBox="1"/>
          <p:nvPr/>
        </p:nvSpPr>
        <p:spPr>
          <a:xfrm>
            <a:off x="3356992" y="6228184"/>
            <a:ext cx="2856103" cy="1323439"/>
          </a:xfrm>
          <a:prstGeom prst="rect">
            <a:avLst/>
          </a:prstGeom>
          <a:noFill/>
        </p:spPr>
        <p:txBody>
          <a:bodyPr wrap="none" rtlCol="0">
            <a:spAutoFit/>
          </a:bodyPr>
          <a:lstStyle/>
          <a:p>
            <a:r>
              <a:rPr lang="ru-RU" sz="1600" dirty="0" smtClean="0">
                <a:latin typeface="Times New Roman" pitchFamily="18" charset="0"/>
                <a:cs typeface="Times New Roman" pitchFamily="18" charset="0"/>
              </a:rPr>
              <a:t>Подготовили и реализовали</a:t>
            </a:r>
          </a:p>
          <a:p>
            <a:r>
              <a:rPr lang="ru-RU" sz="1600" dirty="0" smtClean="0">
                <a:latin typeface="Times New Roman" pitchFamily="18" charset="0"/>
                <a:cs typeface="Times New Roman" pitchFamily="18" charset="0"/>
              </a:rPr>
              <a:t>Воспитатели: </a:t>
            </a:r>
            <a:r>
              <a:rPr lang="ru-RU" sz="1600" dirty="0" err="1" smtClean="0">
                <a:latin typeface="Times New Roman" pitchFamily="18" charset="0"/>
                <a:cs typeface="Times New Roman" pitchFamily="18" charset="0"/>
              </a:rPr>
              <a:t>Телюк</a:t>
            </a:r>
            <a:r>
              <a:rPr lang="ru-RU" sz="1600" dirty="0" smtClean="0">
                <a:latin typeface="Times New Roman" pitchFamily="18" charset="0"/>
                <a:cs typeface="Times New Roman" pitchFamily="18" charset="0"/>
              </a:rPr>
              <a:t> М.В.</a:t>
            </a:r>
          </a:p>
          <a:p>
            <a:r>
              <a:rPr lang="ru-RU" sz="1600" dirty="0">
                <a:latin typeface="Times New Roman" pitchFamily="18" charset="0"/>
                <a:cs typeface="Times New Roman" pitchFamily="18" charset="0"/>
              </a:rPr>
              <a:t> </a:t>
            </a:r>
            <a:r>
              <a:rPr lang="ru-RU" sz="1600"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Андросова </a:t>
            </a:r>
            <a:r>
              <a:rPr lang="ru-RU" sz="1600" dirty="0" smtClean="0">
                <a:latin typeface="Times New Roman" pitchFamily="18" charset="0"/>
                <a:cs typeface="Times New Roman" pitchFamily="18" charset="0"/>
              </a:rPr>
              <a:t>Э.Х.</a:t>
            </a:r>
          </a:p>
          <a:p>
            <a:r>
              <a:rPr lang="ru-RU" sz="1600" dirty="0" smtClean="0">
                <a:latin typeface="Times New Roman" pitchFamily="18" charset="0"/>
                <a:cs typeface="Times New Roman" pitchFamily="18" charset="0"/>
              </a:rPr>
              <a:t>Сроки проведения: </a:t>
            </a:r>
          </a:p>
          <a:p>
            <a:r>
              <a:rPr lang="ru-RU" sz="1600" dirty="0" smtClean="0">
                <a:latin typeface="Times New Roman" pitchFamily="18" charset="0"/>
                <a:cs typeface="Times New Roman" pitchFamily="18" charset="0"/>
              </a:rPr>
              <a:t>02.12.24 – 06.12.24г. </a:t>
            </a:r>
            <a:endParaRPr lang="ru-RU" sz="1600" dirty="0">
              <a:latin typeface="Times New Roman" pitchFamily="18" charset="0"/>
              <a:cs typeface="Times New Roman" pitchFamily="18" charset="0"/>
            </a:endParaRPr>
          </a:p>
        </p:txBody>
      </p:sp>
      <p:sp>
        <p:nvSpPr>
          <p:cNvPr id="6" name="TextBox 5"/>
          <p:cNvSpPr txBox="1"/>
          <p:nvPr/>
        </p:nvSpPr>
        <p:spPr>
          <a:xfrm>
            <a:off x="2918596" y="7808656"/>
            <a:ext cx="994183" cy="523220"/>
          </a:xfrm>
          <a:prstGeom prst="rect">
            <a:avLst/>
          </a:prstGeom>
          <a:noFill/>
        </p:spPr>
        <p:txBody>
          <a:bodyPr wrap="none" rtlCol="0">
            <a:spAutoFit/>
          </a:bodyPr>
          <a:lstStyle/>
          <a:p>
            <a:pPr algn="ctr"/>
            <a:r>
              <a:rPr lang="ru-RU" sz="1400" dirty="0" err="1"/>
              <a:t>г</a:t>
            </a:r>
            <a:r>
              <a:rPr lang="ru-RU" sz="1400" dirty="0" err="1" smtClean="0"/>
              <a:t>.Энгельс</a:t>
            </a:r>
            <a:endParaRPr lang="ru-RU" sz="1400" dirty="0" smtClean="0"/>
          </a:p>
          <a:p>
            <a:pPr algn="ctr"/>
            <a:r>
              <a:rPr lang="ru-RU" sz="1400" dirty="0" smtClean="0"/>
              <a:t>2024г.</a:t>
            </a:r>
            <a:endParaRPr lang="ru-RU" sz="1400" dirty="0"/>
          </a:p>
        </p:txBody>
      </p:sp>
    </p:spTree>
    <p:extLst>
      <p:ext uri="{BB962C8B-B14F-4D97-AF65-F5344CB8AC3E}">
        <p14:creationId xmlns:p14="http://schemas.microsoft.com/office/powerpoint/2010/main" val="3345529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2" y="782350"/>
            <a:ext cx="5904656" cy="7971413"/>
          </a:xfrm>
          <a:prstGeom prst="rect">
            <a:avLst/>
          </a:prstGeom>
          <a:noFill/>
        </p:spPr>
        <p:txBody>
          <a:bodyPr wrap="square" rtlCol="0">
            <a:spAutoFit/>
          </a:bodyPr>
          <a:lstStyle/>
          <a:p>
            <a:pPr algn="ctr"/>
            <a:r>
              <a:rPr lang="ru-RU" sz="1600" b="1" dirty="0" smtClean="0">
                <a:latin typeface="Times New Roman" pitchFamily="18" charset="0"/>
                <a:cs typeface="Times New Roman" pitchFamily="18" charset="0"/>
              </a:rPr>
              <a:t>Беседа «Что </a:t>
            </a:r>
            <a:r>
              <a:rPr lang="ru-RU" sz="1600" b="1" dirty="0">
                <a:latin typeface="Times New Roman" pitchFamily="18" charset="0"/>
                <a:cs typeface="Times New Roman" pitchFamily="18" charset="0"/>
              </a:rPr>
              <a:t>мы знаем о </a:t>
            </a:r>
            <a:r>
              <a:rPr lang="ru-RU" sz="1600" b="1" dirty="0" smtClean="0">
                <a:latin typeface="Times New Roman" pitchFamily="18" charset="0"/>
                <a:cs typeface="Times New Roman" pitchFamily="18" charset="0"/>
              </a:rPr>
              <a:t>камнях.»</a:t>
            </a:r>
          </a:p>
          <a:p>
            <a:r>
              <a:rPr lang="ru-RU" sz="1400" b="1" dirty="0" smtClean="0">
                <a:latin typeface="Times New Roman" pitchFamily="18" charset="0"/>
                <a:cs typeface="Times New Roman" pitchFamily="18" charset="0"/>
              </a:rPr>
              <a:t>Задачи:</a:t>
            </a:r>
          </a:p>
          <a:p>
            <a:r>
              <a:rPr lang="ru-RU" sz="1400" dirty="0" smtClean="0">
                <a:latin typeface="Times New Roman" pitchFamily="18" charset="0"/>
                <a:cs typeface="Times New Roman" pitchFamily="18" charset="0"/>
              </a:rPr>
              <a:t>-Совершенствовать </a:t>
            </a:r>
            <a:r>
              <a:rPr lang="ru-RU" sz="1400" dirty="0">
                <a:latin typeface="Times New Roman" pitchFamily="18" charset="0"/>
                <a:cs typeface="Times New Roman" pitchFamily="18" charset="0"/>
              </a:rPr>
              <a:t>умение детей наблюдать, выделять сходство и различие признаков в предметах.</a:t>
            </a:r>
          </a:p>
          <a:p>
            <a:r>
              <a:rPr lang="ru-RU" sz="1400" dirty="0" smtClean="0">
                <a:latin typeface="Times New Roman" pitchFamily="18" charset="0"/>
                <a:cs typeface="Times New Roman" pitchFamily="18" charset="0"/>
              </a:rPr>
              <a:t>-Учить </a:t>
            </a:r>
            <a:r>
              <a:rPr lang="ru-RU" sz="1400" dirty="0">
                <a:latin typeface="Times New Roman" pitchFamily="18" charset="0"/>
                <a:cs typeface="Times New Roman" pitchFamily="18" charset="0"/>
              </a:rPr>
              <a:t>детей классифицировать камни по признакам : размер </a:t>
            </a:r>
            <a:r>
              <a:rPr lang="ru-RU" sz="1400" i="1" dirty="0">
                <a:latin typeface="Times New Roman" pitchFamily="18" charset="0"/>
                <a:cs typeface="Times New Roman" pitchFamily="18" charset="0"/>
              </a:rPr>
              <a:t>(большой, средний, маленький)</a:t>
            </a:r>
            <a:r>
              <a:rPr lang="ru-RU" sz="1400" dirty="0">
                <a:latin typeface="Times New Roman" pitchFamily="18" charset="0"/>
                <a:cs typeface="Times New Roman" pitchFamily="18" charset="0"/>
              </a:rPr>
              <a:t>; рельеф </a:t>
            </a:r>
            <a:r>
              <a:rPr lang="ru-RU" sz="1400" i="1" dirty="0">
                <a:latin typeface="Times New Roman" pitchFamily="18" charset="0"/>
                <a:cs typeface="Times New Roman" pitchFamily="18" charset="0"/>
              </a:rPr>
              <a:t>(гладкий, ровный, шероховатый, шершавый)</a:t>
            </a:r>
            <a:r>
              <a:rPr lang="ru-RU" sz="1400" dirty="0">
                <a:latin typeface="Times New Roman" pitchFamily="18" charset="0"/>
                <a:cs typeface="Times New Roman" pitchFamily="18" charset="0"/>
              </a:rPr>
              <a:t>; температура </a:t>
            </a:r>
            <a:r>
              <a:rPr lang="ru-RU" sz="1400" i="1" dirty="0">
                <a:latin typeface="Times New Roman" pitchFamily="18" charset="0"/>
                <a:cs typeface="Times New Roman" pitchFamily="18" charset="0"/>
              </a:rPr>
              <a:t>(теплый, холодный, горячий)</a:t>
            </a:r>
            <a:r>
              <a:rPr lang="ru-RU" sz="1400" dirty="0">
                <a:latin typeface="Times New Roman" pitchFamily="18" charset="0"/>
                <a:cs typeface="Times New Roman" pitchFamily="18" charset="0"/>
              </a:rPr>
              <a:t>; вес (лёгкий, тяжелый, цвет (серый, коричневый, белый, красный, синий и т. д., форма (круглые, овальные, треугольные, квадратные, место </a:t>
            </a:r>
            <a:r>
              <a:rPr lang="ru-RU" sz="1400" i="1" dirty="0">
                <a:latin typeface="Times New Roman" pitchFamily="18" charset="0"/>
                <a:cs typeface="Times New Roman" pitchFamily="18" charset="0"/>
              </a:rPr>
              <a:t>(речной, морской, горный)</a:t>
            </a:r>
            <a:r>
              <a:rPr lang="ru-RU" sz="1400" dirty="0">
                <a:latin typeface="Times New Roman" pitchFamily="18" charset="0"/>
                <a:cs typeface="Times New Roman" pitchFamily="18" charset="0"/>
              </a:rPr>
              <a:t>.</a:t>
            </a:r>
          </a:p>
          <a:p>
            <a:r>
              <a:rPr lang="ru-RU" sz="1400" dirty="0" smtClean="0">
                <a:latin typeface="Times New Roman" pitchFamily="18" charset="0"/>
                <a:cs typeface="Times New Roman" pitchFamily="18" charset="0"/>
              </a:rPr>
              <a:t>-Закрепить </a:t>
            </a:r>
            <a:r>
              <a:rPr lang="ru-RU" sz="1400" dirty="0">
                <a:latin typeface="Times New Roman" pitchFamily="18" charset="0"/>
                <a:cs typeface="Times New Roman" pitchFamily="18" charset="0"/>
              </a:rPr>
              <a:t>представление детей об органах чувств, </a:t>
            </a:r>
            <a:r>
              <a:rPr lang="ru-RU" sz="1400" u="sng" dirty="0">
                <a:latin typeface="Times New Roman" pitchFamily="18" charset="0"/>
                <a:cs typeface="Times New Roman" pitchFamily="18" charset="0"/>
              </a:rPr>
              <a:t>и их назначении</a:t>
            </a:r>
            <a:r>
              <a:rPr lang="ru-RU" sz="1400" dirty="0">
                <a:latin typeface="Times New Roman" pitchFamily="18" charset="0"/>
                <a:cs typeface="Times New Roman" pitchFamily="18" charset="0"/>
              </a:rPr>
              <a:t>: орган зрения - глаза помогают определить цвет, размер, форму предметов, материал; орган осязания - рука помогает определить структуру, форму, вес, температуру, размер предметов; орган слуха - уши помогают услышать различные звуки; орган обоняния - нос определяет различные запахи. </a:t>
            </a:r>
            <a:r>
              <a:rPr lang="ru-RU" sz="1400" u="sng" dirty="0">
                <a:latin typeface="Times New Roman" pitchFamily="18" charset="0"/>
                <a:cs typeface="Times New Roman" pitchFamily="18" charset="0"/>
              </a:rPr>
              <a:t>Активизация словаря</a:t>
            </a:r>
            <a:r>
              <a:rPr lang="ru-RU" sz="1400" dirty="0">
                <a:latin typeface="Times New Roman" pitchFamily="18" charset="0"/>
                <a:cs typeface="Times New Roman" pitchFamily="18" charset="0"/>
              </a:rPr>
              <a:t>: коллекция, коллекционер, экспонаты</a:t>
            </a:r>
            <a:r>
              <a:rPr lang="ru-RU" sz="1400"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Ход</a:t>
            </a:r>
            <a:r>
              <a:rPr lang="ru-RU" sz="1400" dirty="0">
                <a:latin typeface="Times New Roman" pitchFamily="18" charset="0"/>
                <a:cs typeface="Times New Roman" pitchFamily="18" charset="0"/>
              </a:rPr>
              <a:t>:</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Ребята, скажите, пожалуйста, какое у вас сегодня настроение? </a:t>
            </a:r>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Хорошее!</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Даша, какое у тебя настроение по цвету? Арсений, какое у тебя настроение по цвету?</a:t>
            </a:r>
          </a:p>
          <a:p>
            <a:r>
              <a:rPr lang="ru-RU" sz="1400" dirty="0">
                <a:latin typeface="Times New Roman" pitchFamily="18" charset="0"/>
                <a:cs typeface="Times New Roman" pitchFamily="18" charset="0"/>
              </a:rPr>
              <a:t>Сережа, какое у тебя настроение по вкусу? Элина, какое у тебя настроение по вкусу?</a:t>
            </a:r>
          </a:p>
          <a:p>
            <a:r>
              <a:rPr lang="ru-RU" sz="1400" dirty="0">
                <a:latin typeface="Times New Roman" pitchFamily="18" charset="0"/>
                <a:cs typeface="Times New Roman" pitchFamily="18" charset="0"/>
              </a:rPr>
              <a:t>Аня, какое у тебя настроение по запаху? Артем, какое у тебя настроение по запаху?</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Замечательно! У нас получилась целая коллекция настроений.</a:t>
            </a:r>
          </a:p>
          <a:p>
            <a:r>
              <a:rPr lang="ru-RU" sz="1400" dirty="0">
                <a:latin typeface="Times New Roman" pitchFamily="18" charset="0"/>
                <a:cs typeface="Times New Roman" pitchFamily="18" charset="0"/>
              </a:rPr>
              <a:t>- Ребята, а вы знаете, что такое коллекция? Коллекция - это систематизированное собирание,</a:t>
            </a:r>
          </a:p>
          <a:p>
            <a:r>
              <a:rPr lang="ru-RU" sz="1400" dirty="0">
                <a:latin typeface="Times New Roman" pitchFamily="18" charset="0"/>
                <a:cs typeface="Times New Roman" pitchFamily="18" charset="0"/>
              </a:rPr>
              <a:t>каких либо предметов. А коллекционирование- это целенаправленное собирание,</a:t>
            </a:r>
          </a:p>
          <a:p>
            <a:r>
              <a:rPr lang="ru-RU" sz="1400" dirty="0">
                <a:latin typeface="Times New Roman" pitchFamily="18" charset="0"/>
                <a:cs typeface="Times New Roman" pitchFamily="18" charset="0"/>
              </a:rPr>
              <a:t>собирательство каких либо предметов. Что можно коллекционировать?</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фантики, значки, книги, марки, значки, игрушки, магнитики, картины, оружие</a:t>
            </a:r>
            <a:r>
              <a:rPr lang="ru-RU" sz="1400" dirty="0" smtClean="0">
                <a:latin typeface="Times New Roman" pitchFamily="18" charset="0"/>
                <a:cs typeface="Times New Roman" pitchFamily="18" charset="0"/>
              </a:rPr>
              <a:t>.</a:t>
            </a:r>
          </a:p>
          <a:p>
            <a:r>
              <a:rPr lang="ru-RU" sz="1400" u="sng" dirty="0"/>
              <a:t>Воспитатель</a:t>
            </a:r>
            <a:r>
              <a:rPr lang="ru-RU" sz="1400" dirty="0"/>
              <a:t>: Кого называют коллекционерами? Да людей, которые что-то собирают. </a:t>
            </a:r>
            <a:endParaRPr lang="ru-RU" sz="1400" dirty="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607269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391353" y="433923"/>
            <a:ext cx="6048672" cy="8710077"/>
          </a:xfrm>
          <a:prstGeom prst="rect">
            <a:avLst/>
          </a:prstGeom>
          <a:noFill/>
        </p:spPr>
        <p:txBody>
          <a:bodyPr wrap="square" rtlCol="0">
            <a:spAutoFit/>
          </a:bodyPr>
          <a:lstStyle/>
          <a:p>
            <a:r>
              <a:rPr lang="ru-RU" sz="1400" dirty="0">
                <a:latin typeface="Times New Roman" pitchFamily="18" charset="0"/>
                <a:cs typeface="Times New Roman" pitchFamily="18" charset="0"/>
              </a:rPr>
              <a:t>Ребята, </a:t>
            </a:r>
            <a:r>
              <a:rPr lang="ru-RU" sz="1400" dirty="0" smtClean="0">
                <a:latin typeface="Times New Roman" pitchFamily="18" charset="0"/>
                <a:cs typeface="Times New Roman" pitchFamily="18" charset="0"/>
              </a:rPr>
              <a:t>а чтобы </a:t>
            </a:r>
            <a:r>
              <a:rPr lang="ru-RU" sz="1400" dirty="0">
                <a:latin typeface="Times New Roman" pitchFamily="18" charset="0"/>
                <a:cs typeface="Times New Roman" pitchFamily="18" charset="0"/>
              </a:rPr>
              <a:t>узнать о какой коллекции мы сегодня с вами будем говорить (на столе стоит большая</a:t>
            </a:r>
          </a:p>
          <a:p>
            <a:r>
              <a:rPr lang="ru-RU" sz="1400" dirty="0">
                <a:latin typeface="Times New Roman" pitchFamily="18" charset="0"/>
                <a:cs typeface="Times New Roman" pitchFamily="18" charset="0"/>
              </a:rPr>
              <a:t>коробка с камнями, покрытая салфеткой, </a:t>
            </a:r>
            <a:r>
              <a:rPr lang="ru-RU" sz="1400" u="sng" dirty="0">
                <a:latin typeface="Times New Roman" pitchFamily="18" charset="0"/>
                <a:cs typeface="Times New Roman" pitchFamily="18" charset="0"/>
              </a:rPr>
              <a:t>нужно отгадать загадку</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В серёжках у мамы огнём он горит.</a:t>
            </a:r>
          </a:p>
          <a:p>
            <a:r>
              <a:rPr lang="ru-RU" sz="1400" dirty="0">
                <a:latin typeface="Times New Roman" pitchFamily="18" charset="0"/>
                <a:cs typeface="Times New Roman" pitchFamily="18" charset="0"/>
              </a:rPr>
              <a:t>В пыли у дороге ненужным лежит.</a:t>
            </a:r>
          </a:p>
          <a:p>
            <a:r>
              <a:rPr lang="ru-RU" sz="1400" dirty="0">
                <a:latin typeface="Times New Roman" pitchFamily="18" charset="0"/>
                <a:cs typeface="Times New Roman" pitchFamily="18" charset="0"/>
              </a:rPr>
              <a:t>Меняет он форму, меняет он цвет,</a:t>
            </a:r>
          </a:p>
          <a:p>
            <a:r>
              <a:rPr lang="ru-RU" sz="1400" dirty="0">
                <a:latin typeface="Times New Roman" pitchFamily="18" charset="0"/>
                <a:cs typeface="Times New Roman" pitchFamily="18" charset="0"/>
              </a:rPr>
              <a:t>А в стройке годится на тысячу лет.</a:t>
            </a:r>
          </a:p>
          <a:p>
            <a:r>
              <a:rPr lang="ru-RU" sz="1400" dirty="0">
                <a:latin typeface="Times New Roman" pitchFamily="18" charset="0"/>
                <a:cs typeface="Times New Roman" pitchFamily="18" charset="0"/>
              </a:rPr>
              <a:t>Он может быть мелкий - в ладошке лежать.</a:t>
            </a:r>
          </a:p>
          <a:p>
            <a:r>
              <a:rPr lang="ru-RU" sz="1400" dirty="0">
                <a:latin typeface="Times New Roman" pitchFamily="18" charset="0"/>
                <a:cs typeface="Times New Roman" pitchFamily="18" charset="0"/>
              </a:rPr>
              <a:t>Тяжелый, большой - одному не поднять.</a:t>
            </a:r>
          </a:p>
          <a:p>
            <a:r>
              <a:rPr lang="ru-RU" sz="1400" dirty="0">
                <a:latin typeface="Times New Roman" pitchFamily="18" charset="0"/>
                <a:cs typeface="Times New Roman" pitchFamily="18" charset="0"/>
              </a:rPr>
              <a:t>Кто дети, загадку мою отгадал?</a:t>
            </a:r>
          </a:p>
          <a:p>
            <a:r>
              <a:rPr lang="ru-RU" sz="1400" dirty="0">
                <a:latin typeface="Times New Roman" pitchFamily="18" charset="0"/>
                <a:cs typeface="Times New Roman" pitchFamily="18" charset="0"/>
              </a:rPr>
              <a:t>Кто этот предмет по приметам узнал? </a:t>
            </a:r>
            <a:r>
              <a:rPr lang="ru-RU" sz="1400" i="1" dirty="0">
                <a:latin typeface="Times New Roman" pitchFamily="18" charset="0"/>
                <a:cs typeface="Times New Roman" pitchFamily="18" charset="0"/>
              </a:rPr>
              <a:t>(Камень)</a:t>
            </a:r>
            <a:endParaRPr lang="ru-RU" sz="1400" dirty="0">
              <a:latin typeface="Times New Roman" pitchFamily="18" charset="0"/>
              <a:cs typeface="Times New Roman" pitchFamily="18" charset="0"/>
            </a:endParaRP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Вы правильно догадались наши экспонаты сегодня - камни.</a:t>
            </a:r>
          </a:p>
          <a:p>
            <a:r>
              <a:rPr lang="ru-RU" sz="1400" dirty="0">
                <a:latin typeface="Times New Roman" pitchFamily="18" charset="0"/>
                <a:cs typeface="Times New Roman" pitchFamily="18" charset="0"/>
              </a:rPr>
              <a:t>Ребята, а откуда у нас столько камней</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a:t>
            </a:r>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Это мы собрали, принесли</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a:t>
            </a:r>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А где вы нашли такие камни</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a:t>
            </a:r>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На море, на дороге, на речке, в горах. </a:t>
            </a:r>
            <a:endParaRPr lang="ru-RU" sz="1400" dirty="0" smtClean="0">
              <a:latin typeface="Times New Roman" pitchFamily="18" charset="0"/>
              <a:cs typeface="Times New Roman" pitchFamily="18" charset="0"/>
            </a:endParaRPr>
          </a:p>
          <a:p>
            <a:r>
              <a:rPr lang="ru-RU" sz="1400" u="sng" dirty="0" smtClean="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Нас можно назвать коллекционерами</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a:t>
            </a:r>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Да мы тоже коллекционеры.</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Ребята, рассмотрите внимательно камни и выберите себе любой. Подумайте, что вы можете о нём рассказать? Камни все одинаковые? Если затрудняетесь, можно взять в помощники карточку </a:t>
            </a:r>
            <a:r>
              <a:rPr lang="ru-RU" sz="1400" i="1" dirty="0">
                <a:latin typeface="Times New Roman" pitchFamily="18" charset="0"/>
                <a:cs typeface="Times New Roman" pitchFamily="18" charset="0"/>
              </a:rPr>
              <a:t>(модель обследования объекта)</a:t>
            </a:r>
            <a:r>
              <a:rPr lang="ru-RU" sz="1400" dirty="0">
                <a:latin typeface="Times New Roman" pitchFamily="18" charset="0"/>
                <a:cs typeface="Times New Roman" pitchFamily="18" charset="0"/>
              </a:rPr>
              <a:t> (Один ребёнок рассказывает, остальные дети слушают и задают уточняющие вопросы, если рассказывающий ребёнок о чём-то не сказал).</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Дети, скажите, какие помощники помогали нам рассматривать камни и определять признаки</a:t>
            </a:r>
            <a:r>
              <a:rPr lang="ru-RU" sz="1400"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Глаза помогли определить, цвет, размер, форму </a:t>
            </a:r>
            <a:r>
              <a:rPr lang="ru-RU" sz="1400" b="1" dirty="0">
                <a:latin typeface="Times New Roman" pitchFamily="18" charset="0"/>
                <a:cs typeface="Times New Roman" pitchFamily="18" charset="0"/>
              </a:rPr>
              <a:t>камней</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Руки, помогли определить какие </a:t>
            </a:r>
            <a:r>
              <a:rPr lang="ru-RU" sz="1400" b="1" dirty="0">
                <a:latin typeface="Times New Roman" pitchFamily="18" charset="0"/>
                <a:cs typeface="Times New Roman" pitchFamily="18" charset="0"/>
              </a:rPr>
              <a:t>камни на ощупь по рельефу</a:t>
            </a:r>
            <a:r>
              <a:rPr lang="ru-RU" sz="1400" dirty="0">
                <a:latin typeface="Times New Roman" pitchFamily="18" charset="0"/>
                <a:cs typeface="Times New Roman" pitchFamily="18" charset="0"/>
              </a:rPr>
              <a:t>, форме, весу, температуре, помогли определить размер </a:t>
            </a:r>
            <a:r>
              <a:rPr lang="ru-RU" sz="1400" b="1" dirty="0">
                <a:latin typeface="Times New Roman" pitchFamily="18" charset="0"/>
                <a:cs typeface="Times New Roman" pitchFamily="18" charset="0"/>
              </a:rPr>
              <a:t>камней</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А какие ещё органы чувств помогают нам обследовать объекты? </a:t>
            </a:r>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Уши, нос, язык. </a:t>
            </a:r>
            <a:r>
              <a:rPr lang="ru-RU" sz="1400" i="1" dirty="0">
                <a:latin typeface="Times New Roman" pitchFamily="18" charset="0"/>
                <a:cs typeface="Times New Roman" pitchFamily="18" charset="0"/>
              </a:rPr>
              <a:t>(Воспитатель уточняет</a:t>
            </a:r>
            <a:r>
              <a:rPr lang="ru-RU" sz="1400" i="1" dirty="0" smtClean="0">
                <a:latin typeface="Times New Roman" pitchFamily="18" charset="0"/>
                <a:cs typeface="Times New Roman" pitchFamily="18" charset="0"/>
              </a:rPr>
              <a:t>.)</a:t>
            </a:r>
          </a:p>
          <a:p>
            <a:r>
              <a:rPr lang="ru-RU" sz="1400" dirty="0" err="1">
                <a:latin typeface="Times New Roman" pitchFamily="18" charset="0"/>
                <a:cs typeface="Times New Roman" pitchFamily="18" charset="0"/>
              </a:rPr>
              <a:t>Физминутка</a:t>
            </a:r>
            <a:r>
              <a:rPr lang="ru-RU" sz="1400" dirty="0">
                <a:latin typeface="Times New Roman" pitchFamily="18" charset="0"/>
                <a:cs typeface="Times New Roman" pitchFamily="18" charset="0"/>
              </a:rPr>
              <a:t>. Вместе с мамой, вместе с папой Мы пойдем сейчас гулять!</a:t>
            </a:r>
          </a:p>
          <a:p>
            <a:r>
              <a:rPr lang="ru-RU" sz="1400" dirty="0">
                <a:latin typeface="Times New Roman" pitchFamily="18" charset="0"/>
                <a:cs typeface="Times New Roman" pitchFamily="18" charset="0"/>
              </a:rPr>
              <a:t>Будем в парке вдоль тропинки, чудо </a:t>
            </a:r>
            <a:r>
              <a:rPr lang="ru-RU" sz="1400" b="1" dirty="0">
                <a:latin typeface="Times New Roman" pitchFamily="18" charset="0"/>
                <a:cs typeface="Times New Roman" pitchFamily="18" charset="0"/>
              </a:rPr>
              <a:t>камни собирать</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Вот камень круглый, словно мяч.</a:t>
            </a:r>
          </a:p>
          <a:p>
            <a:r>
              <a:rPr lang="ru-RU" sz="1400" dirty="0">
                <a:latin typeface="Times New Roman" pitchFamily="18" charset="0"/>
                <a:cs typeface="Times New Roman" pitchFamily="18" charset="0"/>
              </a:rPr>
              <a:t>А этот точно блин.</a:t>
            </a:r>
          </a:p>
          <a:p>
            <a:r>
              <a:rPr lang="ru-RU" sz="1400" dirty="0">
                <a:latin typeface="Times New Roman" pitchFamily="18" charset="0"/>
                <a:cs typeface="Times New Roman" pitchFamily="18" charset="0"/>
              </a:rPr>
              <a:t>Вот тот на зайчика похож</a:t>
            </a:r>
          </a:p>
          <a:p>
            <a:r>
              <a:rPr lang="ru-RU" sz="1400" dirty="0">
                <a:latin typeface="Times New Roman" pitchFamily="18" charset="0"/>
                <a:cs typeface="Times New Roman" pitchFamily="18" charset="0"/>
              </a:rPr>
              <a:t>А этот как дельфин.</a:t>
            </a:r>
          </a:p>
          <a:p>
            <a:r>
              <a:rPr lang="ru-RU" sz="1400" dirty="0">
                <a:latin typeface="Times New Roman" pitchFamily="18" charset="0"/>
                <a:cs typeface="Times New Roman" pitchFamily="18" charset="0"/>
              </a:rPr>
              <a:t>Мы чудо </a:t>
            </a:r>
            <a:r>
              <a:rPr lang="ru-RU" sz="1400" b="1" dirty="0">
                <a:latin typeface="Times New Roman" pitchFamily="18" charset="0"/>
                <a:cs typeface="Times New Roman" pitchFamily="18" charset="0"/>
              </a:rPr>
              <a:t>камни соберём</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И в детский садик отнесем</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703520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2" y="827584"/>
            <a:ext cx="5832648" cy="5693866"/>
          </a:xfrm>
          <a:prstGeom prst="rect">
            <a:avLst/>
          </a:prstGeom>
          <a:noFill/>
        </p:spPr>
        <p:txBody>
          <a:bodyPr wrap="square" rtlCol="0">
            <a:spAutoFit/>
          </a:bodyPr>
          <a:lstStyle/>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Ребята, а удобно нашу коллекцию рассматривать? Почему?</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Потому что она хранится, лежит в одной коробке и некоторые </a:t>
            </a:r>
            <a:r>
              <a:rPr lang="ru-RU" sz="1400" b="1" dirty="0">
                <a:latin typeface="Times New Roman" pitchFamily="18" charset="0"/>
                <a:cs typeface="Times New Roman" pitchFamily="18" charset="0"/>
              </a:rPr>
              <a:t>камни не видно</a:t>
            </a:r>
            <a:r>
              <a:rPr lang="ru-RU" sz="1400" dirty="0">
                <a:latin typeface="Times New Roman" pitchFamily="18" charset="0"/>
                <a:cs typeface="Times New Roman" pitchFamily="18" charset="0"/>
              </a:rPr>
              <a:t>.</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А что вы можете предложить?</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Разложить в разные коробочки, разделить, высыпать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a:t>
            </a: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А как вы предлагаете разложить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как можно разделить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по каким признакам?</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можно разложить по цвету, размеру, форме -Ребята, а по месту нахождения </a:t>
            </a:r>
            <a:r>
              <a:rPr lang="ru-RU" sz="1400" b="1" dirty="0">
                <a:latin typeface="Times New Roman" pitchFamily="18" charset="0"/>
                <a:cs typeface="Times New Roman" pitchFamily="18" charset="0"/>
              </a:rPr>
              <a:t>камни все одинаковые</a:t>
            </a:r>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были найдены в одном месте?</a:t>
            </a:r>
          </a:p>
          <a:p>
            <a:r>
              <a:rPr lang="ru-RU" sz="1400" dirty="0">
                <a:latin typeface="Times New Roman" pitchFamily="18" charset="0"/>
                <a:cs typeface="Times New Roman" pitchFamily="18" charset="0"/>
              </a:rPr>
              <a:t>А как нее можно разделить наши </a:t>
            </a:r>
            <a:r>
              <a:rPr lang="ru-RU" sz="1400" b="1" dirty="0">
                <a:latin typeface="Times New Roman" pitchFamily="18" charset="0"/>
                <a:cs typeface="Times New Roman" pitchFamily="18" charset="0"/>
              </a:rPr>
              <a:t>камни по месту нахождения</a:t>
            </a:r>
            <a:r>
              <a:rPr lang="ru-RU" sz="1400" dirty="0">
                <a:latin typeface="Times New Roman" pitchFamily="18" charset="0"/>
                <a:cs typeface="Times New Roman" pitchFamily="18" charset="0"/>
              </a:rPr>
              <a:t>? </a:t>
            </a:r>
            <a:r>
              <a:rPr lang="ru-RU" sz="1400" i="1" dirty="0">
                <a:latin typeface="Times New Roman" pitchFamily="18" charset="0"/>
                <a:cs typeface="Times New Roman" pitchFamily="18" charset="0"/>
              </a:rPr>
              <a:t>(речные, морские, горные)</a:t>
            </a:r>
            <a:endParaRPr lang="ru-RU" sz="1400" dirty="0">
              <a:latin typeface="Times New Roman" pitchFamily="18" charset="0"/>
              <a:cs typeface="Times New Roman" pitchFamily="18" charset="0"/>
            </a:endParaRPr>
          </a:p>
          <a:p>
            <a:r>
              <a:rPr lang="ru-RU" sz="1400" u="sng" dirty="0">
                <a:latin typeface="Times New Roman" pitchFamily="18" charset="0"/>
                <a:cs typeface="Times New Roman" pitchFamily="18" charset="0"/>
              </a:rPr>
              <a:t>Воспитатель</a:t>
            </a:r>
            <a:r>
              <a:rPr lang="ru-RU" sz="1400" dirty="0">
                <a:latin typeface="Times New Roman" pitchFamily="18" charset="0"/>
                <a:cs typeface="Times New Roman" pitchFamily="18" charset="0"/>
              </a:rPr>
              <a:t>: Ребята, посмотрите, какие коробочки я для вас приготовила. Коробочки разные</a:t>
            </a:r>
          </a:p>
          <a:p>
            <a:r>
              <a:rPr lang="ru-RU" sz="1400" dirty="0">
                <a:latin typeface="Times New Roman" pitchFamily="18" charset="0"/>
                <a:cs typeface="Times New Roman" pitchFamily="18" charset="0"/>
              </a:rPr>
              <a:t>или одинаковые? Разные коробочки, по какому признаку? А что у них одинаковое? Я вам</a:t>
            </a:r>
          </a:p>
          <a:p>
            <a:r>
              <a:rPr lang="ru-RU" sz="1400" dirty="0">
                <a:latin typeface="Times New Roman" pitchFamily="18" charset="0"/>
                <a:cs typeface="Times New Roman" pitchFamily="18" charset="0"/>
              </a:rPr>
              <a:t>предлагаю разложить в них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a:t>
            </a:r>
            <a:r>
              <a:rPr lang="ru-RU" sz="1400" dirty="0" err="1">
                <a:latin typeface="Times New Roman" pitchFamily="18" charset="0"/>
                <a:cs typeface="Times New Roman" pitchFamily="18" charset="0"/>
              </a:rPr>
              <a:t>Дemu</a:t>
            </a:r>
            <a:r>
              <a:rPr lang="ru-RU" sz="1400" dirty="0">
                <a:latin typeface="Times New Roman" pitchFamily="18" charset="0"/>
                <a:cs typeface="Times New Roman" pitchFamily="18" charset="0"/>
              </a:rPr>
              <a:t> раскладывают камешки по двум признакам, в</a:t>
            </a:r>
          </a:p>
          <a:p>
            <a:r>
              <a:rPr lang="ru-RU" sz="1400" dirty="0">
                <a:latin typeface="Times New Roman" pitchFamily="18" charset="0"/>
                <a:cs typeface="Times New Roman" pitchFamily="18" charset="0"/>
              </a:rPr>
              <a:t>каждой коробочке разные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Итог занятия </a:t>
            </a:r>
            <a:r>
              <a:rPr lang="ru-RU" sz="1400" i="1" dirty="0">
                <a:latin typeface="Times New Roman" pitchFamily="18" charset="0"/>
                <a:cs typeface="Times New Roman" pitchFamily="18" charset="0"/>
              </a:rPr>
              <a:t>(вопросы к детям)</a:t>
            </a:r>
            <a:r>
              <a:rPr lang="ru-RU" sz="1400" dirty="0">
                <a:latin typeface="Times New Roman" pitchFamily="18" charset="0"/>
                <a:cs typeface="Times New Roman" pitchFamily="18" charset="0"/>
              </a:rPr>
              <a:t> :</a:t>
            </a:r>
          </a:p>
          <a:p>
            <a:r>
              <a:rPr lang="ru-RU" sz="1400" dirty="0">
                <a:latin typeface="Times New Roman" pitchFamily="18" charset="0"/>
                <a:cs typeface="Times New Roman" pitchFamily="18" charset="0"/>
              </a:rPr>
              <a:t>Ребята, что вы сейчас делали?</a:t>
            </a:r>
          </a:p>
          <a:p>
            <a:r>
              <a:rPr lang="ru-RU" sz="1400" dirty="0">
                <a:latin typeface="Times New Roman" pitchFamily="18" charset="0"/>
                <a:cs typeface="Times New Roman" pitchFamily="18" charset="0"/>
              </a:rPr>
              <a:t>Кому хочется рассказать о своей коллекции?</a:t>
            </a:r>
          </a:p>
          <a:p>
            <a:r>
              <a:rPr lang="ru-RU" sz="1400" dirty="0">
                <a:latin typeface="Times New Roman" pitchFamily="18" charset="0"/>
                <a:cs typeface="Times New Roman" pitchFamily="18" charset="0"/>
              </a:rPr>
              <a:t>Кто такие коллекционеры?</a:t>
            </a:r>
          </a:p>
          <a:p>
            <a:r>
              <a:rPr lang="ru-RU" sz="1400" dirty="0">
                <a:latin typeface="Times New Roman" pitchFamily="18" charset="0"/>
                <a:cs typeface="Times New Roman" pitchFamily="18" charset="0"/>
              </a:rPr>
              <a:t>Расскажи, какие бывают </a:t>
            </a:r>
            <a:r>
              <a:rPr lang="ru-RU" sz="1400" b="1" dirty="0">
                <a:latin typeface="Times New Roman" pitchFamily="18" charset="0"/>
                <a:cs typeface="Times New Roman" pitchFamily="18" charset="0"/>
              </a:rPr>
              <a:t>камни по признаку места</a:t>
            </a:r>
            <a:r>
              <a:rPr lang="ru-RU" sz="1400" dirty="0">
                <a:latin typeface="Times New Roman" pitchFamily="18" charset="0"/>
                <a:cs typeface="Times New Roman" pitchFamily="18" charset="0"/>
              </a:rPr>
              <a:t>? Какие помощники нам помогали рассказать о признаках </a:t>
            </a:r>
            <a:r>
              <a:rPr lang="ru-RU" sz="1400" b="1" dirty="0">
                <a:latin typeface="Times New Roman" pitchFamily="18" charset="0"/>
                <a:cs typeface="Times New Roman" pitchFamily="18" charset="0"/>
              </a:rPr>
              <a:t>камня</a:t>
            </a:r>
            <a:r>
              <a:rPr lang="ru-RU" sz="1400" dirty="0">
                <a:latin typeface="Times New Roman" pitchFamily="18" charset="0"/>
                <a:cs typeface="Times New Roman" pitchFamily="18" charset="0"/>
              </a:rPr>
              <a:t>? Ты собирала </a:t>
            </a:r>
            <a:r>
              <a:rPr lang="ru-RU" sz="1400" b="1" dirty="0">
                <a:latin typeface="Times New Roman" pitchFamily="18" charset="0"/>
                <a:cs typeface="Times New Roman" pitchFamily="18" charset="0"/>
              </a:rPr>
              <a:t>камни в коробочку</a:t>
            </a:r>
            <a:r>
              <a:rPr lang="ru-RU" sz="1400" dirty="0">
                <a:latin typeface="Times New Roman" pitchFamily="18" charset="0"/>
                <a:cs typeface="Times New Roman" pitchFamily="18" charset="0"/>
              </a:rPr>
              <a:t>, по каким признакам? Для чего нужны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a:t>
            </a:r>
          </a:p>
        </p:txBody>
      </p:sp>
    </p:spTree>
    <p:extLst>
      <p:ext uri="{BB962C8B-B14F-4D97-AF65-F5344CB8AC3E}">
        <p14:creationId xmlns:p14="http://schemas.microsoft.com/office/powerpoint/2010/main" val="1351534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2" y="932678"/>
            <a:ext cx="5832648" cy="7263527"/>
          </a:xfrm>
          <a:prstGeom prst="rect">
            <a:avLst/>
          </a:prstGeom>
          <a:noFill/>
        </p:spPr>
        <p:txBody>
          <a:bodyPr wrap="square" rtlCol="0">
            <a:spAutoFit/>
          </a:bodyPr>
          <a:lstStyle/>
          <a:p>
            <a:pPr algn="ctr"/>
            <a:r>
              <a:rPr lang="ru-RU" sz="1600" b="1" dirty="0" smtClean="0">
                <a:latin typeface="Times New Roman" pitchFamily="18" charset="0"/>
                <a:cs typeface="Times New Roman" pitchFamily="18" charset="0"/>
              </a:rPr>
              <a:t>Беседа «Драгоценные камни</a:t>
            </a:r>
            <a:r>
              <a:rPr lang="ru-RU" sz="1600" dirty="0" smtClean="0">
                <a:latin typeface="Times New Roman" pitchFamily="18" charset="0"/>
                <a:cs typeface="Times New Roman" pitchFamily="18" charset="0"/>
              </a:rPr>
              <a:t>»</a:t>
            </a:r>
          </a:p>
          <a:p>
            <a:r>
              <a:rPr lang="ru-RU" sz="1400" b="1" dirty="0">
                <a:latin typeface="Times New Roman" pitchFamily="18" charset="0"/>
                <a:cs typeface="Times New Roman" pitchFamily="18" charset="0"/>
              </a:rPr>
              <a:t>Цель: </a:t>
            </a:r>
            <a:r>
              <a:rPr lang="ru-RU" sz="1400" dirty="0">
                <a:latin typeface="Times New Roman" pitchFamily="18" charset="0"/>
                <a:cs typeface="Times New Roman" pitchFamily="18" charset="0"/>
              </a:rPr>
              <a:t>Познакомить детей с наиболее распространёнными декоративными камнями и изделиями из них. </a:t>
            </a:r>
            <a:endParaRPr lang="ru-RU" sz="1400" dirty="0" smtClean="0">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Задачи: </a:t>
            </a:r>
            <a:r>
              <a:rPr lang="ru-RU" sz="1400" dirty="0" smtClean="0">
                <a:latin typeface="Times New Roman" pitchFamily="18" charset="0"/>
                <a:cs typeface="Times New Roman" pitchFamily="18" charset="0"/>
              </a:rPr>
              <a:t>Формировать </a:t>
            </a:r>
            <a:r>
              <a:rPr lang="ru-RU" sz="1400" dirty="0">
                <a:latin typeface="Times New Roman" pitchFamily="18" charset="0"/>
                <a:cs typeface="Times New Roman" pitchFamily="18" charset="0"/>
              </a:rPr>
              <a:t>эстетическое восприятие окружающего</a:t>
            </a:r>
            <a:r>
              <a:rPr lang="ru-RU" sz="1400" dirty="0" smtClean="0">
                <a:latin typeface="Times New Roman" pitchFamily="18" charset="0"/>
                <a:cs typeface="Times New Roman" pitchFamily="18" charset="0"/>
              </a:rPr>
              <a:t>.</a:t>
            </a:r>
          </a:p>
          <a:p>
            <a:r>
              <a:rPr lang="ru-RU" sz="1400" b="1" u="sng" dirty="0">
                <a:latin typeface="Times New Roman" pitchFamily="18" charset="0"/>
                <a:cs typeface="Times New Roman" pitchFamily="18" charset="0"/>
              </a:rPr>
              <a:t>Материалы и оборудование</a:t>
            </a:r>
            <a:r>
              <a:rPr lang="ru-RU" sz="1400" b="1" dirty="0">
                <a:latin typeface="Times New Roman" pitchFamily="18" charset="0"/>
                <a:cs typeface="Times New Roman" pitchFamily="18" charset="0"/>
              </a:rPr>
              <a:t>:</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Показ иллюстрации коллекции камней</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Чтение отрывка из сказки П. Бажова «Малахитовая шкатулка»</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Музыкальное сопровождение «Рассвет над Москвой – рекой» М. Мусоргского</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Сюрпризный момент подарок от Хозяйки Медной горы</a:t>
            </a:r>
            <a:r>
              <a:rPr lang="ru-RU" sz="1400" dirty="0" smtClean="0">
                <a:latin typeface="Times New Roman" pitchFamily="18" charset="0"/>
                <a:cs typeface="Times New Roman" pitchFamily="18" charset="0"/>
              </a:rPr>
              <a:t>.</a:t>
            </a:r>
          </a:p>
          <a:p>
            <a:r>
              <a:rPr lang="ru-RU" sz="1400" b="1" dirty="0" smtClean="0">
                <a:latin typeface="Times New Roman" pitchFamily="18" charset="0"/>
                <a:cs typeface="Times New Roman" pitchFamily="18" charset="0"/>
              </a:rPr>
              <a:t>Ход занятия:</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Воспитатель рассказывает о том, что есть ещё волшебные камни.</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Н</a:t>
            </a:r>
            <a:r>
              <a:rPr lang="ru-RU" sz="1400" dirty="0" smtClean="0">
                <a:latin typeface="Times New Roman" pitchFamily="18" charset="0"/>
                <a:cs typeface="Times New Roman" pitchFamily="18" charset="0"/>
              </a:rPr>
              <a:t>апоминает </a:t>
            </a:r>
            <a:r>
              <a:rPr lang="ru-RU" sz="1400" dirty="0">
                <a:latin typeface="Times New Roman" pitchFamily="18" charset="0"/>
                <a:cs typeface="Times New Roman" pitchFamily="18" charset="0"/>
              </a:rPr>
              <a:t>детям о камнях, принесённых из пещеры. Предлагает их рассмотреть и потрогать, обратить внимание на цвет и форму камней. Какие они – гладкие или шершавые? Предлагает рассмотреть разные камешки. </a:t>
            </a:r>
            <a:r>
              <a:rPr lang="ru-RU" sz="1400" b="1" dirty="0" err="1" smtClean="0">
                <a:latin typeface="Times New Roman" pitchFamily="18" charset="0"/>
                <a:cs typeface="Times New Roman" pitchFamily="18" charset="0"/>
              </a:rPr>
              <a:t>Вос</a:t>
            </a:r>
            <a:r>
              <a:rPr lang="ru-RU" sz="1400" b="1" dirty="0" smtClean="0">
                <a:latin typeface="Times New Roman" pitchFamily="18" charset="0"/>
                <a:cs typeface="Times New Roman" pitchFamily="18" charset="0"/>
              </a:rPr>
              <a:t>-ль: </a:t>
            </a:r>
            <a:r>
              <a:rPr lang="ru-RU" sz="1400" dirty="0" smtClean="0">
                <a:latin typeface="Times New Roman" pitchFamily="18" charset="0"/>
                <a:cs typeface="Times New Roman" pitchFamily="18" charset="0"/>
              </a:rPr>
              <a:t>В </a:t>
            </a:r>
            <a:r>
              <a:rPr lang="ru-RU" sz="1400" dirty="0">
                <a:latin typeface="Times New Roman" pitchFamily="18" charset="0"/>
                <a:cs typeface="Times New Roman" pitchFamily="18" charset="0"/>
              </a:rPr>
              <a:t>древности люди делали из таких камней амулеты: считалось, что это защитит их от бед и болезней. Люди давно научились делать из этих камней ювелирные изделия.</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b="1" dirty="0" smtClean="0">
                <a:latin typeface="Times New Roman" pitchFamily="18" charset="0"/>
                <a:cs typeface="Times New Roman" pitchFamily="18" charset="0"/>
              </a:rPr>
              <a:t>Дети: </a:t>
            </a:r>
            <a:r>
              <a:rPr lang="ru-RU" sz="1400" dirty="0">
                <a:latin typeface="Times New Roman" pitchFamily="18" charset="0"/>
                <a:cs typeface="Times New Roman" pitchFamily="18" charset="0"/>
              </a:rPr>
              <a:t>трогают камни, определяют какие они на ощупь – гладкие или шершавые?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Воспитатель </a:t>
            </a:r>
            <a:r>
              <a:rPr lang="ru-RU" sz="1400" dirty="0">
                <a:latin typeface="Times New Roman" pitchFamily="18" charset="0"/>
                <a:cs typeface="Times New Roman" pitchFamily="18" charset="0"/>
              </a:rPr>
              <a:t>предлагает рассмотреть коллекцию камней и украшений.</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Камни очень красивы, долговечны, необычно блестят.</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Наши предки наделяли камни сверхъестественной силой. Первобытные люди изображали на них магические знаки. Они считали, что такой камень защищал человека, лечил его, помогал в трудных ситуациях.</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Позже появились люди – ювелиры. Они из камней делали украшения – серьги, бусы, кольца, браслеты. Камень считался не только украшением, но и талисманом, приносящим удачу, счастье.</a:t>
            </a:r>
            <a:r>
              <a:rPr lang="ru-RU" sz="1600" dirty="0"/>
              <a:t/>
            </a:r>
            <a:br>
              <a:rPr lang="ru-RU" sz="1600" dirty="0"/>
            </a:br>
            <a:r>
              <a:rPr lang="ru-RU" sz="1400" dirty="0">
                <a:latin typeface="Times New Roman" pitchFamily="18" charset="0"/>
                <a:cs typeface="Times New Roman" pitchFamily="18" charset="0"/>
              </a:rPr>
              <a:t>Воспитатель напоминает детям о том, что в Алтайском крае есть завод по обработке декоративного камня, изделия этого завода выставлены в музеях страны.</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Воспитатель читает отрывок из сказки, звучит музыка:</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3050112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548680" y="971600"/>
            <a:ext cx="5688632" cy="2031325"/>
          </a:xfrm>
          <a:prstGeom prst="rect">
            <a:avLst/>
          </a:prstGeom>
          <a:noFill/>
        </p:spPr>
        <p:txBody>
          <a:bodyPr wrap="square" rtlCol="0">
            <a:spAutoFit/>
          </a:bodyPr>
          <a:lstStyle/>
          <a:p>
            <a:r>
              <a:rPr lang="ru-RU" sz="1400" dirty="0">
                <a:latin typeface="Times New Roman" pitchFamily="18" charset="0"/>
                <a:cs typeface="Times New Roman" pitchFamily="18" charset="0"/>
              </a:rPr>
              <a:t>«Есть, у нас дорогая </a:t>
            </a:r>
            <a:r>
              <a:rPr lang="ru-RU" sz="1400" dirty="0" err="1">
                <a:latin typeface="Times New Roman" pitchFamily="18" charset="0"/>
                <a:cs typeface="Times New Roman" pitchFamily="18" charset="0"/>
              </a:rPr>
              <a:t>тятина</a:t>
            </a:r>
            <a:r>
              <a:rPr lang="ru-RU" sz="1400" dirty="0">
                <a:latin typeface="Times New Roman" pitchFamily="18" charset="0"/>
                <a:cs typeface="Times New Roman" pitchFamily="18" charset="0"/>
              </a:rPr>
              <a:t> памятка – </a:t>
            </a:r>
            <a:r>
              <a:rPr lang="ru-RU" sz="1400" dirty="0" err="1">
                <a:latin typeface="Times New Roman" pitchFamily="18" charset="0"/>
                <a:cs typeface="Times New Roman" pitchFamily="18" charset="0"/>
              </a:rPr>
              <a:t>малахитова</a:t>
            </a:r>
            <a:r>
              <a:rPr lang="ru-RU" sz="1400" dirty="0">
                <a:latin typeface="Times New Roman" pitchFamily="18" charset="0"/>
                <a:cs typeface="Times New Roman" pitchFamily="18" charset="0"/>
              </a:rPr>
              <a:t> шкатулка. Вот где каменья! Век бы на них глядела. … Танюшка побегала много-мало по хозяйству и забралась в избу поиграть отцовскими камешками. Надела наголовник, серьги навесила… А камни-то ровно ещё краше стали. Так и горят разными огоньками, и светло от них, как при солнышке».</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Обращает внимание детей на то, что шкатулка открылась.</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Воспитатель и дети рассматривают, что лежит в шкатулке.</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Воспитатель раздаёт детям подарок от Хозяйки Медной горы – по цветному камешку.</a:t>
            </a:r>
          </a:p>
        </p:txBody>
      </p:sp>
    </p:spTree>
    <p:extLst>
      <p:ext uri="{BB962C8B-B14F-4D97-AF65-F5344CB8AC3E}">
        <p14:creationId xmlns:p14="http://schemas.microsoft.com/office/powerpoint/2010/main" val="713863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3" name="TextBox 2"/>
          <p:cNvSpPr txBox="1"/>
          <p:nvPr/>
        </p:nvSpPr>
        <p:spPr>
          <a:xfrm>
            <a:off x="571373" y="2483768"/>
            <a:ext cx="5688632" cy="1446550"/>
          </a:xfrm>
          <a:prstGeom prst="rect">
            <a:avLst/>
          </a:prstGeom>
          <a:noFill/>
        </p:spPr>
        <p:txBody>
          <a:bodyPr wrap="square" rtlCol="0">
            <a:spAutoFit/>
          </a:bodyPr>
          <a:lstStyle/>
          <a:p>
            <a:pPr algn="ctr"/>
            <a:r>
              <a:rPr lang="ru-RU" sz="4400" b="1" dirty="0" smtClean="0">
                <a:latin typeface="Times New Roman" pitchFamily="18" charset="0"/>
                <a:cs typeface="Times New Roman" pitchFamily="18" charset="0"/>
              </a:rPr>
              <a:t>КОНСПЕКТЫ ЗАНЯТИЙ</a:t>
            </a:r>
            <a:endParaRPr lang="ru-RU" sz="4400" b="1" dirty="0">
              <a:latin typeface="Times New Roman" pitchFamily="18" charset="0"/>
              <a:cs typeface="Times New Roman" pitchFamily="18" charset="0"/>
            </a:endParaRPr>
          </a:p>
        </p:txBody>
      </p:sp>
    </p:spTree>
    <p:extLst>
      <p:ext uri="{BB962C8B-B14F-4D97-AF65-F5344CB8AC3E}">
        <p14:creationId xmlns:p14="http://schemas.microsoft.com/office/powerpoint/2010/main" val="517307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52014" y="619430"/>
            <a:ext cx="5927349" cy="7940635"/>
          </a:xfrm>
          <a:prstGeom prst="rect">
            <a:avLst/>
          </a:prstGeom>
          <a:noFill/>
        </p:spPr>
        <p:txBody>
          <a:bodyPr wrap="square" rtlCol="0">
            <a:spAutoFit/>
          </a:bodyPr>
          <a:lstStyle/>
          <a:p>
            <a:pPr algn="ctr"/>
            <a:r>
              <a:rPr lang="ru-RU" sz="2000" b="1" i="1" dirty="0" smtClean="0">
                <a:latin typeface="Times New Roman" pitchFamily="18" charset="0"/>
                <a:cs typeface="Times New Roman" pitchFamily="18" charset="0"/>
              </a:rPr>
              <a:t>Опыты</a:t>
            </a:r>
          </a:p>
          <a:p>
            <a:pPr marL="457200" indent="-457200">
              <a:buAutoNum type="arabicPeriod"/>
            </a:pPr>
            <a:r>
              <a:rPr lang="ru-RU" sz="1400" b="1" i="1" dirty="0" smtClean="0">
                <a:latin typeface="Times New Roman" pitchFamily="18" charset="0"/>
                <a:cs typeface="Times New Roman" pitchFamily="18" charset="0"/>
              </a:rPr>
              <a:t>Меняет ли камень цвет?</a:t>
            </a:r>
          </a:p>
          <a:p>
            <a:r>
              <a:rPr lang="ru-RU" sz="1400" dirty="0" smtClean="0">
                <a:latin typeface="Times New Roman" pitchFamily="18" charset="0"/>
                <a:cs typeface="Times New Roman" pitchFamily="18" charset="0"/>
              </a:rPr>
              <a:t>Один </a:t>
            </a:r>
            <a:r>
              <a:rPr lang="ru-RU" sz="1400" dirty="0">
                <a:latin typeface="Times New Roman" pitchFamily="18" charset="0"/>
                <a:cs typeface="Times New Roman" pitchFamily="18" charset="0"/>
              </a:rPr>
              <a:t>камень положить в воду и обратить внимание на него. Достать камень из воды. Какой он? (Мокрый.) Сравнить с камнем, который лежит на салфетке. Чем они отличаются? (Цветом.)</a:t>
            </a:r>
          </a:p>
          <a:p>
            <a:r>
              <a:rPr lang="ru-RU" sz="1400" dirty="0">
                <a:latin typeface="Times New Roman" pitchFamily="18" charset="0"/>
                <a:cs typeface="Times New Roman" pitchFamily="18" charset="0"/>
              </a:rPr>
              <a:t>Вывод: Мокрый камень темнее.</a:t>
            </a:r>
          </a:p>
          <a:p>
            <a:r>
              <a:rPr lang="ru-RU" sz="1400" b="1" i="1" dirty="0" smtClean="0">
                <a:latin typeface="Times New Roman" pitchFamily="18" charset="0"/>
                <a:cs typeface="Times New Roman" pitchFamily="18" charset="0"/>
              </a:rPr>
              <a:t>2. </a:t>
            </a:r>
            <a:r>
              <a:rPr lang="ru-RU" sz="1400" b="1" dirty="0" smtClean="0">
                <a:latin typeface="Times New Roman" pitchFamily="18" charset="0"/>
                <a:cs typeface="Times New Roman" pitchFamily="18" charset="0"/>
              </a:rPr>
              <a:t>Может ли камень  </a:t>
            </a:r>
            <a:r>
              <a:rPr lang="ru-RU" sz="1400" b="1" dirty="0">
                <a:latin typeface="Times New Roman" pitchFamily="18" charset="0"/>
                <a:cs typeface="Times New Roman" pitchFamily="18" charset="0"/>
              </a:rPr>
              <a:t>издавать </a:t>
            </a:r>
            <a:r>
              <a:rPr lang="ru-RU" sz="1400" b="1" dirty="0" smtClean="0">
                <a:latin typeface="Times New Roman" pitchFamily="18" charset="0"/>
                <a:cs typeface="Times New Roman" pitchFamily="18" charset="0"/>
              </a:rPr>
              <a:t>звуки?</a:t>
            </a:r>
            <a:endParaRPr lang="ru-RU" sz="1400" b="1" dirty="0">
              <a:latin typeface="Times New Roman" pitchFamily="18" charset="0"/>
              <a:cs typeface="Times New Roman" pitchFamily="18" charset="0"/>
            </a:endParaRPr>
          </a:p>
          <a:p>
            <a:r>
              <a:rPr lang="ru-RU" sz="1400" dirty="0">
                <a:latin typeface="Times New Roman" pitchFamily="18" charset="0"/>
                <a:cs typeface="Times New Roman" pitchFamily="18" charset="0"/>
              </a:rPr>
              <a:t>Цель: сформировать представление о свойствах камня.</a:t>
            </a:r>
          </a:p>
          <a:p>
            <a:r>
              <a:rPr lang="ru-RU" sz="1400" dirty="0">
                <a:latin typeface="Times New Roman" pitchFamily="18" charset="0"/>
                <a:cs typeface="Times New Roman" pitchFamily="18" charset="0"/>
              </a:rPr>
              <a:t>Материалы: разнообразные камни.</a:t>
            </a:r>
          </a:p>
          <a:p>
            <a:r>
              <a:rPr lang="ru-RU" sz="1400" dirty="0">
                <a:latin typeface="Times New Roman" pitchFamily="18" charset="0"/>
                <a:cs typeface="Times New Roman" pitchFamily="18" charset="0"/>
              </a:rPr>
              <a:t>Ход опыта: </a:t>
            </a:r>
            <a:endParaRPr lang="ru-RU" sz="1400" dirty="0" smtClean="0">
              <a:latin typeface="Times New Roman" pitchFamily="18" charset="0"/>
              <a:cs typeface="Times New Roman" pitchFamily="18" charset="0"/>
            </a:endParaRPr>
          </a:p>
          <a:p>
            <a:r>
              <a:rPr lang="ru-RU" sz="1400" dirty="0" err="1" smtClean="0">
                <a:latin typeface="Times New Roman" pitchFamily="18" charset="0"/>
                <a:cs typeface="Times New Roman" pitchFamily="18" charset="0"/>
              </a:rPr>
              <a:t>Вос</a:t>
            </a:r>
            <a:r>
              <a:rPr lang="ru-RU" sz="1400" dirty="0" smtClean="0">
                <a:latin typeface="Times New Roman" pitchFamily="18" charset="0"/>
                <a:cs typeface="Times New Roman" pitchFamily="18" charset="0"/>
              </a:rPr>
              <a:t>-ль: как </a:t>
            </a:r>
            <a:r>
              <a:rPr lang="ru-RU" sz="1400" dirty="0">
                <a:latin typeface="Times New Roman" pitchFamily="18" charset="0"/>
                <a:cs typeface="Times New Roman" pitchFamily="18" charset="0"/>
              </a:rPr>
              <a:t>вы думаете, может ли камень издавать звуки? Как нам</a:t>
            </a:r>
          </a:p>
          <a:p>
            <a:r>
              <a:rPr lang="ru-RU" sz="1400" dirty="0">
                <a:latin typeface="Times New Roman" pitchFamily="18" charset="0"/>
                <a:cs typeface="Times New Roman" pitchFamily="18" charset="0"/>
              </a:rPr>
              <a:t>это проверить? Постучите разными камешками друг о друга. Похожи ли</a:t>
            </a:r>
          </a:p>
          <a:p>
            <a:r>
              <a:rPr lang="ru-RU" sz="1400" dirty="0">
                <a:latin typeface="Times New Roman" pitchFamily="18" charset="0"/>
                <a:cs typeface="Times New Roman" pitchFamily="18" charset="0"/>
              </a:rPr>
              <a:t>звуки, которые при этом получаются?</a:t>
            </a:r>
          </a:p>
          <a:p>
            <a:r>
              <a:rPr lang="ru-RU" sz="1400" dirty="0">
                <a:latin typeface="Times New Roman" pitchFamily="18" charset="0"/>
                <a:cs typeface="Times New Roman" pitchFamily="18" charset="0"/>
              </a:rPr>
              <a:t>Вывод: Тяжелые камни издают звук громкий, маленькие – тонкий, легкие –</a:t>
            </a:r>
          </a:p>
          <a:p>
            <a:r>
              <a:rPr lang="ru-RU" sz="1400" dirty="0">
                <a:latin typeface="Times New Roman" pitchFamily="18" charset="0"/>
                <a:cs typeface="Times New Roman" pitchFamily="18" charset="0"/>
              </a:rPr>
              <a:t>тихий. Камни издают звуки при трении или резком соприкосновении друг с</a:t>
            </a:r>
          </a:p>
          <a:p>
            <a:r>
              <a:rPr lang="ru-RU" sz="1400" dirty="0">
                <a:latin typeface="Times New Roman" pitchFamily="18" charset="0"/>
                <a:cs typeface="Times New Roman" pitchFamily="18" charset="0"/>
              </a:rPr>
              <a:t>другом. Разные камни издают звуки, не похожие друг на друга.</a:t>
            </a:r>
          </a:p>
          <a:p>
            <a:r>
              <a:rPr lang="ru-RU" sz="1400" b="1" i="1" dirty="0" smtClean="0">
                <a:latin typeface="Times New Roman" pitchFamily="18" charset="0"/>
                <a:cs typeface="Times New Roman" pitchFamily="18" charset="0"/>
              </a:rPr>
              <a:t>3. </a:t>
            </a:r>
            <a:r>
              <a:rPr lang="ru-RU" sz="1400" b="1" i="1" dirty="0">
                <a:latin typeface="Times New Roman" pitchFamily="18" charset="0"/>
                <a:cs typeface="Times New Roman" pitchFamily="18" charset="0"/>
              </a:rPr>
              <a:t>«Рисующие камни»</a:t>
            </a:r>
            <a:r>
              <a:rPr lang="ru-RU" sz="1400" i="1" dirty="0">
                <a:latin typeface="Times New Roman" pitchFamily="18" charset="0"/>
                <a:cs typeface="Times New Roman" pitchFamily="18" charset="0"/>
              </a:rPr>
              <a:t> </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Цель:</a:t>
            </a:r>
            <a:r>
              <a:rPr lang="ru-RU" sz="1400" dirty="0">
                <a:latin typeface="Times New Roman" pitchFamily="18" charset="0"/>
                <a:cs typeface="Times New Roman" pitchFamily="18" charset="0"/>
              </a:rPr>
              <a:t> сформировать представления о свойствах камня.</a:t>
            </a:r>
          </a:p>
          <a:p>
            <a:r>
              <a:rPr lang="ru-RU" sz="1400" b="1" dirty="0">
                <a:latin typeface="Times New Roman" pitchFamily="18" charset="0"/>
                <a:cs typeface="Times New Roman" pitchFamily="18" charset="0"/>
              </a:rPr>
              <a:t> Материалы:</a:t>
            </a:r>
            <a:r>
              <a:rPr lang="ru-RU" sz="1400" dirty="0">
                <a:latin typeface="Times New Roman" pitchFamily="18" charset="0"/>
                <a:cs typeface="Times New Roman" pitchFamily="18" charset="0"/>
              </a:rPr>
              <a:t> небольшие листы фанеры, мел, уголь.</a:t>
            </a:r>
          </a:p>
          <a:p>
            <a:r>
              <a:rPr lang="ru-RU" sz="1400" b="1" dirty="0">
                <a:latin typeface="Times New Roman" pitchFamily="18" charset="0"/>
                <a:cs typeface="Times New Roman" pitchFamily="18" charset="0"/>
              </a:rPr>
              <a:t> Опыт:</a:t>
            </a:r>
            <a:r>
              <a:rPr lang="ru-RU" sz="1400" dirty="0">
                <a:latin typeface="Times New Roman" pitchFamily="18" charset="0"/>
                <a:cs typeface="Times New Roman" pitchFamily="18" charset="0"/>
              </a:rPr>
              <a:t> вспомните с детьми, чем можно рисовать, например, на асфальте. Какими камнями лучше всего рисовать на фанере: мелом или углем? Дети рисуют на доске фанеры мелом и углём. Чем рисовать лучше? Почему?  Вывод: Мелом рисовать лучше, потому что он мягкий, а уголь твердый – он царапает.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4. </a:t>
            </a:r>
            <a:r>
              <a:rPr lang="ru-RU" sz="1400" dirty="0">
                <a:latin typeface="Times New Roman" pitchFamily="18" charset="0"/>
                <a:cs typeface="Times New Roman" pitchFamily="18" charset="0"/>
              </a:rPr>
              <a:t>Камни разные по температуре</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Цель: показать, что камни бывают разные по температуре и гладкости поверхности, что в тепле они нагреваются; в воде камни становятся мокрыми и изменяют цвет.</a:t>
            </a:r>
          </a:p>
          <a:p>
            <a:r>
              <a:rPr lang="ru-RU" sz="1400" dirty="0">
                <a:latin typeface="Times New Roman" pitchFamily="18" charset="0"/>
                <a:cs typeface="Times New Roman" pitchFamily="18" charset="0"/>
              </a:rPr>
              <a:t>Материал: камни, разные по цвету, размеру, форме, шероховатости, емкости с водой, салфетки.</a:t>
            </a:r>
          </a:p>
          <a:p>
            <a:r>
              <a:rPr lang="ru-RU" sz="1400" dirty="0">
                <a:latin typeface="Times New Roman" pitchFamily="18" charset="0"/>
                <a:cs typeface="Times New Roman" pitchFamily="18" charset="0"/>
              </a:rPr>
              <a:t>Потрогаем разные камешки. Холодные они или теплые? Шершавые или гладкие? Зажмите камешек в кулаке и подержите. Каким он стал (теплым). Почему (руки теплые). Значит, камешки могут нагреваться. Это можно показать и на прогулке, когда камни на солнце нагреваются. Можно вспомнить каменный берег моря</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8387882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27357" y="899592"/>
            <a:ext cx="5976663" cy="5755422"/>
          </a:xfrm>
          <a:prstGeom prst="rect">
            <a:avLst/>
          </a:prstGeom>
          <a:noFill/>
        </p:spPr>
        <p:txBody>
          <a:bodyPr wrap="square" rtlCol="0">
            <a:spAutoFit/>
          </a:bodyPr>
          <a:lstStyle/>
          <a:p>
            <a:pPr algn="ctr"/>
            <a:r>
              <a:rPr lang="ru-RU" b="1" i="1" dirty="0" err="1" smtClean="0">
                <a:latin typeface="Times New Roman" pitchFamily="18" charset="0"/>
                <a:cs typeface="Times New Roman" pitchFamily="18" charset="0"/>
              </a:rPr>
              <a:t>Эксперементирование</a:t>
            </a:r>
            <a:endParaRPr lang="ru-RU" b="1" i="1" dirty="0" smtClean="0">
              <a:latin typeface="Times New Roman" pitchFamily="18" charset="0"/>
              <a:cs typeface="Times New Roman" pitchFamily="18" charset="0"/>
            </a:endParaRPr>
          </a:p>
          <a:p>
            <a:r>
              <a:rPr lang="ru-RU" sz="1400" b="1" i="1" dirty="0" smtClean="0">
                <a:latin typeface="Times New Roman" pitchFamily="18" charset="0"/>
                <a:cs typeface="Times New Roman" pitchFamily="18" charset="0"/>
              </a:rPr>
              <a:t>1. «Тонет </a:t>
            </a:r>
            <a:r>
              <a:rPr lang="ru-RU" sz="1400" b="1" i="1" dirty="0">
                <a:latin typeface="Times New Roman" pitchFamily="18" charset="0"/>
                <a:cs typeface="Times New Roman" pitchFamily="18" charset="0"/>
              </a:rPr>
              <a:t>– не тонет»</a:t>
            </a:r>
            <a:endParaRPr lang="ru-RU" sz="1400" dirty="0">
              <a:latin typeface="Times New Roman" pitchFamily="18" charset="0"/>
              <a:cs typeface="Times New Roman" pitchFamily="18" charset="0"/>
            </a:endParaRPr>
          </a:p>
          <a:p>
            <a:r>
              <a:rPr lang="ru-RU" sz="1400" b="1" dirty="0">
                <a:latin typeface="Times New Roman" pitchFamily="18" charset="0"/>
                <a:cs typeface="Times New Roman" pitchFamily="18" charset="0"/>
              </a:rPr>
              <a:t> Цель:</a:t>
            </a:r>
            <a:r>
              <a:rPr lang="ru-RU" sz="1400" dirty="0">
                <a:latin typeface="Times New Roman" pitchFamily="18" charset="0"/>
                <a:cs typeface="Times New Roman" pitchFamily="18" charset="0"/>
              </a:rPr>
              <a:t> сформировать представления о свойствах камня.</a:t>
            </a:r>
          </a:p>
          <a:p>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Материалы:</a:t>
            </a:r>
            <a:r>
              <a:rPr lang="ru-RU" sz="1400" dirty="0">
                <a:latin typeface="Times New Roman" pitchFamily="18" charset="0"/>
                <a:cs typeface="Times New Roman" pitchFamily="18" charset="0"/>
              </a:rPr>
              <a:t> Морские камешки, кусочки гранита и пемзы, прозрачные сосуды с водой.</a:t>
            </a:r>
          </a:p>
          <a:p>
            <a:r>
              <a:rPr lang="ru-RU" sz="1400" b="1" dirty="0">
                <a:latin typeface="Times New Roman" pitchFamily="18" charset="0"/>
                <a:cs typeface="Times New Roman" pitchFamily="18" charset="0"/>
              </a:rPr>
              <a:t>Опыт:</a:t>
            </a:r>
            <a:r>
              <a:rPr lang="ru-RU" sz="1400" dirty="0">
                <a:latin typeface="Times New Roman" pitchFamily="18" charset="0"/>
                <a:cs typeface="Times New Roman" pitchFamily="18" charset="0"/>
              </a:rPr>
              <a:t> дети, как вы думаете, что будет, если положить камень в воду? (он утонет). Бросьте камень в сосуд с водой и наблюдайте, что будет с ним происходить. Может ли камень плавать? Возьмите гранит и пемзу. Сравните их по весу. Одинаковы камни по весу? Нет, один – легкий, другой - тяжелый. Что произойдет с каждым из них, если их опустить в воду? Давайте проверим: опустите гранит и пемзу в воду. Что произошло? Пемза не утонула, гранит утонул.</a:t>
            </a:r>
          </a:p>
          <a:p>
            <a:r>
              <a:rPr lang="ru-RU" sz="1400" dirty="0">
                <a:latin typeface="Times New Roman" pitchFamily="18" charset="0"/>
                <a:cs typeface="Times New Roman" pitchFamily="18" charset="0"/>
              </a:rPr>
              <a:t> Как вы думаете почему? Потому что пемза легкая. В ней много дырочек. А в дырочках есть воздух и пузырьки с воздухом не давали ей утонуть. В пемзе много дырочек, в которых скапливается воздух, поэтому она легкая и не тонет</a:t>
            </a:r>
            <a:r>
              <a:rPr lang="ru-RU" sz="1400" dirty="0" smtClean="0">
                <a:latin typeface="Times New Roman" pitchFamily="18" charset="0"/>
                <a:cs typeface="Times New Roman" pitchFamily="18" charset="0"/>
              </a:rPr>
              <a:t>.</a:t>
            </a:r>
          </a:p>
          <a:p>
            <a:r>
              <a:rPr lang="ru-RU" sz="1400" b="1" dirty="0" smtClean="0">
                <a:latin typeface="Times New Roman" pitchFamily="18" charset="0"/>
                <a:cs typeface="Times New Roman" pitchFamily="18" charset="0"/>
              </a:rPr>
              <a:t>2. «Какой камень тяжелее»</a:t>
            </a:r>
          </a:p>
          <a:p>
            <a:r>
              <a:rPr lang="ru-RU" sz="1400" dirty="0"/>
              <a:t>Дети по очереди держат камни в ладошках и определяют самый тяжелый и самый легкий камень.</a:t>
            </a:r>
          </a:p>
          <a:p>
            <a:r>
              <a:rPr lang="ru-RU" sz="1400" dirty="0"/>
              <a:t>Вывод: камни по весу бывают разные: легкие, тяжелые.</a:t>
            </a:r>
          </a:p>
          <a:p>
            <a:r>
              <a:rPr lang="ru-RU" sz="1400" b="1" dirty="0" smtClean="0">
                <a:latin typeface="Times New Roman" pitchFamily="18" charset="0"/>
                <a:cs typeface="Times New Roman" pitchFamily="18" charset="0"/>
              </a:rPr>
              <a:t>3. Пирамида из камушек. </a:t>
            </a:r>
          </a:p>
          <a:p>
            <a:r>
              <a:rPr lang="ru-RU" sz="1400" dirty="0">
                <a:latin typeface="Times New Roman" pitchFamily="18" charset="0"/>
                <a:cs typeface="Times New Roman" pitchFamily="18" charset="0"/>
              </a:rPr>
              <a:t>П</a:t>
            </a:r>
            <a:r>
              <a:rPr lang="ru-RU" sz="1400" dirty="0" smtClean="0">
                <a:latin typeface="Times New Roman" pitchFamily="18" charset="0"/>
                <a:cs typeface="Times New Roman" pitchFamily="18" charset="0"/>
              </a:rPr>
              <a:t>остроить </a:t>
            </a:r>
            <a:r>
              <a:rPr lang="ru-RU" sz="1400" dirty="0">
                <a:latin typeface="Times New Roman" pitchFamily="18" charset="0"/>
                <a:cs typeface="Times New Roman" pitchFamily="18" charset="0"/>
              </a:rPr>
              <a:t>три пирамидки, или всего одну, но используя как можно больше камушков. Очень интересно посоревноваться, кто же построит самую высокую пирамидку, или у кого в пирамидке больше всего камней, а может просто, у кого получилась самая интересная скульптура</a:t>
            </a:r>
            <a:r>
              <a:rPr lang="ru-RU" sz="1400" dirty="0"/>
              <a:t>.</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5077476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2" y="1115616"/>
            <a:ext cx="5904656" cy="7201972"/>
          </a:xfrm>
          <a:prstGeom prst="rect">
            <a:avLst/>
          </a:prstGeom>
          <a:noFill/>
        </p:spPr>
        <p:txBody>
          <a:bodyPr wrap="square" rtlCol="0">
            <a:spAutoFit/>
          </a:bodyPr>
          <a:lstStyle/>
          <a:p>
            <a:pPr algn="ctr"/>
            <a:r>
              <a:rPr lang="ru-RU" sz="1600" b="1" dirty="0">
                <a:latin typeface="Times New Roman" pitchFamily="18" charset="0"/>
                <a:cs typeface="Times New Roman" pitchFamily="18" charset="0"/>
              </a:rPr>
              <a:t>Рисование по замыслу «Превращение камешков» (роспись на камнях</a:t>
            </a:r>
            <a:r>
              <a:rPr lang="ru-RU" sz="1600" b="1"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З</a:t>
            </a:r>
            <a:r>
              <a:rPr lang="ru-RU" sz="1400" u="sng" dirty="0" smtClean="0">
                <a:latin typeface="Times New Roman" pitchFamily="18" charset="0"/>
                <a:cs typeface="Times New Roman" pitchFamily="18" charset="0"/>
              </a:rPr>
              <a:t>адачи</a:t>
            </a:r>
            <a:r>
              <a:rPr lang="ru-RU" sz="1400" dirty="0">
                <a:latin typeface="Times New Roman" pitchFamily="18" charset="0"/>
                <a:cs typeface="Times New Roman" pitchFamily="18" charset="0"/>
              </a:rPr>
              <a:t>: Учить детей создавать художественные образы на основе природных форм </a:t>
            </a:r>
            <a:r>
              <a:rPr lang="ru-RU" sz="1400" i="1" dirty="0">
                <a:latin typeface="Times New Roman" pitchFamily="18" charset="0"/>
                <a:cs typeface="Times New Roman" pitchFamily="18" charset="0"/>
              </a:rPr>
              <a:t>(камешков)</a:t>
            </a:r>
            <a:r>
              <a:rPr lang="ru-RU" sz="1400" dirty="0">
                <a:latin typeface="Times New Roman" pitchFamily="18" charset="0"/>
                <a:cs typeface="Times New Roman" pitchFamily="18" charset="0"/>
              </a:rPr>
              <a:t>. Познакомить с разными приёмами рисования на камешках разной формы. Совершенствовать изобразительную технику (выбирать художественные материалы в соответствии с поставленной задачей и реализуемым замыслом). Развивать воображение. Воспитывать интерес к творчеству</a:t>
            </a:r>
            <a:r>
              <a:rPr lang="ru-RU" sz="1400"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Материал и оборудование</a:t>
            </a:r>
            <a:r>
              <a:rPr lang="ru-RU" sz="1400" dirty="0">
                <a:latin typeface="Times New Roman" pitchFamily="18" charset="0"/>
                <a:cs typeface="Times New Roman" pitchFamily="18" charset="0"/>
              </a:rPr>
              <a:t>: чистые и просушенные камешки разной формы</a:t>
            </a:r>
            <a:r>
              <a:rPr lang="ru-RU" sz="1400" dirty="0" smtClean="0">
                <a:latin typeface="Times New Roman" pitchFamily="18" charset="0"/>
                <a:cs typeface="Times New Roman" pitchFamily="18" charset="0"/>
              </a:rPr>
              <a:t>, величины</a:t>
            </a:r>
            <a:r>
              <a:rPr lang="ru-RU" sz="1400" dirty="0">
                <a:latin typeface="Times New Roman" pitchFamily="18" charset="0"/>
                <a:cs typeface="Times New Roman" pitchFamily="18" charset="0"/>
              </a:rPr>
              <a:t>, мелки, пастель, карандаши, фломастеры, гуашевые краски, кисточки разного размера; баночки с водой, салфетки бумажные и матерчатые; скульптура малых форм (</a:t>
            </a:r>
            <a:r>
              <a:rPr lang="ru-RU" sz="1400" dirty="0" smtClean="0">
                <a:latin typeface="Times New Roman" pitchFamily="18" charset="0"/>
                <a:cs typeface="Times New Roman" pitchFamily="18" charset="0"/>
              </a:rPr>
              <a:t>например, зайчонок</a:t>
            </a:r>
            <a:r>
              <a:rPr lang="ru-RU" sz="1400" dirty="0">
                <a:latin typeface="Times New Roman" pitchFamily="18" charset="0"/>
                <a:cs typeface="Times New Roman" pitchFamily="18" charset="0"/>
              </a:rPr>
              <a:t>, мышка, птичка</a:t>
            </a:r>
            <a:r>
              <a:rPr lang="ru-RU" sz="1400"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Ход</a:t>
            </a:r>
            <a:r>
              <a:rPr lang="ru-RU" sz="1400" dirty="0">
                <a:latin typeface="Times New Roman" pitchFamily="18" charset="0"/>
                <a:cs typeface="Times New Roman" pitchFamily="18" charset="0"/>
              </a:rPr>
              <a:t>: - Ребята, сегодня на занятии мы поговорим о скульптуре. Скульптура - это вид искусства, в котором художники – скульпторы - создают образы людей, животных, сказочных существ. (Воспитатель показывает детям несколько скульптур малых форм, выставляя их поочередно на стол).</a:t>
            </a:r>
          </a:p>
          <a:p>
            <a:r>
              <a:rPr lang="ru-RU" sz="1400" dirty="0">
                <a:latin typeface="Times New Roman" pitchFamily="18" charset="0"/>
                <a:cs typeface="Times New Roman" pitchFamily="18" charset="0"/>
              </a:rPr>
              <a:t>- Обратите внимание, эти образы объемные, поэтому мы можем посмотреть на них спереди, сзади, сбоку и сверху, даже можем обойти вокруг и осторожно потрогать и погладить. Бывают скульптуры очень большие - их устанавливают на улицах городов, в парках… А бывают скульптуры совсем маленькие - такие, как вот эти </a:t>
            </a:r>
            <a:r>
              <a:rPr lang="ru-RU" sz="1400" i="1" dirty="0">
                <a:latin typeface="Times New Roman" pitchFamily="18" charset="0"/>
                <a:cs typeface="Times New Roman" pitchFamily="18" charset="0"/>
              </a:rPr>
              <a:t>(</a:t>
            </a:r>
            <a:r>
              <a:rPr lang="ru-RU" sz="1400" i="1" dirty="0" err="1">
                <a:latin typeface="Times New Roman" pitchFamily="18" charset="0"/>
                <a:cs typeface="Times New Roman" pitchFamily="18" charset="0"/>
              </a:rPr>
              <a:t>вос</a:t>
            </a:r>
            <a:r>
              <a:rPr lang="ru-RU" sz="1400" i="1" dirty="0">
                <a:latin typeface="Times New Roman" pitchFamily="18" charset="0"/>
                <a:cs typeface="Times New Roman" pitchFamily="18" charset="0"/>
              </a:rPr>
              <a:t>-ль еще раз обращает внимание детей на мелкую пластику)</a:t>
            </a:r>
            <a:r>
              <a:rPr lang="ru-RU" sz="1400" dirty="0">
                <a:latin typeface="Times New Roman" pitchFamily="18" charset="0"/>
                <a:cs typeface="Times New Roman" pitchFamily="18" charset="0"/>
              </a:rPr>
              <a:t>. Такие скульптуры можно увидеть в музеях, художественных салонах, на выставках. А еще мелкие скульптуры продаются в магазинах, чтобы люди могли украсить ими свой дом. Чаще всего скульптуры изготавливают из камня или дерева с помощью специальных инструментов.</a:t>
            </a:r>
          </a:p>
          <a:p>
            <a:r>
              <a:rPr lang="ru-RU" sz="1400" dirty="0">
                <a:latin typeface="Times New Roman" pitchFamily="18" charset="0"/>
                <a:cs typeface="Times New Roman" pitchFamily="18" charset="0"/>
              </a:rPr>
              <a:t>- Ребята, давайте представим, что мы - скульпторы. Сейчас каждый из нас создаст свою скульптуру. А вот, какова тема этой работы, догадайтесь сами. (Воспитатель загадывает загадки про насекомых, по мере отгадывания загадок детьми, выставляет на мольберт иллюстрации с изображением отгадок).</a:t>
            </a:r>
          </a:p>
        </p:txBody>
      </p:sp>
    </p:spTree>
    <p:extLst>
      <p:ext uri="{BB962C8B-B14F-4D97-AF65-F5344CB8AC3E}">
        <p14:creationId xmlns:p14="http://schemas.microsoft.com/office/powerpoint/2010/main" val="1771248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63361" y="839869"/>
            <a:ext cx="5904656" cy="7632859"/>
          </a:xfrm>
          <a:prstGeom prst="rect">
            <a:avLst/>
          </a:prstGeom>
          <a:noFill/>
        </p:spPr>
        <p:txBody>
          <a:bodyPr wrap="square" rtlCol="0">
            <a:spAutoFit/>
          </a:bodyPr>
          <a:lstStyle/>
          <a:p>
            <a:r>
              <a:rPr lang="ru-RU" sz="1400" dirty="0">
                <a:latin typeface="Times New Roman" pitchFamily="18" charset="0"/>
                <a:cs typeface="Times New Roman" pitchFamily="18" charset="0"/>
              </a:rPr>
              <a:t>Домовитая хозяйка</a:t>
            </a:r>
          </a:p>
          <a:p>
            <a:r>
              <a:rPr lang="ru-RU" sz="1400" dirty="0">
                <a:latin typeface="Times New Roman" pitchFamily="18" charset="0"/>
                <a:cs typeface="Times New Roman" pitchFamily="18" charset="0"/>
              </a:rPr>
              <a:t>Пролетела над лужайкой,</a:t>
            </a:r>
          </a:p>
          <a:p>
            <a:r>
              <a:rPr lang="ru-RU" sz="1400" dirty="0">
                <a:latin typeface="Times New Roman" pitchFamily="18" charset="0"/>
                <a:cs typeface="Times New Roman" pitchFamily="18" charset="0"/>
              </a:rPr>
              <a:t>Похлопочет над цветком –</a:t>
            </a:r>
          </a:p>
          <a:p>
            <a:r>
              <a:rPr lang="ru-RU" sz="1400" dirty="0">
                <a:latin typeface="Times New Roman" pitchFamily="18" charset="0"/>
                <a:cs typeface="Times New Roman" pitchFamily="18" charset="0"/>
              </a:rPr>
              <a:t>Он поделится медком.</a:t>
            </a:r>
          </a:p>
          <a:p>
            <a:r>
              <a:rPr lang="ru-RU" sz="1400" i="1" dirty="0">
                <a:latin typeface="Times New Roman" pitchFamily="18" charset="0"/>
                <a:cs typeface="Times New Roman" pitchFamily="18" charset="0"/>
              </a:rPr>
              <a:t>(пчела)</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Не солнце, не огонь, а светит.</a:t>
            </a:r>
          </a:p>
          <a:p>
            <a:r>
              <a:rPr lang="ru-RU" sz="1400" i="1" dirty="0">
                <a:latin typeface="Times New Roman" pitchFamily="18" charset="0"/>
                <a:cs typeface="Times New Roman" pitchFamily="18" charset="0"/>
              </a:rPr>
              <a:t>(светлячок)</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Два блестящих лепесточка</a:t>
            </a:r>
          </a:p>
          <a:p>
            <a:r>
              <a:rPr lang="ru-RU" sz="1400" dirty="0">
                <a:latin typeface="Times New Roman" pitchFamily="18" charset="0"/>
                <a:cs typeface="Times New Roman" pitchFamily="18" charset="0"/>
              </a:rPr>
              <a:t>Раздвигаются слегка.</a:t>
            </a:r>
          </a:p>
          <a:p>
            <a:r>
              <a:rPr lang="ru-RU" sz="1400" dirty="0">
                <a:latin typeface="Times New Roman" pitchFamily="18" charset="0"/>
                <a:cs typeface="Times New Roman" pitchFamily="18" charset="0"/>
              </a:rPr>
              <a:t>Справа – точка, слева – точка,</a:t>
            </a:r>
          </a:p>
          <a:p>
            <a:r>
              <a:rPr lang="ru-RU" sz="1400" dirty="0">
                <a:latin typeface="Times New Roman" pitchFamily="18" charset="0"/>
                <a:cs typeface="Times New Roman" pitchFamily="18" charset="0"/>
              </a:rPr>
              <a:t>В чёрных крапинках бока.</a:t>
            </a:r>
          </a:p>
          <a:p>
            <a:r>
              <a:rPr lang="ru-RU" sz="1400" i="1" dirty="0">
                <a:latin typeface="Times New Roman" pitchFamily="18" charset="0"/>
                <a:cs typeface="Times New Roman" pitchFamily="18" charset="0"/>
              </a:rPr>
              <a:t>(божья коровка)</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 Молодцы, ребята, все загадки разгадали. А как одним словом мы назовем жуков, бабочек, пчел, муравьев?</a:t>
            </a:r>
          </a:p>
          <a:p>
            <a:r>
              <a:rPr lang="ru-RU" sz="1400" u="sng" dirty="0">
                <a:latin typeface="Times New Roman" pitchFamily="18" charset="0"/>
                <a:cs typeface="Times New Roman" pitchFamily="18" charset="0"/>
              </a:rPr>
              <a:t>Дети</a:t>
            </a:r>
            <a:r>
              <a:rPr lang="ru-RU" sz="1400" dirty="0">
                <a:latin typeface="Times New Roman" pitchFamily="18" charset="0"/>
                <a:cs typeface="Times New Roman" pitchFamily="18" charset="0"/>
              </a:rPr>
              <a:t>: Насекомые</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Верно, вот мы и выяснили тему нашей сегодняшней работы - </a:t>
            </a:r>
            <a:r>
              <a:rPr lang="ru-RU" sz="1400" i="1" dirty="0">
                <a:latin typeface="Times New Roman" pitchFamily="18" charset="0"/>
                <a:cs typeface="Times New Roman" pitchFamily="18" charset="0"/>
              </a:rPr>
              <a:t>«Насекомые»</a:t>
            </a:r>
            <a:r>
              <a:rPr lang="ru-RU" sz="1400" dirty="0">
                <a:latin typeface="Times New Roman" pitchFamily="18" charset="0"/>
                <a:cs typeface="Times New Roman" pitchFamily="18" charset="0"/>
              </a:rPr>
              <a:t>. Чтобы скульптуры получились достоверными, живыми, похожими на настоящих насекомых, вспомним их строение, особенности окраски. (</a:t>
            </a:r>
            <a:r>
              <a:rPr lang="ru-RU" sz="1400" dirty="0" err="1">
                <a:latin typeface="Times New Roman" pitchFamily="18" charset="0"/>
                <a:cs typeface="Times New Roman" pitchFamily="18" charset="0"/>
              </a:rPr>
              <a:t>Восп</a:t>
            </a:r>
            <a:r>
              <a:rPr lang="ru-RU" sz="1400" dirty="0">
                <a:latin typeface="Times New Roman" pitchFamily="18" charset="0"/>
                <a:cs typeface="Times New Roman" pitchFamily="18" charset="0"/>
              </a:rPr>
              <a:t>-ль с детьми рассматривает иллюстрации, выставленные на мольберте, </a:t>
            </a:r>
            <a:r>
              <a:rPr lang="ru-RU" sz="1400" u="sng" dirty="0">
                <a:latin typeface="Times New Roman" pitchFamily="18" charset="0"/>
                <a:cs typeface="Times New Roman" pitchFamily="18" charset="0"/>
              </a:rPr>
              <a:t>уточняет особенности окраски и строения насекомых</a:t>
            </a:r>
            <a:r>
              <a:rPr lang="ru-RU" sz="1400" dirty="0">
                <a:latin typeface="Times New Roman" pitchFamily="18" charset="0"/>
                <a:cs typeface="Times New Roman" pitchFamily="18" charset="0"/>
              </a:rPr>
              <a:t>: голова, грудь, брюшко, три пары лапок, две пары крыльев, на голове глазки и антенны </a:t>
            </a:r>
            <a:r>
              <a:rPr lang="ru-RU" sz="1400" i="1" dirty="0">
                <a:latin typeface="Times New Roman" pitchFamily="18" charset="0"/>
                <a:cs typeface="Times New Roman" pitchFamily="18" charset="0"/>
              </a:rPr>
              <a:t>(усики)</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 Прежде чем мы приступим к изготовлению скульптур, разомнем наши пальчики (пальчиковая гимнастика </a:t>
            </a:r>
            <a:r>
              <a:rPr lang="ru-RU" sz="1400" i="1" dirty="0">
                <a:latin typeface="Times New Roman" pitchFamily="18" charset="0"/>
                <a:cs typeface="Times New Roman" pitchFamily="18" charset="0"/>
              </a:rPr>
              <a:t>«Паучок и мотылек»</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Паутинка паучка ладони с растопыренными пальцами</a:t>
            </a:r>
          </a:p>
          <a:p>
            <a:r>
              <a:rPr lang="ru-RU" sz="1400" dirty="0">
                <a:latin typeface="Times New Roman" pitchFamily="18" charset="0"/>
                <a:cs typeface="Times New Roman" pitchFamily="18" charset="0"/>
              </a:rPr>
              <a:t>Зацепила мотылька. поочередно накладываются друг на друга.</a:t>
            </a:r>
          </a:p>
          <a:p>
            <a:r>
              <a:rPr lang="ru-RU" sz="1400" dirty="0">
                <a:latin typeface="Times New Roman" pitchFamily="18" charset="0"/>
                <a:cs typeface="Times New Roman" pitchFamily="18" charset="0"/>
              </a:rPr>
              <a:t>Мотылек смеется, ладони соединяются в кистях, выполняя взмахи крыльями</a:t>
            </a:r>
          </a:p>
          <a:p>
            <a:r>
              <a:rPr lang="ru-RU" sz="1400" dirty="0">
                <a:latin typeface="Times New Roman" pitchFamily="18" charset="0"/>
                <a:cs typeface="Times New Roman" pitchFamily="18" charset="0"/>
              </a:rPr>
              <a:t>Лишь сильнее бьется. мотылька.</a:t>
            </a:r>
          </a:p>
          <a:p>
            <a:r>
              <a:rPr lang="ru-RU" sz="1400" dirty="0">
                <a:latin typeface="Times New Roman" pitchFamily="18" charset="0"/>
                <a:cs typeface="Times New Roman" pitchFamily="18" charset="0"/>
              </a:rPr>
              <a:t>Паутинки порвались, ладони-крылья поднимаются вверх и разводятся, имитируя</a:t>
            </a:r>
          </a:p>
          <a:p>
            <a:r>
              <a:rPr lang="ru-RU" sz="1400" dirty="0">
                <a:latin typeface="Times New Roman" pitchFamily="18" charset="0"/>
                <a:cs typeface="Times New Roman" pitchFamily="18" charset="0"/>
              </a:rPr>
              <a:t>Мотылек умчался ввысь. полет мотылька.</a:t>
            </a:r>
          </a:p>
          <a:p>
            <a:r>
              <a:rPr lang="ru-RU" sz="1400" dirty="0">
                <a:latin typeface="Times New Roman" pitchFamily="18" charset="0"/>
                <a:cs typeface="Times New Roman" pitchFamily="18" charset="0"/>
              </a:rPr>
              <a:t>- Ребята, теперь, попрошу вас на мгновенье превратиться в самых любимых насекомых и занять свои рабочие места.</a:t>
            </a: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3506063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80800" cy="9108504"/>
          </a:xfrm>
          <a:prstGeom prst="rect">
            <a:avLst/>
          </a:prstGeom>
        </p:spPr>
      </p:pic>
      <p:sp>
        <p:nvSpPr>
          <p:cNvPr id="5" name="TextBox 4"/>
          <p:cNvSpPr txBox="1"/>
          <p:nvPr/>
        </p:nvSpPr>
        <p:spPr>
          <a:xfrm>
            <a:off x="489983" y="899592"/>
            <a:ext cx="5904656" cy="7632859"/>
          </a:xfrm>
          <a:prstGeom prst="rect">
            <a:avLst/>
          </a:prstGeom>
          <a:noFill/>
        </p:spPr>
        <p:txBody>
          <a:bodyPr wrap="square" rtlCol="0">
            <a:spAutoFit/>
          </a:bodyPr>
          <a:lstStyle/>
          <a:p>
            <a:r>
              <a:rPr lang="ru-RU" sz="1400" b="1" dirty="0">
                <a:latin typeface="Times New Roman" pitchFamily="18" charset="0"/>
                <a:cs typeface="Times New Roman" pitchFamily="18" charset="0"/>
              </a:rPr>
              <a:t>Вид проекта</a:t>
            </a:r>
            <a:r>
              <a:rPr lang="ru-RU" sz="1400" dirty="0">
                <a:latin typeface="Times New Roman" pitchFamily="18" charset="0"/>
                <a:cs typeface="Times New Roman" pitchFamily="18" charset="0"/>
              </a:rPr>
              <a:t> – групповой, информационно-познавательно-исследовательский.</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b="1" dirty="0">
                <a:latin typeface="Times New Roman" pitchFamily="18" charset="0"/>
                <a:cs typeface="Times New Roman" pitchFamily="18" charset="0"/>
              </a:rPr>
              <a:t>Участники проекта</a:t>
            </a:r>
            <a:r>
              <a:rPr lang="ru-RU" sz="1400" dirty="0">
                <a:latin typeface="Times New Roman" pitchFamily="18" charset="0"/>
                <a:cs typeface="Times New Roman" pitchFamily="18" charset="0"/>
              </a:rPr>
              <a:t> – дети подготовительной группы, родители воспитанников, воспитатели.</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b="1" dirty="0">
                <a:latin typeface="Times New Roman" pitchFamily="18" charset="0"/>
                <a:cs typeface="Times New Roman" pitchFamily="18" charset="0"/>
              </a:rPr>
              <a:t>Актуальность </a:t>
            </a:r>
            <a:r>
              <a:rPr lang="ru-RU" sz="1400" b="1" dirty="0" smtClean="0">
                <a:latin typeface="Times New Roman" pitchFamily="18" charset="0"/>
                <a:cs typeface="Times New Roman" pitchFamily="18" charset="0"/>
              </a:rPr>
              <a:t>проекта: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Живя в стране богатой полезными ископаемыми, дети не знают об окружающих нас камнях и минералах. Знакомство детей с разнообразием камней помогает ближе познакомиться с природой России. Непосредственное общение с камнями оказывает большое влияние на формирование нравственных чувств у ребенка, способствует гармоничному развитию личности, формированию активного словаря, развивает воображение, Приобщение детей к исследовательской деятельности является средством формирования у них любознательности, интереса и бережного отношения к природным богатствам</a:t>
            </a:r>
            <a:r>
              <a:rPr lang="ru-RU" sz="1400" dirty="0" smtClean="0">
                <a:latin typeface="Times New Roman" pitchFamily="18" charset="0"/>
                <a:cs typeface="Times New Roman" pitchFamily="18" charset="0"/>
              </a:rPr>
              <a:t>.</a:t>
            </a:r>
          </a:p>
          <a:p>
            <a:r>
              <a:rPr lang="ru-RU" sz="1400" b="1" dirty="0">
                <a:latin typeface="Times New Roman" pitchFamily="18" charset="0"/>
                <a:cs typeface="Times New Roman" pitchFamily="18" charset="0"/>
              </a:rPr>
              <a:t>Цель проекта</a:t>
            </a:r>
            <a:r>
              <a:rPr lang="ru-RU" sz="1400" dirty="0">
                <a:latin typeface="Times New Roman" pitchFamily="18" charset="0"/>
                <a:cs typeface="Times New Roman" pitchFamily="18" charset="0"/>
              </a:rPr>
              <a:t> – создание условий для развития познавательных и исследовательских способностей воспитанников.</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b="1" dirty="0">
                <a:latin typeface="Times New Roman" pitchFamily="18" charset="0"/>
                <a:cs typeface="Times New Roman" pitchFamily="18" charset="0"/>
              </a:rPr>
              <a:t>Задачи </a:t>
            </a:r>
            <a:r>
              <a:rPr lang="ru-RU" sz="1400" b="1" dirty="0" smtClean="0">
                <a:latin typeface="Times New Roman" pitchFamily="18" charset="0"/>
                <a:cs typeface="Times New Roman" pitchFamily="18" charset="0"/>
              </a:rPr>
              <a:t>проекта: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1. Обучать детей исследовательской деятельности, направленной на познание окружающего мира.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2. Развивать мыслительные операции, умение выдвигать гипотезы, делать выводы, активизировать словарь детей.</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3. Формировать представления у детей о разнообразии и особенностях камней</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4. Познакомить детей с ролью камней в жизни человека.</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5. Воспитывать бережное отношение к неживой природе.</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6. Развивать эмоциональную отзывчивость, любознательность, интерес к разнообразным природным ресурсам</a:t>
            </a:r>
            <a:r>
              <a:rPr lang="ru-RU" sz="1400" dirty="0" smtClean="0">
                <a:latin typeface="Times New Roman" pitchFamily="18" charset="0"/>
                <a:cs typeface="Times New Roman" pitchFamily="18" charset="0"/>
              </a:rPr>
              <a:t>.</a:t>
            </a:r>
          </a:p>
          <a:p>
            <a:r>
              <a:rPr lang="ru-RU" sz="1400" b="1" dirty="0">
                <a:latin typeface="Times New Roman" pitchFamily="18" charset="0"/>
                <a:cs typeface="Times New Roman" pitchFamily="18" charset="0"/>
              </a:rPr>
              <a:t>Предполагаемый </a:t>
            </a:r>
            <a:r>
              <a:rPr lang="ru-RU" sz="1400" b="1" dirty="0" smtClean="0">
                <a:latin typeface="Times New Roman" pitchFamily="18" charset="0"/>
                <a:cs typeface="Times New Roman" pitchFamily="18" charset="0"/>
              </a:rPr>
              <a:t>результат:</a:t>
            </a:r>
            <a:r>
              <a:rPr lang="ru-RU" sz="1400" dirty="0" smtClean="0">
                <a:latin typeface="Times New Roman" pitchFamily="18" charset="0"/>
                <a:cs typeface="Times New Roman" pitchFamily="18" charset="0"/>
              </a:rPr>
              <a:t/>
            </a:r>
            <a:br>
              <a:rPr lang="ru-RU" sz="1400" dirty="0" smtClean="0">
                <a:latin typeface="Times New Roman" pitchFamily="18" charset="0"/>
                <a:cs typeface="Times New Roman" pitchFamily="18" charset="0"/>
              </a:rPr>
            </a:br>
            <a:r>
              <a:rPr lang="ru-RU" sz="1400" dirty="0">
                <a:latin typeface="Times New Roman" pitchFamily="18" charset="0"/>
                <a:cs typeface="Times New Roman" pitchFamily="18" charset="0"/>
              </a:rPr>
              <a:t>У детей сформированы представления о свойствах камней, об особенностях их внешнего вида, знания о пользе камней в природе и жизни человека. Дети имеют представление о том, как добывают камни и как их используют, какими полезными ископаемыми богата Россия; проявляют познавательные способности, демонстрируют предпосылки поисковой деятельности, интеллектуальной инициативы; воплощают идеи в творческой деятельности.</a:t>
            </a:r>
          </a:p>
        </p:txBody>
      </p:sp>
    </p:spTree>
    <p:extLst>
      <p:ext uri="{BB962C8B-B14F-4D97-AF65-F5344CB8AC3E}">
        <p14:creationId xmlns:p14="http://schemas.microsoft.com/office/powerpoint/2010/main" val="3824293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27357" y="1043608"/>
            <a:ext cx="5976664" cy="4401205"/>
          </a:xfrm>
          <a:prstGeom prst="rect">
            <a:avLst/>
          </a:prstGeom>
          <a:noFill/>
        </p:spPr>
        <p:txBody>
          <a:bodyPr wrap="square" rtlCol="0">
            <a:spAutoFit/>
          </a:bodyPr>
          <a:lstStyle/>
          <a:p>
            <a:r>
              <a:rPr lang="ru-RU" sz="1400" dirty="0" smtClean="0">
                <a:latin typeface="Times New Roman" pitchFamily="18" charset="0"/>
                <a:cs typeface="Times New Roman" pitchFamily="18" charset="0"/>
              </a:rPr>
              <a:t>- Материалом </a:t>
            </a:r>
            <a:r>
              <a:rPr lang="ru-RU" sz="1400" dirty="0">
                <a:latin typeface="Times New Roman" pitchFamily="18" charset="0"/>
                <a:cs typeface="Times New Roman" pitchFamily="18" charset="0"/>
              </a:rPr>
              <a:t>для создания скульптуры сегодня послужит простой камень. Я выбрала вот этот камешек. Держу его в ладонях, поглаживаю – он такой приятный, гладкий на ощупь. Рассматриваю камешек со всех сторон и пытаюсь понять, кого, </a:t>
            </a:r>
            <a:r>
              <a:rPr lang="ru-RU" sz="1400" u="sng" dirty="0">
                <a:latin typeface="Times New Roman" pitchFamily="18" charset="0"/>
                <a:cs typeface="Times New Roman" pitchFamily="18" charset="0"/>
              </a:rPr>
              <a:t>или что он мне напоминает</a:t>
            </a:r>
            <a:r>
              <a:rPr lang="ru-RU" sz="1400" dirty="0">
                <a:latin typeface="Times New Roman" pitchFamily="18" charset="0"/>
                <a:cs typeface="Times New Roman" pitchFamily="18" charset="0"/>
              </a:rPr>
              <a:t>: поверну так – увижу светлячка, если посмотрю с другой стороны - увижу божью коровку… Кто из них мне понравился больше? Пожалуй, божья коровка. Вот у нее круглое брюшко, а вот голова, и будто крылышки раскрывает, чтобы взлететь. Надо усилить, подчеркнуть эти черты. Возьму восковой карандаш, буду рисовать прямо на камешке. Теперь возьму гуашь и раскрашу свою божью коровку, приклею усики из цветной бумаги и игрушечные глазки. Вот какая красота! А теперь вы выберите камешки, которые вам нравятся, рассмотрите их и превратите в красивые скульптуры. (Дети выбирают камни, художественные материалы и начинают создавать своих насекомых. В процессе работы звучит фонограмма </a:t>
            </a:r>
            <a:r>
              <a:rPr lang="ru-RU" sz="1400" i="1" dirty="0">
                <a:latin typeface="Times New Roman" pitchFamily="18" charset="0"/>
                <a:cs typeface="Times New Roman" pitchFamily="18" charset="0"/>
              </a:rPr>
              <a:t>«Звуки летнего дня»</a:t>
            </a:r>
            <a:r>
              <a:rPr lang="ru-RU" sz="1400" dirty="0">
                <a:latin typeface="Times New Roman" pitchFamily="18" charset="0"/>
                <a:cs typeface="Times New Roman" pitchFamily="18" charset="0"/>
              </a:rPr>
              <a:t>. Воспитатель оказывает индивидуальную помощь конкретным детям</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Вот и </a:t>
            </a:r>
            <a:r>
              <a:rPr lang="ru-RU" sz="1400" i="1" dirty="0">
                <a:latin typeface="Times New Roman" pitchFamily="18" charset="0"/>
                <a:cs typeface="Times New Roman" pitchFamily="18" charset="0"/>
              </a:rPr>
              <a:t>«ожили»</a:t>
            </a:r>
            <a:r>
              <a:rPr lang="ru-RU" sz="1400" dirty="0">
                <a:latin typeface="Times New Roman" pitchFamily="18" charset="0"/>
                <a:cs typeface="Times New Roman" pitchFamily="18" charset="0"/>
              </a:rPr>
              <a:t> наши камешки, того и гляди, расползутся и разлетятся, кто куда. С каким видом искусства мы сегодня познакомились? Как называются мастера, создающие скульптуру? Из каких материалов чаще всего создают скульптуру? Чем скульптура отличается от картины? </a:t>
            </a:r>
            <a:r>
              <a:rPr lang="ru-RU" sz="1400" i="1" dirty="0">
                <a:latin typeface="Times New Roman" pitchFamily="18" charset="0"/>
                <a:cs typeface="Times New Roman" pitchFamily="18" charset="0"/>
              </a:rPr>
              <a:t>(Ответы детей)</a:t>
            </a:r>
            <a:r>
              <a:rPr lang="ru-RU" sz="1400" dirty="0">
                <a:latin typeface="Times New Roman" pitchFamily="18" charset="0"/>
                <a:cs typeface="Times New Roman" pitchFamily="18" charset="0"/>
              </a:rPr>
              <a:t>. После занятия </a:t>
            </a:r>
            <a:r>
              <a:rPr lang="ru-RU" sz="1400" dirty="0" err="1">
                <a:latin typeface="Times New Roman" pitchFamily="18" charset="0"/>
                <a:cs typeface="Times New Roman" pitchFamily="18" charset="0"/>
              </a:rPr>
              <a:t>вос</a:t>
            </a:r>
            <a:r>
              <a:rPr lang="ru-RU" sz="1400" dirty="0">
                <a:latin typeface="Times New Roman" pitchFamily="18" charset="0"/>
                <a:cs typeface="Times New Roman" pitchFamily="18" charset="0"/>
              </a:rPr>
              <a:t>-ль организует мини-выставку скульптур малой формы.</a:t>
            </a:r>
            <a:endParaRPr lang="ru-RU" sz="1400" dirty="0">
              <a:latin typeface="Times New Roman" pitchFamily="18" charset="0"/>
              <a:cs typeface="Times New Roman" pitchFamily="18" charset="0"/>
            </a:endParaRPr>
          </a:p>
        </p:txBody>
      </p:sp>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237" y="5975196"/>
            <a:ext cx="2564904" cy="1708826"/>
          </a:xfrm>
          <a:prstGeom prst="rect">
            <a:avLst/>
          </a:prstGeom>
        </p:spPr>
      </p:pic>
    </p:spTree>
    <p:extLst>
      <p:ext uri="{BB962C8B-B14F-4D97-AF65-F5344CB8AC3E}">
        <p14:creationId xmlns:p14="http://schemas.microsoft.com/office/powerpoint/2010/main" val="30276504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618288" y="2555776"/>
            <a:ext cx="5594801" cy="1446550"/>
          </a:xfrm>
          <a:prstGeom prst="rect">
            <a:avLst/>
          </a:prstGeom>
          <a:noFill/>
        </p:spPr>
        <p:txBody>
          <a:bodyPr wrap="none" rtlCol="0">
            <a:spAutoFit/>
          </a:bodyPr>
          <a:lstStyle/>
          <a:p>
            <a:pPr algn="ctr"/>
            <a:r>
              <a:rPr lang="ru-RU" sz="4400" b="1" i="1" dirty="0" smtClean="0">
                <a:latin typeface="Times New Roman" pitchFamily="18" charset="0"/>
                <a:cs typeface="Times New Roman" pitchFamily="18" charset="0"/>
              </a:rPr>
              <a:t>ДИДАКТИЧЕСКИЕ </a:t>
            </a:r>
          </a:p>
          <a:p>
            <a:pPr algn="ctr"/>
            <a:r>
              <a:rPr lang="ru-RU" sz="4400" b="1" i="1" dirty="0" smtClean="0">
                <a:latin typeface="Times New Roman" pitchFamily="18" charset="0"/>
                <a:cs typeface="Times New Roman" pitchFamily="18" charset="0"/>
              </a:rPr>
              <a:t>ИГРЫ</a:t>
            </a:r>
            <a:endParaRPr lang="ru-RU" sz="4400" b="1" i="1" dirty="0">
              <a:latin typeface="Times New Roman" pitchFamily="18" charset="0"/>
              <a:cs typeface="Times New Roman" pitchFamily="18" charset="0"/>
            </a:endParaRPr>
          </a:p>
        </p:txBody>
      </p:sp>
    </p:spTree>
    <p:extLst>
      <p:ext uri="{BB962C8B-B14F-4D97-AF65-F5344CB8AC3E}">
        <p14:creationId xmlns:p14="http://schemas.microsoft.com/office/powerpoint/2010/main" val="246413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99365" y="755576"/>
            <a:ext cx="5832648" cy="7848302"/>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1. «Что </a:t>
            </a:r>
            <a:r>
              <a:rPr lang="ru-RU" sz="1400" b="1" dirty="0">
                <a:latin typeface="Times New Roman" pitchFamily="18" charset="0"/>
                <a:cs typeface="Times New Roman" pitchFamily="18" charset="0"/>
              </a:rPr>
              <a:t>для чего»</a:t>
            </a:r>
            <a:endParaRPr lang="ru-RU" sz="1400" dirty="0">
              <a:latin typeface="Times New Roman" pitchFamily="18" charset="0"/>
              <a:cs typeface="Times New Roman" pitchFamily="18" charset="0"/>
            </a:endParaRPr>
          </a:p>
          <a:p>
            <a:r>
              <a:rPr lang="ru-RU" sz="1400" i="1" dirty="0">
                <a:latin typeface="Times New Roman" pitchFamily="18" charset="0"/>
                <a:cs typeface="Times New Roman" pitchFamily="18" charset="0"/>
              </a:rPr>
              <a:t>Цель: </a:t>
            </a:r>
            <a:r>
              <a:rPr lang="ru-RU" sz="1400" dirty="0">
                <a:latin typeface="Times New Roman" pitchFamily="18" charset="0"/>
                <a:cs typeface="Times New Roman" pitchFamily="18" charset="0"/>
              </a:rPr>
              <a:t>знакомство детей с искусственными и природными камнями и изделиями из них.</a:t>
            </a:r>
          </a:p>
          <a:p>
            <a:r>
              <a:rPr lang="ru-RU" sz="1400" i="1" dirty="0">
                <a:latin typeface="Times New Roman" pitchFamily="18" charset="0"/>
                <a:cs typeface="Times New Roman" pitchFamily="18" charset="0"/>
              </a:rPr>
              <a:t>Материал</a:t>
            </a:r>
            <a:r>
              <a:rPr lang="ru-RU" sz="1400" dirty="0">
                <a:latin typeface="Times New Roman" pitchFamily="18" charset="0"/>
                <a:cs typeface="Times New Roman" pitchFamily="18" charset="0"/>
              </a:rPr>
              <a:t>: карточки с изображением различных изделий из камня (памятники, дома, украшения и т. п., различные камни (кирпич, гранит, каменный уголь и др., горные породы и минералы и изделия из них: кристаллы кварца и кварцевые часы, графит и карандаши, медная руда и медная проволока, сера и спички и т. п. Воспитатель предлагает подобрать к каждому камню картинки с изображением сделанных из него предметов (одному камню может соответствовать одна или несколько картинок</a:t>
            </a:r>
            <a:r>
              <a:rPr lang="ru-RU" sz="1400" dirty="0" smtClean="0">
                <a:latin typeface="Times New Roman" pitchFamily="18" charset="0"/>
                <a:cs typeface="Times New Roman" pitchFamily="18" charset="0"/>
              </a:rPr>
              <a:t>).</a:t>
            </a:r>
          </a:p>
          <a:p>
            <a:r>
              <a:rPr lang="ru-RU" sz="1400" b="1" dirty="0" smtClean="0">
                <a:latin typeface="Times New Roman" pitchFamily="18" charset="0"/>
                <a:cs typeface="Times New Roman" pitchFamily="18" charset="0"/>
              </a:rPr>
              <a:t>2. «Что лишнее»</a:t>
            </a:r>
          </a:p>
          <a:p>
            <a:r>
              <a:rPr lang="ru-RU" sz="1400" b="1" dirty="0">
                <a:latin typeface="Times New Roman" pitchFamily="18" charset="0"/>
                <a:cs typeface="Times New Roman" pitchFamily="18" charset="0"/>
              </a:rPr>
              <a:t>Цель:</a:t>
            </a:r>
            <a:r>
              <a:rPr lang="ru-RU" sz="1400" dirty="0">
                <a:latin typeface="Times New Roman" pitchFamily="18" charset="0"/>
                <a:cs typeface="Times New Roman" pitchFamily="18" charset="0"/>
              </a:rPr>
              <a:t> формирование умения правильно называть предмет и его действие, замечать и называть различие в цвете и размере по </a:t>
            </a:r>
            <a:r>
              <a:rPr lang="ru-RU" sz="1400" dirty="0" err="1">
                <a:latin typeface="Times New Roman" pitchFamily="18" charset="0"/>
                <a:cs typeface="Times New Roman" pitchFamily="18" charset="0"/>
              </a:rPr>
              <a:t>мнеквадратам</a:t>
            </a:r>
            <a:r>
              <a:rPr lang="ru-RU" sz="1400" dirty="0">
                <a:latin typeface="Times New Roman" pitchFamily="18" charset="0"/>
                <a:cs typeface="Times New Roman" pitchFamily="18" charset="0"/>
              </a:rPr>
              <a:t>; развивать у детей зрительную память.</a:t>
            </a:r>
          </a:p>
          <a:p>
            <a:r>
              <a:rPr lang="ru-RU" sz="1400" b="1" dirty="0">
                <a:latin typeface="Times New Roman" pitchFamily="18" charset="0"/>
                <a:cs typeface="Times New Roman" pitchFamily="18" charset="0"/>
              </a:rPr>
              <a:t>Оборудование: </a:t>
            </a:r>
            <a:r>
              <a:rPr lang="ru-RU" sz="1400" dirty="0">
                <a:latin typeface="Times New Roman" pitchFamily="18" charset="0"/>
                <a:cs typeface="Times New Roman" pitchFamily="18" charset="0"/>
              </a:rPr>
              <a:t>разные картинки с изображением разных по размеру </a:t>
            </a:r>
            <a:r>
              <a:rPr lang="ru-RU" sz="1400" dirty="0" smtClean="0">
                <a:latin typeface="Times New Roman" pitchFamily="18" charset="0"/>
                <a:cs typeface="Times New Roman" pitchFamily="18" charset="0"/>
              </a:rPr>
              <a:t>камней.</a:t>
            </a:r>
            <a:endParaRPr lang="ru-RU" sz="1400" dirty="0">
              <a:latin typeface="Times New Roman" pitchFamily="18" charset="0"/>
              <a:cs typeface="Times New Roman" pitchFamily="18" charset="0"/>
            </a:endParaRPr>
          </a:p>
          <a:p>
            <a:r>
              <a:rPr lang="ru-RU" sz="1400" b="1" dirty="0">
                <a:latin typeface="Times New Roman" pitchFamily="18" charset="0"/>
                <a:cs typeface="Times New Roman" pitchFamily="18" charset="0"/>
              </a:rPr>
              <a:t>Ход игры:</a:t>
            </a:r>
            <a:r>
              <a:rPr lang="ru-RU" sz="1400" dirty="0">
                <a:latin typeface="Times New Roman" pitchFamily="18" charset="0"/>
                <a:cs typeface="Times New Roman" pitchFamily="18" charset="0"/>
              </a:rPr>
              <a:t> воспитатель показывает детям поочередно пять разных картинок с изображением разных по размеру </a:t>
            </a:r>
            <a:r>
              <a:rPr lang="ru-RU" sz="1400" dirty="0" smtClean="0">
                <a:latin typeface="Times New Roman" pitchFamily="18" charset="0"/>
                <a:cs typeface="Times New Roman" pitchFamily="18" charset="0"/>
              </a:rPr>
              <a:t>камней. </a:t>
            </a:r>
            <a:r>
              <a:rPr lang="ru-RU" sz="1400" dirty="0">
                <a:latin typeface="Times New Roman" pitchFamily="18" charset="0"/>
                <a:cs typeface="Times New Roman" pitchFamily="18" charset="0"/>
              </a:rPr>
              <a:t>Дети их рассматривают. Вместе с детьми воспитатель называет отличительные признаки предметов. Если дети затрудняются, воспитатель помогает им наводящими вопросами. Далее воспитатель добавляет одну из </a:t>
            </a:r>
            <a:r>
              <a:rPr lang="ru-RU" sz="1400" dirty="0" err="1">
                <a:latin typeface="Times New Roman" pitchFamily="18" charset="0"/>
                <a:cs typeface="Times New Roman" pitchFamily="18" charset="0"/>
              </a:rPr>
              <a:t>мнемокартинок</a:t>
            </a:r>
            <a:r>
              <a:rPr lang="ru-RU" sz="1400" dirty="0">
                <a:latin typeface="Times New Roman" pitchFamily="18" charset="0"/>
                <a:cs typeface="Times New Roman" pitchFamily="18" charset="0"/>
              </a:rPr>
              <a:t>, а дети угадывают, что изменилось, что лишнее. Тот, кто догадается первым, подходит к воспитателю и говорит тихо, чтобы другие не слышали. И так далее</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3. </a:t>
            </a:r>
            <a:r>
              <a:rPr lang="ru-RU" sz="1400" b="1" dirty="0">
                <a:latin typeface="Times New Roman" pitchFamily="18" charset="0"/>
                <a:cs typeface="Times New Roman" pitchFamily="18" charset="0"/>
              </a:rPr>
              <a:t>«Что исчезло?»</a:t>
            </a:r>
            <a:endParaRPr lang="ru-RU" sz="1400" dirty="0">
              <a:latin typeface="Times New Roman" pitchFamily="18" charset="0"/>
              <a:cs typeface="Times New Roman" pitchFamily="18" charset="0"/>
            </a:endParaRPr>
          </a:p>
          <a:p>
            <a:r>
              <a:rPr lang="ru-RU" sz="1400" i="1" dirty="0">
                <a:latin typeface="Times New Roman" pitchFamily="18" charset="0"/>
                <a:cs typeface="Times New Roman" pitchFamily="18" charset="0"/>
              </a:rPr>
              <a:t>Цель:</a:t>
            </a:r>
            <a:r>
              <a:rPr lang="ru-RU" sz="1400" dirty="0">
                <a:latin typeface="Times New Roman" pitchFamily="18" charset="0"/>
                <a:cs typeface="Times New Roman" pitchFamily="18" charset="0"/>
              </a:rPr>
              <a:t> развитие памяти, наблюдательности. </a:t>
            </a:r>
            <a:r>
              <a:rPr lang="ru-RU" sz="1400" i="1" dirty="0">
                <a:latin typeface="Times New Roman" pitchFamily="18" charset="0"/>
                <a:cs typeface="Times New Roman" pitchFamily="18" charset="0"/>
              </a:rPr>
              <a:t>Материал:</a:t>
            </a:r>
            <a:r>
              <a:rPr lang="ru-RU" sz="1400" dirty="0">
                <a:latin typeface="Times New Roman" pitchFamily="18" charset="0"/>
                <a:cs typeface="Times New Roman" pitchFamily="18" charset="0"/>
              </a:rPr>
              <a:t> камни разных цветов и размеров.</a:t>
            </a:r>
          </a:p>
          <a:p>
            <a:r>
              <a:rPr lang="ru-RU" sz="1400" i="1" dirty="0">
                <a:latin typeface="Times New Roman" pitchFamily="18" charset="0"/>
                <a:cs typeface="Times New Roman" pitchFamily="18" charset="0"/>
              </a:rPr>
              <a:t>Ход </a:t>
            </a:r>
            <a:r>
              <a:rPr lang="ru-RU" sz="1400" i="1" dirty="0" smtClean="0">
                <a:latin typeface="Times New Roman" pitchFamily="18" charset="0"/>
                <a:cs typeface="Times New Roman" pitchFamily="18" charset="0"/>
              </a:rPr>
              <a:t>игры</a:t>
            </a:r>
            <a:r>
              <a:rPr lang="ru-RU" sz="1400" dirty="0" smtClean="0">
                <a:latin typeface="Times New Roman" pitchFamily="18" charset="0"/>
                <a:cs typeface="Times New Roman" pitchFamily="18" charset="0"/>
              </a:rPr>
              <a:t>: воспитатель </a:t>
            </a:r>
            <a:r>
              <a:rPr lang="ru-RU" sz="1400" dirty="0">
                <a:latin typeface="Times New Roman" pitchFamily="18" charset="0"/>
                <a:cs typeface="Times New Roman" pitchFamily="18" charset="0"/>
              </a:rPr>
              <a:t>выкладывает несколько отличающихся друг от друга камней и предлагает их заполнить. Затем выбирается ребенок считалкой, и воспитатель предлагает ему отвернуться в это время убирается один из камешек. Задача ребенка– определить, какой убран камень. Чем больше камней и чем меньше они различаются, тем сложнее задача. В эту игру можно играть и во время экскурсий, прогулок, нарисовав на земле квадраты, в каждый из которых кладется один камешек</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32459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692697" y="3203848"/>
            <a:ext cx="5544616" cy="769441"/>
          </a:xfrm>
          <a:prstGeom prst="rect">
            <a:avLst/>
          </a:prstGeom>
          <a:noFill/>
        </p:spPr>
        <p:txBody>
          <a:bodyPr wrap="square" rtlCol="0">
            <a:spAutoFit/>
          </a:bodyPr>
          <a:lstStyle/>
          <a:p>
            <a:pPr algn="ctr"/>
            <a:r>
              <a:rPr lang="ru-RU" sz="4400" b="1" i="1" dirty="0" smtClean="0">
                <a:latin typeface="Times New Roman" pitchFamily="18" charset="0"/>
                <a:cs typeface="Times New Roman" pitchFamily="18" charset="0"/>
              </a:rPr>
              <a:t>Игры и </a:t>
            </a:r>
            <a:r>
              <a:rPr lang="ru-RU" sz="4400" b="1" i="1" dirty="0" err="1" smtClean="0">
                <a:latin typeface="Times New Roman" pitchFamily="18" charset="0"/>
                <a:cs typeface="Times New Roman" pitchFamily="18" charset="0"/>
              </a:rPr>
              <a:t>физминутки</a:t>
            </a:r>
            <a:endParaRPr lang="ru-RU" sz="4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8513216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99365" y="930950"/>
            <a:ext cx="5832648" cy="6986528"/>
          </a:xfrm>
          <a:prstGeom prst="rect">
            <a:avLst/>
          </a:prstGeom>
          <a:noFill/>
        </p:spPr>
        <p:txBody>
          <a:bodyPr wrap="square" rtlCol="0">
            <a:spAutoFit/>
          </a:bodyPr>
          <a:lstStyle/>
          <a:p>
            <a:r>
              <a:rPr lang="ru-RU" sz="1400" b="1" dirty="0" smtClean="0">
                <a:latin typeface="Times New Roman" pitchFamily="18" charset="0"/>
                <a:cs typeface="Times New Roman" pitchFamily="18" charset="0"/>
              </a:rPr>
              <a:t>1.«Гора </a:t>
            </a:r>
            <a:r>
              <a:rPr lang="ru-RU" sz="1400" b="1" dirty="0">
                <a:latin typeface="Times New Roman" pitchFamily="18" charset="0"/>
                <a:cs typeface="Times New Roman" pitchFamily="18" charset="0"/>
              </a:rPr>
              <a:t>и камешки».</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Дети – камешки стоят все, вместе тесно прижавшись, друг к другу. (Звучит музыка).</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«Жилы – была большая, гора. Гора считала себя самой сильной. Но ветер и вода утверждали, что они сильнее. Шли годы. (Звучит музыка дождя и ветра). Вода проливалась на гору дождями и точила камни. Мороз замораживал воду в трещинах, а ветер уносил все маленькие камешки и песчинки с поверхности горы. Вот покатился один камешек (ребенок отходит от остальных), потом другой, третий (дети отходят). Начала гора уменьшаться, в конце концов, стала совсем не заметной  (все дети расходятся). Так ветер и вода победили большую гору</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2.</a:t>
            </a:r>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Камень, ножницы, бумага»</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Цель: развивать внимание, быстроту реакции, мышление, умение доказывать свою правоту, соблюдать правила игры.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Ход игры: Эту игру можно использовать в качестве разминки. Дети делятся на две группы по два- три человека и договариваются, какими движениями они будут обозначать эти предметы. </a:t>
            </a:r>
            <a:r>
              <a:rPr lang="ru-RU" sz="1400" dirty="0" err="1">
                <a:latin typeface="Times New Roman" pitchFamily="18" charset="0"/>
                <a:cs typeface="Times New Roman" pitchFamily="18" charset="0"/>
              </a:rPr>
              <a:t>Например,открытые</a:t>
            </a:r>
            <a:r>
              <a:rPr lang="ru-RU" sz="1400" dirty="0">
                <a:latin typeface="Times New Roman" pitchFamily="18" charset="0"/>
                <a:cs typeface="Times New Roman" pitchFamily="18" charset="0"/>
              </a:rPr>
              <a:t> ладони – бумага, сжатые кулачки – камень, два выпрямленных пальца (остальные сжаты в кулак) – ножницы. Взрослый говорит: «Камень, ножницы, бумага!», услышав последнее слово, участники игры при помощи рук изображают один из указанных предметов. Затем каждый доказывает, что его «предмет» победил. Так, ножницы режут бумагу, значит, они «сильнее». Но зато камень может затупить ножницы и т. п. Выигрывает тот, чей предмет может «победить» все остальные</a:t>
            </a:r>
            <a:r>
              <a:rPr lang="ru-RU" sz="1400" dirty="0" smtClean="0">
                <a:latin typeface="Times New Roman" pitchFamily="18" charset="0"/>
                <a:cs typeface="Times New Roman" pitchFamily="18" charset="0"/>
              </a:rPr>
              <a:t>.</a:t>
            </a:r>
          </a:p>
          <a:p>
            <a:r>
              <a:rPr lang="ru-RU" sz="1400" b="1" dirty="0" err="1">
                <a:latin typeface="Times New Roman" pitchFamily="18" charset="0"/>
                <a:cs typeface="Times New Roman" pitchFamily="18" charset="0"/>
              </a:rPr>
              <a:t>Физминутка</a:t>
            </a:r>
            <a:r>
              <a:rPr lang="ru-RU" sz="1400" b="1" dirty="0">
                <a:latin typeface="Times New Roman" pitchFamily="18" charset="0"/>
                <a:cs typeface="Times New Roman" pitchFamily="18" charset="0"/>
              </a:rPr>
              <a:t> </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 дорожке мы пошли, много камешков нашли.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Присели, собрали, дальше пошли.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Вот направо мы пошли, серых камешков нашли,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Присели, собрали, дальше пошли.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Вот мы влево пошли, пестрых камешков нашли,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А под горку пошли — белых камешков нашли,</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С собой все их принесли.</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434112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63361" y="3203848"/>
            <a:ext cx="5904656" cy="1723549"/>
          </a:xfrm>
          <a:prstGeom prst="rect">
            <a:avLst/>
          </a:prstGeom>
          <a:noFill/>
        </p:spPr>
        <p:txBody>
          <a:bodyPr wrap="square" rtlCol="0">
            <a:spAutoFit/>
          </a:bodyPr>
          <a:lstStyle/>
          <a:p>
            <a:pPr algn="ctr"/>
            <a:r>
              <a:rPr lang="ru-RU" sz="4400" b="1" i="1" dirty="0">
                <a:latin typeface="Times New Roman" pitchFamily="18" charset="0"/>
                <a:cs typeface="Times New Roman" pitchFamily="18" charset="0"/>
              </a:rPr>
              <a:t>Стихи, пословицы и поговорки о камнях</a:t>
            </a:r>
            <a:r>
              <a:rPr lang="ru-RU" sz="4400" i="1" dirty="0" smtClean="0">
                <a:latin typeface="Times New Roman" pitchFamily="18" charset="0"/>
                <a:cs typeface="Times New Roman" pitchFamily="18" charset="0"/>
              </a:rPr>
              <a:t>.</a:t>
            </a:r>
          </a:p>
          <a:p>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216591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31378" cy="9108504"/>
          </a:xfrm>
          <a:prstGeom prst="rect">
            <a:avLst/>
          </a:prstGeom>
        </p:spPr>
      </p:pic>
      <p:sp>
        <p:nvSpPr>
          <p:cNvPr id="2" name="TextBox 1"/>
          <p:cNvSpPr txBox="1"/>
          <p:nvPr/>
        </p:nvSpPr>
        <p:spPr>
          <a:xfrm>
            <a:off x="508334" y="827584"/>
            <a:ext cx="5832648" cy="7632859"/>
          </a:xfrm>
          <a:prstGeom prst="rect">
            <a:avLst/>
          </a:prstGeom>
          <a:noFill/>
        </p:spPr>
        <p:txBody>
          <a:bodyPr wrap="square" rtlCol="0">
            <a:spAutoFit/>
          </a:bodyPr>
          <a:lstStyle/>
          <a:p>
            <a:pPr algn="ctr"/>
            <a:r>
              <a:rPr lang="ru-RU" sz="1600" b="1" dirty="0">
                <a:latin typeface="Times New Roman" pitchFamily="18" charset="0"/>
                <a:cs typeface="Times New Roman" pitchFamily="18" charset="0"/>
              </a:rPr>
              <a:t>ПОСЛОВИЦЫ И ПОГОВОРКИ ПРО </a:t>
            </a:r>
            <a:r>
              <a:rPr lang="ru-RU" sz="1600" b="1" dirty="0" smtClean="0">
                <a:latin typeface="Times New Roman" pitchFamily="18" charset="0"/>
                <a:cs typeface="Times New Roman" pitchFamily="18" charset="0"/>
              </a:rPr>
              <a:t>КАМНИ</a:t>
            </a:r>
          </a:p>
          <a:p>
            <a:pPr algn="ctr"/>
            <a:r>
              <a:rPr lang="ru-RU" dirty="0" smtClean="0"/>
              <a:t> </a:t>
            </a:r>
          </a:p>
          <a:p>
            <a:pPr algn="ctr">
              <a:lnSpc>
                <a:spcPct val="150000"/>
              </a:lnSpc>
            </a:pPr>
            <a:r>
              <a:rPr lang="ru-RU" sz="1600" dirty="0" smtClean="0">
                <a:solidFill>
                  <a:srgbClr val="FF0000"/>
                </a:solidFill>
              </a:rPr>
              <a:t>Больному </a:t>
            </a:r>
            <a:r>
              <a:rPr lang="ru-RU" sz="1600" dirty="0">
                <a:solidFill>
                  <a:srgbClr val="FF0000"/>
                </a:solidFill>
              </a:rPr>
              <a:t>и мед не вкусен, а здоровый и камень ест. </a:t>
            </a:r>
            <a:endParaRPr lang="ru-RU" sz="1600" dirty="0" smtClean="0">
              <a:solidFill>
                <a:srgbClr val="FF0000"/>
              </a:solidFill>
            </a:endParaRPr>
          </a:p>
          <a:p>
            <a:pPr algn="ctr">
              <a:lnSpc>
                <a:spcPct val="150000"/>
              </a:lnSpc>
            </a:pPr>
            <a:r>
              <a:rPr lang="ru-RU" sz="1600" dirty="0" smtClean="0">
                <a:solidFill>
                  <a:srgbClr val="0070C0"/>
                </a:solidFill>
              </a:rPr>
              <a:t>Без </a:t>
            </a:r>
            <a:r>
              <a:rPr lang="ru-RU" sz="1600" dirty="0">
                <a:solidFill>
                  <a:srgbClr val="0070C0"/>
                </a:solidFill>
              </a:rPr>
              <a:t>шлифовки и драгоценный камень не блестит</a:t>
            </a:r>
            <a:r>
              <a:rPr lang="ru-RU" sz="1600" dirty="0" smtClean="0">
                <a:solidFill>
                  <a:srgbClr val="0070C0"/>
                </a:solidFill>
              </a:rPr>
              <a:t>.</a:t>
            </a:r>
          </a:p>
          <a:p>
            <a:pPr algn="ctr">
              <a:lnSpc>
                <a:spcPct val="150000"/>
              </a:lnSpc>
            </a:pPr>
            <a:r>
              <a:rPr lang="ru-RU" sz="1600" dirty="0" smtClean="0"/>
              <a:t> </a:t>
            </a:r>
            <a:r>
              <a:rPr lang="ru-RU" sz="1600" dirty="0"/>
              <a:t>Несчастья превратят тебя в драгоценный камень. </a:t>
            </a:r>
            <a:endParaRPr lang="ru-RU" sz="1600" dirty="0" smtClean="0"/>
          </a:p>
          <a:p>
            <a:pPr algn="ctr">
              <a:lnSpc>
                <a:spcPct val="150000"/>
              </a:lnSpc>
            </a:pPr>
            <a:r>
              <a:rPr lang="ru-RU" sz="1600" dirty="0" smtClean="0">
                <a:solidFill>
                  <a:srgbClr val="FF0000"/>
                </a:solidFill>
              </a:rPr>
              <a:t>Если </a:t>
            </a:r>
            <a:r>
              <a:rPr lang="ru-RU" sz="1600" dirty="0">
                <a:solidFill>
                  <a:srgbClr val="FF0000"/>
                </a:solidFill>
              </a:rPr>
              <a:t>в сердце есть стремление, то и камень просверлишь.</a:t>
            </a:r>
            <a:r>
              <a:rPr lang="ru-RU" sz="1600" dirty="0"/>
              <a:t> </a:t>
            </a:r>
            <a:endParaRPr lang="ru-RU" sz="1600" dirty="0" smtClean="0"/>
          </a:p>
          <a:p>
            <a:pPr algn="ctr">
              <a:lnSpc>
                <a:spcPct val="150000"/>
              </a:lnSpc>
            </a:pPr>
            <a:r>
              <a:rPr lang="ru-RU" sz="1600" dirty="0" smtClean="0"/>
              <a:t>На </a:t>
            </a:r>
            <a:r>
              <a:rPr lang="ru-RU" sz="1600" dirty="0"/>
              <a:t>одном месте и камень мхом обрастает. </a:t>
            </a:r>
            <a:endParaRPr lang="ru-RU" sz="1600" dirty="0" smtClean="0"/>
          </a:p>
          <a:p>
            <a:pPr algn="ctr">
              <a:lnSpc>
                <a:spcPct val="150000"/>
              </a:lnSpc>
            </a:pPr>
            <a:r>
              <a:rPr lang="ru-RU" sz="1600" dirty="0" smtClean="0">
                <a:solidFill>
                  <a:srgbClr val="0070C0"/>
                </a:solidFill>
              </a:rPr>
              <a:t>Маленький </a:t>
            </a:r>
            <a:r>
              <a:rPr lang="ru-RU" sz="1600" dirty="0">
                <a:solidFill>
                  <a:srgbClr val="0070C0"/>
                </a:solidFill>
              </a:rPr>
              <a:t>камень и большую голову разобьет.</a:t>
            </a:r>
            <a:r>
              <a:rPr lang="ru-RU" sz="1600" dirty="0"/>
              <a:t> </a:t>
            </a:r>
            <a:endParaRPr lang="ru-RU" sz="1600" dirty="0" smtClean="0"/>
          </a:p>
          <a:p>
            <a:pPr algn="ctr">
              <a:lnSpc>
                <a:spcPct val="150000"/>
              </a:lnSpc>
            </a:pPr>
            <a:r>
              <a:rPr lang="ru-RU" sz="1600" dirty="0" smtClean="0">
                <a:solidFill>
                  <a:srgbClr val="FF0000"/>
                </a:solidFill>
              </a:rPr>
              <a:t>Капля </a:t>
            </a:r>
            <a:r>
              <a:rPr lang="ru-RU" sz="1600" dirty="0">
                <a:solidFill>
                  <a:srgbClr val="FF0000"/>
                </a:solidFill>
              </a:rPr>
              <a:t>камень долбит не силой, а частым падением</a:t>
            </a:r>
            <a:r>
              <a:rPr lang="ru-RU" sz="1600" dirty="0" smtClean="0">
                <a:solidFill>
                  <a:srgbClr val="FF0000"/>
                </a:solidFill>
              </a:rPr>
              <a:t>.</a:t>
            </a:r>
          </a:p>
          <a:p>
            <a:pPr algn="ctr">
              <a:lnSpc>
                <a:spcPct val="150000"/>
              </a:lnSpc>
            </a:pPr>
            <a:r>
              <a:rPr lang="ru-RU" sz="1600" dirty="0" smtClean="0"/>
              <a:t> </a:t>
            </a:r>
            <a:r>
              <a:rPr lang="ru-RU" sz="1600" dirty="0"/>
              <a:t>Первый камень криво в землю врос</a:t>
            </a:r>
            <a:r>
              <a:rPr lang="ru-RU" sz="1600" dirty="0" smtClean="0"/>
              <a:t>.</a:t>
            </a:r>
          </a:p>
          <a:p>
            <a:pPr algn="ctr">
              <a:lnSpc>
                <a:spcPct val="150000"/>
              </a:lnSpc>
            </a:pPr>
            <a:r>
              <a:rPr lang="ru-RU" sz="1600" dirty="0" smtClean="0"/>
              <a:t> </a:t>
            </a:r>
            <a:r>
              <a:rPr lang="ru-RU" sz="1600" dirty="0">
                <a:solidFill>
                  <a:srgbClr val="0070C0"/>
                </a:solidFill>
              </a:rPr>
              <a:t>Жестоких сердцем не увещай, ведь в камень не вонзится гвоздь железный. </a:t>
            </a:r>
            <a:endParaRPr lang="ru-RU" sz="1600" dirty="0" smtClean="0">
              <a:solidFill>
                <a:srgbClr val="0070C0"/>
              </a:solidFill>
            </a:endParaRPr>
          </a:p>
          <a:p>
            <a:pPr algn="ctr">
              <a:lnSpc>
                <a:spcPct val="150000"/>
              </a:lnSpc>
            </a:pPr>
            <a:r>
              <a:rPr lang="ru-RU" sz="1600" dirty="0" smtClean="0">
                <a:solidFill>
                  <a:srgbClr val="FF0000"/>
                </a:solidFill>
              </a:rPr>
              <a:t>Жизнь </a:t>
            </a:r>
            <a:r>
              <a:rPr lang="ru-RU" sz="1600" dirty="0">
                <a:solidFill>
                  <a:srgbClr val="FF0000"/>
                </a:solidFill>
              </a:rPr>
              <a:t>- не камень: на одном месте не лежит, а вперед бежит. </a:t>
            </a:r>
            <a:endParaRPr lang="ru-RU" sz="1600" dirty="0" smtClean="0">
              <a:solidFill>
                <a:srgbClr val="FF0000"/>
              </a:solidFill>
            </a:endParaRPr>
          </a:p>
          <a:p>
            <a:pPr algn="ctr">
              <a:lnSpc>
                <a:spcPct val="150000"/>
              </a:lnSpc>
            </a:pPr>
            <a:r>
              <a:rPr lang="ru-RU" sz="1600" dirty="0" smtClean="0"/>
              <a:t>Кто </a:t>
            </a:r>
            <a:r>
              <a:rPr lang="ru-RU" sz="1600" dirty="0"/>
              <a:t>строит не на своей земле, тот теряет и цемент и камень</a:t>
            </a:r>
            <a:r>
              <a:rPr lang="ru-RU" sz="1600" dirty="0" smtClean="0"/>
              <a:t>.</a:t>
            </a:r>
          </a:p>
          <a:p>
            <a:pPr algn="ctr">
              <a:lnSpc>
                <a:spcPct val="150000"/>
              </a:lnSpc>
            </a:pPr>
            <a:r>
              <a:rPr lang="ru-RU" sz="1600" dirty="0" smtClean="0"/>
              <a:t> </a:t>
            </a:r>
            <a:r>
              <a:rPr lang="ru-RU" sz="1600" dirty="0">
                <a:solidFill>
                  <a:srgbClr val="FF0000"/>
                </a:solidFill>
              </a:rPr>
              <a:t>Ласковым словом и камень растопишь. Камень на гору вносят, а вниз сам свалится. </a:t>
            </a:r>
            <a:endParaRPr lang="ru-RU" sz="1600" dirty="0" smtClean="0">
              <a:solidFill>
                <a:srgbClr val="FF0000"/>
              </a:solidFill>
            </a:endParaRPr>
          </a:p>
          <a:p>
            <a:pPr algn="ctr">
              <a:lnSpc>
                <a:spcPct val="150000"/>
              </a:lnSpc>
            </a:pPr>
            <a:r>
              <a:rPr lang="ru-RU" sz="1600" dirty="0" smtClean="0">
                <a:solidFill>
                  <a:srgbClr val="0070C0"/>
                </a:solidFill>
              </a:rPr>
              <a:t>Беды </a:t>
            </a:r>
            <a:r>
              <a:rPr lang="ru-RU" sz="1600" dirty="0">
                <a:solidFill>
                  <a:srgbClr val="0070C0"/>
                </a:solidFill>
              </a:rPr>
              <a:t>терпеть – каменное сердце иметь</a:t>
            </a:r>
            <a:r>
              <a:rPr lang="ru-RU" sz="1600" dirty="0" smtClean="0">
                <a:solidFill>
                  <a:srgbClr val="0070C0"/>
                </a:solidFill>
              </a:rPr>
              <a:t>.</a:t>
            </a:r>
          </a:p>
          <a:p>
            <a:pPr algn="ctr">
              <a:lnSpc>
                <a:spcPct val="150000"/>
              </a:lnSpc>
            </a:pPr>
            <a:r>
              <a:rPr lang="ru-RU" sz="1600" dirty="0" smtClean="0"/>
              <a:t> </a:t>
            </a:r>
            <a:r>
              <a:rPr lang="ru-RU" sz="1600" dirty="0">
                <a:solidFill>
                  <a:srgbClr val="FF0000"/>
                </a:solidFill>
              </a:rPr>
              <a:t>От хорошего слова и искусственный камень добреет. </a:t>
            </a:r>
            <a:endParaRPr lang="ru-RU" sz="1600" dirty="0" smtClean="0">
              <a:solidFill>
                <a:srgbClr val="FF0000"/>
              </a:solidFill>
            </a:endParaRPr>
          </a:p>
          <a:p>
            <a:pPr algn="ctr">
              <a:lnSpc>
                <a:spcPct val="150000"/>
              </a:lnSpc>
            </a:pPr>
            <a:r>
              <a:rPr lang="ru-RU" sz="1600" dirty="0" smtClean="0"/>
              <a:t>Не </a:t>
            </a:r>
            <a:r>
              <a:rPr lang="ru-RU" sz="1600" dirty="0"/>
              <a:t>поднимай камень, который тебе не под силу.</a:t>
            </a:r>
          </a:p>
        </p:txBody>
      </p:sp>
    </p:spTree>
    <p:extLst>
      <p:ext uri="{BB962C8B-B14F-4D97-AF65-F5344CB8AC3E}">
        <p14:creationId xmlns:p14="http://schemas.microsoft.com/office/powerpoint/2010/main" val="20022437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2" y="1043608"/>
            <a:ext cx="5832648" cy="7048083"/>
          </a:xfrm>
          <a:prstGeom prst="rect">
            <a:avLst/>
          </a:prstGeom>
          <a:noFill/>
        </p:spPr>
        <p:txBody>
          <a:bodyPr wrap="square" rtlCol="0">
            <a:spAutoFit/>
          </a:bodyPr>
          <a:lstStyle/>
          <a:p>
            <a:pPr algn="ctr"/>
            <a:r>
              <a:rPr lang="ru-RU" sz="1600" b="1" dirty="0" smtClean="0">
                <a:latin typeface="Times New Roman" pitchFamily="18" charset="0"/>
                <a:cs typeface="Times New Roman" pitchFamily="18" charset="0"/>
              </a:rPr>
              <a:t>Стихи про камни и камушки</a:t>
            </a:r>
          </a:p>
          <a:p>
            <a:pPr algn="ctr"/>
            <a:endParaRPr lang="ru-RU" sz="1600" b="1" dirty="0" smtClean="0">
              <a:latin typeface="Times New Roman" pitchFamily="18" charset="0"/>
              <a:cs typeface="Times New Roman" pitchFamily="18" charset="0"/>
            </a:endParaRPr>
          </a:p>
          <a:p>
            <a:r>
              <a:rPr lang="ru-RU" sz="1400" b="1" dirty="0">
                <a:latin typeface="Times New Roman" pitchFamily="18" charset="0"/>
                <a:cs typeface="Times New Roman" pitchFamily="18" charset="0"/>
              </a:rPr>
              <a:t>А. </a:t>
            </a:r>
            <a:r>
              <a:rPr lang="ru-RU" sz="1400" b="1" dirty="0" err="1" smtClean="0">
                <a:latin typeface="Times New Roman" pitchFamily="18" charset="0"/>
                <a:cs typeface="Times New Roman" pitchFamily="18" charset="0"/>
              </a:rPr>
              <a:t>Монт</a:t>
            </a:r>
            <a:endParaRPr lang="ru-RU" sz="1400" b="1"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Я по бережку морскому похожу, похожу.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Я </a:t>
            </a:r>
            <a:r>
              <a:rPr lang="ru-RU" sz="1400" dirty="0">
                <a:latin typeface="Times New Roman" pitchFamily="18" charset="0"/>
                <a:cs typeface="Times New Roman" pitchFamily="18" charset="0"/>
              </a:rPr>
              <a:t>на камешки морские погляжу, погляжу.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Погляжу</a:t>
            </a:r>
            <a:r>
              <a:rPr lang="ru-RU" sz="1400" dirty="0">
                <a:latin typeface="Times New Roman" pitchFamily="18" charset="0"/>
                <a:cs typeface="Times New Roman" pitchFamily="18" charset="0"/>
              </a:rPr>
              <a:t>, возьму с собой,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С </a:t>
            </a:r>
            <a:r>
              <a:rPr lang="ru-RU" sz="1400" dirty="0">
                <a:latin typeface="Times New Roman" pitchFamily="18" charset="0"/>
                <a:cs typeface="Times New Roman" pitchFamily="18" charset="0"/>
              </a:rPr>
              <a:t>моря синего — домой.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Белых </a:t>
            </a:r>
            <a:r>
              <a:rPr lang="ru-RU" sz="1400" dirty="0">
                <a:latin typeface="Times New Roman" pitchFamily="18" charset="0"/>
                <a:cs typeface="Times New Roman" pitchFamily="18" charset="0"/>
              </a:rPr>
              <a:t>камешков, штук пять,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Буду </a:t>
            </a:r>
            <a:r>
              <a:rPr lang="ru-RU" sz="1400" dirty="0">
                <a:latin typeface="Times New Roman" pitchFamily="18" charset="0"/>
                <a:cs typeface="Times New Roman" pitchFamily="18" charset="0"/>
              </a:rPr>
              <a:t>во дворе играть</a:t>
            </a:r>
            <a:r>
              <a:rPr lang="ru-RU" sz="1400" dirty="0" smtClean="0">
                <a:latin typeface="Times New Roman" pitchFamily="18" charset="0"/>
                <a:cs typeface="Times New Roman" pitchFamily="18" charset="0"/>
              </a:rPr>
              <a:t>:— </a:t>
            </a:r>
          </a:p>
          <a:p>
            <a:r>
              <a:rPr lang="ru-RU" sz="1400" dirty="0" smtClean="0">
                <a:latin typeface="Times New Roman" pitchFamily="18" charset="0"/>
                <a:cs typeface="Times New Roman" pitchFamily="18" charset="0"/>
              </a:rPr>
              <a:t>Белый </a:t>
            </a:r>
            <a:r>
              <a:rPr lang="ru-RU" sz="1400" dirty="0">
                <a:latin typeface="Times New Roman" pitchFamily="18" charset="0"/>
                <a:cs typeface="Times New Roman" pitchFamily="18" charset="0"/>
              </a:rPr>
              <a:t>камень у меня, у меня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Говорите </a:t>
            </a:r>
            <a:r>
              <a:rPr lang="ru-RU" sz="1400" dirty="0">
                <a:latin typeface="Times New Roman" pitchFamily="18" charset="0"/>
                <a:cs typeface="Times New Roman" pitchFamily="18" charset="0"/>
              </a:rPr>
              <a:t>на меня, на меня</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Разноцветных? Тех побольше,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Лишь </a:t>
            </a:r>
            <a:r>
              <a:rPr lang="ru-RU" sz="1400" dirty="0">
                <a:latin typeface="Times New Roman" pitchFamily="18" charset="0"/>
                <a:cs typeface="Times New Roman" pitchFamily="18" charset="0"/>
              </a:rPr>
              <a:t>бы ярким был их цвет,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Для </a:t>
            </a:r>
            <a:r>
              <a:rPr lang="ru-RU" sz="1400" dirty="0">
                <a:latin typeface="Times New Roman" pitchFamily="18" charset="0"/>
                <a:cs typeface="Times New Roman" pitchFamily="18" charset="0"/>
              </a:rPr>
              <a:t>аквариумных рыбок </a:t>
            </a:r>
            <a:r>
              <a:rPr lang="ru-RU" sz="1400" dirty="0" smtClean="0">
                <a:latin typeface="Times New Roman" pitchFamily="18" charset="0"/>
                <a:cs typeface="Times New Roman" pitchFamily="18" charset="0"/>
              </a:rPr>
              <a:t>– </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С моря радужный привет!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Со </a:t>
            </a:r>
            <a:r>
              <a:rPr lang="ru-RU" sz="1400" dirty="0">
                <a:latin typeface="Times New Roman" pitchFamily="18" charset="0"/>
                <a:cs typeface="Times New Roman" pitchFamily="18" charset="0"/>
              </a:rPr>
              <a:t>сквозной дырою камень</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Этот ценный, просто клад.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Все </a:t>
            </a:r>
            <a:r>
              <a:rPr lang="ru-RU" sz="1400" dirty="0">
                <a:latin typeface="Times New Roman" pitchFamily="18" charset="0"/>
                <a:cs typeface="Times New Roman" pitchFamily="18" charset="0"/>
              </a:rPr>
              <a:t>исполнит, что желаешь,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Он </a:t>
            </a:r>
            <a:r>
              <a:rPr lang="ru-RU" sz="1400" dirty="0">
                <a:latin typeface="Times New Roman" pitchFamily="18" charset="0"/>
                <a:cs typeface="Times New Roman" pitchFamily="18" charset="0"/>
              </a:rPr>
              <a:t>волшебный, говорят</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Я по бережку хожу, я на камешки гляжу </a:t>
            </a:r>
            <a:r>
              <a:rPr lang="ru-RU" sz="1400" dirty="0" smtClean="0">
                <a:latin typeface="Times New Roman" pitchFamily="18" charset="0"/>
                <a:cs typeface="Times New Roman" pitchFamily="18" charset="0"/>
              </a:rPr>
              <a:t>— </a:t>
            </a:r>
          </a:p>
          <a:p>
            <a:r>
              <a:rPr lang="ru-RU" sz="1400" dirty="0" smtClean="0">
                <a:latin typeface="Times New Roman" pitchFamily="18" charset="0"/>
                <a:cs typeface="Times New Roman" pitchFamily="18" charset="0"/>
              </a:rPr>
              <a:t>Сколько </a:t>
            </a:r>
            <a:r>
              <a:rPr lang="ru-RU" sz="1400" dirty="0">
                <a:latin typeface="Times New Roman" pitchFamily="18" charset="0"/>
                <a:cs typeface="Times New Roman" pitchFamily="18" charset="0"/>
              </a:rPr>
              <a:t>радостных секретов в камешках я нахожу</a:t>
            </a:r>
            <a:r>
              <a:rPr lang="ru-RU" sz="1400" dirty="0" smtClean="0">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r>
              <a:rPr lang="ru-RU" sz="1400" b="1" dirty="0" smtClean="0">
                <a:latin typeface="Times New Roman" pitchFamily="18" charset="0"/>
                <a:cs typeface="Times New Roman" pitchFamily="18" charset="0"/>
              </a:rPr>
              <a:t>           А</a:t>
            </a:r>
            <a:r>
              <a:rPr lang="ru-RU" sz="1400" b="1" dirty="0">
                <a:latin typeface="Times New Roman" pitchFamily="18" charset="0"/>
                <a:cs typeface="Times New Roman" pitchFamily="18" charset="0"/>
              </a:rPr>
              <a:t>. </a:t>
            </a:r>
            <a:r>
              <a:rPr lang="ru-RU" sz="1400" b="1" dirty="0" smtClean="0">
                <a:latin typeface="Times New Roman" pitchFamily="18" charset="0"/>
                <a:cs typeface="Times New Roman" pitchFamily="18" charset="0"/>
              </a:rPr>
              <a:t>Орлова</a:t>
            </a:r>
          </a:p>
          <a:p>
            <a:r>
              <a:rPr lang="ru-RU" sz="1400" dirty="0" smtClean="0">
                <a:latin typeface="Times New Roman" pitchFamily="18" charset="0"/>
                <a:cs typeface="Times New Roman" pitchFamily="18" charset="0"/>
              </a:rPr>
              <a:t>               Камушек </a:t>
            </a:r>
            <a:r>
              <a:rPr lang="ru-RU" sz="1400" dirty="0">
                <a:latin typeface="Times New Roman" pitchFamily="18" charset="0"/>
                <a:cs typeface="Times New Roman" pitchFamily="18" charset="0"/>
              </a:rPr>
              <a:t>Посмотри, какой малыш –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Круглый </a:t>
            </a:r>
            <a:r>
              <a:rPr lang="ru-RU" sz="1400" dirty="0">
                <a:latin typeface="Times New Roman" pitchFamily="18" charset="0"/>
                <a:cs typeface="Times New Roman" pitchFamily="18" charset="0"/>
              </a:rPr>
              <a:t>гладенький голыш!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На </a:t>
            </a:r>
            <a:r>
              <a:rPr lang="ru-RU" sz="1400" dirty="0">
                <a:latin typeface="Times New Roman" pitchFamily="18" charset="0"/>
                <a:cs typeface="Times New Roman" pitchFamily="18" charset="0"/>
              </a:rPr>
              <a:t>щеках румянец,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На </a:t>
            </a:r>
            <a:r>
              <a:rPr lang="ru-RU" sz="1400" dirty="0">
                <a:latin typeface="Times New Roman" pitchFamily="18" charset="0"/>
                <a:cs typeface="Times New Roman" pitchFamily="18" charset="0"/>
              </a:rPr>
              <a:t>макушке глянец,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Подпоясан </a:t>
            </a:r>
            <a:r>
              <a:rPr lang="ru-RU" sz="1400" dirty="0">
                <a:latin typeface="Times New Roman" pitchFamily="18" charset="0"/>
                <a:cs typeface="Times New Roman" pitchFamily="18" charset="0"/>
              </a:rPr>
              <a:t>пояском</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На </a:t>
            </a:r>
            <a:r>
              <a:rPr lang="ru-RU" sz="1400" dirty="0">
                <a:latin typeface="Times New Roman" pitchFamily="18" charset="0"/>
                <a:cs typeface="Times New Roman" pitchFamily="18" charset="0"/>
              </a:rPr>
              <a:t>меня глядит глазком!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Ну </a:t>
            </a:r>
            <a:r>
              <a:rPr lang="ru-RU" sz="1400" dirty="0">
                <a:latin typeface="Times New Roman" pitchFamily="18" charset="0"/>
                <a:cs typeface="Times New Roman" pitchFamily="18" charset="0"/>
              </a:rPr>
              <a:t>а море, чуть дыша,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Нежно </a:t>
            </a:r>
            <a:r>
              <a:rPr lang="ru-RU" sz="1400" dirty="0">
                <a:latin typeface="Times New Roman" pitchFamily="18" charset="0"/>
                <a:cs typeface="Times New Roman" pitchFamily="18" charset="0"/>
              </a:rPr>
              <a:t>гладит малыша</a:t>
            </a:r>
            <a:endParaRPr lang="ru-RU" sz="1400" b="1" dirty="0">
              <a:latin typeface="Times New Roman" pitchFamily="18" charset="0"/>
              <a:cs typeface="Times New Roman" pitchFamily="18" charset="0"/>
            </a:endParaRPr>
          </a:p>
        </p:txBody>
      </p:sp>
    </p:spTree>
    <p:extLst>
      <p:ext uri="{BB962C8B-B14F-4D97-AF65-F5344CB8AC3E}">
        <p14:creationId xmlns:p14="http://schemas.microsoft.com/office/powerpoint/2010/main" val="29101860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396792" y="827584"/>
            <a:ext cx="5904656" cy="5909310"/>
          </a:xfrm>
          <a:prstGeom prst="rect">
            <a:avLst/>
          </a:prstGeom>
          <a:noFill/>
        </p:spPr>
        <p:txBody>
          <a:bodyPr wrap="square" rtlCol="0">
            <a:spAutoFit/>
          </a:bodyPr>
          <a:lstStyle/>
          <a:p>
            <a:r>
              <a:rPr lang="ru-RU" sz="1400" b="1" dirty="0">
                <a:latin typeface="Times New Roman" pitchFamily="18" charset="0"/>
                <a:cs typeface="Times New Roman" pitchFamily="18" charset="0"/>
              </a:rPr>
              <a:t>В. </a:t>
            </a:r>
            <a:r>
              <a:rPr lang="ru-RU" sz="1400" b="1" dirty="0" err="1" smtClean="0">
                <a:latin typeface="Times New Roman" pitchFamily="18" charset="0"/>
                <a:cs typeface="Times New Roman" pitchFamily="18" charset="0"/>
              </a:rPr>
              <a:t>Кулаев</a:t>
            </a:r>
            <a:endParaRPr lang="ru-RU" sz="1400" b="1"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У прибоя возле скал Вовка камешки искал.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Каждый </a:t>
            </a:r>
            <a:r>
              <a:rPr lang="ru-RU" sz="1400" dirty="0">
                <a:latin typeface="Times New Roman" pitchFamily="18" charset="0"/>
                <a:cs typeface="Times New Roman" pitchFamily="18" charset="0"/>
              </a:rPr>
              <a:t>камешек хорош: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Вот </a:t>
            </a:r>
            <a:r>
              <a:rPr lang="ru-RU" sz="1400" dirty="0">
                <a:latin typeface="Times New Roman" pitchFamily="18" charset="0"/>
                <a:cs typeface="Times New Roman" pitchFamily="18" charset="0"/>
              </a:rPr>
              <a:t>на солнышко похож,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Этот </a:t>
            </a:r>
            <a:r>
              <a:rPr lang="ru-RU" sz="1400" dirty="0">
                <a:latin typeface="Times New Roman" pitchFamily="18" charset="0"/>
                <a:cs typeface="Times New Roman" pitchFamily="18" charset="0"/>
              </a:rPr>
              <a:t>с синей полосой,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Тот </a:t>
            </a:r>
            <a:r>
              <a:rPr lang="ru-RU" sz="1400" dirty="0">
                <a:latin typeface="Times New Roman" pitchFamily="18" charset="0"/>
                <a:cs typeface="Times New Roman" pitchFamily="18" charset="0"/>
              </a:rPr>
              <a:t>вот с красной полосой,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Вот </a:t>
            </a:r>
            <a:r>
              <a:rPr lang="ru-RU" sz="1400" dirty="0">
                <a:latin typeface="Times New Roman" pitchFamily="18" charset="0"/>
                <a:cs typeface="Times New Roman" pitchFamily="18" charset="0"/>
              </a:rPr>
              <a:t>на рыбку, на кота!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Лучший </a:t>
            </a:r>
            <a:r>
              <a:rPr lang="ru-RU" sz="1400" dirty="0">
                <a:latin typeface="Times New Roman" pitchFamily="18" charset="0"/>
                <a:cs typeface="Times New Roman" pitchFamily="18" charset="0"/>
              </a:rPr>
              <a:t>выбрать – маета!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Мама </a:t>
            </a:r>
            <a:r>
              <a:rPr lang="ru-RU" sz="1400" dirty="0">
                <a:latin typeface="Times New Roman" pitchFamily="18" charset="0"/>
                <a:cs typeface="Times New Roman" pitchFamily="18" charset="0"/>
              </a:rPr>
              <a:t>смотрит – Вовки нет!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На </a:t>
            </a:r>
            <a:r>
              <a:rPr lang="ru-RU" sz="1400" dirty="0">
                <a:latin typeface="Times New Roman" pitchFamily="18" charset="0"/>
                <a:cs typeface="Times New Roman" pitchFamily="18" charset="0"/>
              </a:rPr>
              <a:t>песочке только след</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Вовка с </a:t>
            </a:r>
            <a:r>
              <a:rPr lang="ru-RU" sz="1400" dirty="0" err="1">
                <a:latin typeface="Times New Roman" pitchFamily="18" charset="0"/>
                <a:cs typeface="Times New Roman" pitchFamily="18" charset="0"/>
              </a:rPr>
              <a:t>сумкою</a:t>
            </a:r>
            <a:r>
              <a:rPr lang="ru-RU" sz="1400" dirty="0">
                <a:latin typeface="Times New Roman" pitchFamily="18" charset="0"/>
                <a:cs typeface="Times New Roman" pitchFamily="18" charset="0"/>
              </a:rPr>
              <a:t> идёт</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Снова камешки несет!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Но </a:t>
            </a:r>
            <a:r>
              <a:rPr lang="ru-RU" sz="1400" dirty="0">
                <a:latin typeface="Times New Roman" pitchFamily="18" charset="0"/>
                <a:cs typeface="Times New Roman" pitchFamily="18" charset="0"/>
              </a:rPr>
              <a:t>куда всё это нам? </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Их </a:t>
            </a:r>
            <a:r>
              <a:rPr lang="ru-RU" sz="1400" dirty="0">
                <a:latin typeface="Times New Roman" pitchFamily="18" charset="0"/>
                <a:cs typeface="Times New Roman" pitchFamily="18" charset="0"/>
              </a:rPr>
              <a:t>ведь много по углам</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Камни в город мы везём</a:t>
            </a:r>
            <a:r>
              <a:rPr lang="ru-RU" sz="1400" dirty="0" smtClean="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Саквояж несём вдвоём! </a:t>
            </a:r>
            <a:endParaRPr lang="ru-RU" sz="140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r>
              <a:rPr lang="ru-RU" sz="1400" b="1" dirty="0">
                <a:latin typeface="Times New Roman" pitchFamily="18" charset="0"/>
                <a:cs typeface="Times New Roman" pitchFamily="18" charset="0"/>
              </a:rPr>
              <a:t> </a:t>
            </a:r>
            <a:r>
              <a:rPr lang="ru-RU" sz="1400" b="1" dirty="0" smtClean="0">
                <a:latin typeface="Times New Roman" pitchFamily="18" charset="0"/>
                <a:cs typeface="Times New Roman" pitchFamily="18" charset="0"/>
              </a:rPr>
              <a:t>    Е</a:t>
            </a:r>
            <a:r>
              <a:rPr lang="ru-RU" sz="1400" b="1" dirty="0">
                <a:latin typeface="Times New Roman" pitchFamily="18" charset="0"/>
                <a:cs typeface="Times New Roman" pitchFamily="18" charset="0"/>
              </a:rPr>
              <a:t>. </a:t>
            </a:r>
            <a:r>
              <a:rPr lang="ru-RU" sz="1400" b="1" dirty="0" err="1">
                <a:latin typeface="Times New Roman" pitchFamily="18" charset="0"/>
                <a:cs typeface="Times New Roman" pitchFamily="18" charset="0"/>
              </a:rPr>
              <a:t>Шендрик</a:t>
            </a:r>
            <a:r>
              <a:rPr lang="ru-RU" sz="1400" b="1" dirty="0">
                <a:latin typeface="Times New Roman" pitchFamily="18" charset="0"/>
                <a:cs typeface="Times New Roman" pitchFamily="18" charset="0"/>
              </a:rPr>
              <a:t> </a:t>
            </a:r>
            <a:endParaRPr lang="ru-RU" sz="1400" b="1"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Я </a:t>
            </a:r>
            <a:r>
              <a:rPr lang="ru-RU" sz="1400" dirty="0">
                <a:latin typeface="Times New Roman" pitchFamily="18" charset="0"/>
                <a:cs typeface="Times New Roman" pitchFamily="18" charset="0"/>
              </a:rPr>
              <a:t>этот камешек нашел на берегу, </a:t>
            </a:r>
            <a:endParaRPr lang="ru-RU" sz="1400"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Его </a:t>
            </a:r>
            <a:r>
              <a:rPr lang="ru-RU" sz="1400" dirty="0">
                <a:latin typeface="Times New Roman" pitchFamily="18" charset="0"/>
                <a:cs typeface="Times New Roman" pitchFamily="18" charset="0"/>
              </a:rPr>
              <a:t>вчера мне подарило море. </a:t>
            </a:r>
            <a:r>
              <a:rPr lang="ru-RU" sz="1400" dirty="0" smtClean="0">
                <a:latin typeface="Times New Roman" pitchFamily="18" charset="0"/>
                <a:cs typeface="Times New Roman" pitchFamily="18" charset="0"/>
              </a:rPr>
              <a:t> </a:t>
            </a: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Теперь </a:t>
            </a:r>
            <a:r>
              <a:rPr lang="ru-RU" sz="1400" dirty="0">
                <a:latin typeface="Times New Roman" pitchFamily="18" charset="0"/>
                <a:cs typeface="Times New Roman" pitchFamily="18" charset="0"/>
              </a:rPr>
              <a:t>его для папы берегу, - </a:t>
            </a:r>
            <a:endParaRPr lang="ru-RU" sz="1400"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На </a:t>
            </a:r>
            <a:r>
              <a:rPr lang="ru-RU" sz="1400" dirty="0">
                <a:latin typeface="Times New Roman" pitchFamily="18" charset="0"/>
                <a:cs typeface="Times New Roman" pitchFamily="18" charset="0"/>
              </a:rPr>
              <a:t>нем слова, рисунки и узоры. </a:t>
            </a:r>
            <a:endParaRPr lang="ru-RU" sz="1400"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Из </a:t>
            </a:r>
            <a:r>
              <a:rPr lang="ru-RU" sz="1400" dirty="0">
                <a:latin typeface="Times New Roman" pitchFamily="18" charset="0"/>
                <a:cs typeface="Times New Roman" pitchFamily="18" charset="0"/>
              </a:rPr>
              <a:t>далека сюда он прилетел, </a:t>
            </a:r>
            <a:endParaRPr lang="ru-RU" sz="1400"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Осколок </a:t>
            </a:r>
            <a:r>
              <a:rPr lang="ru-RU" sz="1400" dirty="0">
                <a:latin typeface="Times New Roman" pitchFamily="18" charset="0"/>
                <a:cs typeface="Times New Roman" pitchFamily="18" charset="0"/>
              </a:rPr>
              <a:t>неба, космоса посланник. </a:t>
            </a:r>
            <a:endParaRPr lang="ru-RU" sz="1400" dirty="0" smtClean="0">
              <a:latin typeface="Times New Roman" pitchFamily="18" charset="0"/>
              <a:cs typeface="Times New Roman" pitchFamily="18" charset="0"/>
            </a:endParaRP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Он </a:t>
            </a:r>
            <a:r>
              <a:rPr lang="ru-RU" sz="1400" dirty="0">
                <a:latin typeface="Times New Roman" pitchFamily="18" charset="0"/>
                <a:cs typeface="Times New Roman" pitchFamily="18" charset="0"/>
              </a:rPr>
              <a:t>мне ладонь, как солнца луч согрел, - </a:t>
            </a:r>
            <a:r>
              <a:rPr lang="ru-RU" sz="1400" dirty="0" smtClean="0">
                <a:latin typeface="Times New Roman" pitchFamily="18" charset="0"/>
                <a:cs typeface="Times New Roman" pitchFamily="18" charset="0"/>
              </a:rPr>
              <a:t> </a:t>
            </a:r>
          </a:p>
          <a:p>
            <a:r>
              <a:rPr lang="ru-RU" sz="1400" dirty="0">
                <a:latin typeface="Times New Roman" pitchFamily="18" charset="0"/>
                <a:cs typeface="Times New Roman" pitchFamily="18" charset="0"/>
              </a:rPr>
              <a:t> </a:t>
            </a:r>
            <a:r>
              <a:rPr lang="ru-RU" sz="1400" dirty="0" smtClean="0">
                <a:latin typeface="Times New Roman" pitchFamily="18" charset="0"/>
                <a:cs typeface="Times New Roman" pitchFamily="18" charset="0"/>
              </a:rPr>
              <a:t>     Чудесный </a:t>
            </a:r>
            <a:r>
              <a:rPr lang="ru-RU" sz="1400" dirty="0">
                <a:latin typeface="Times New Roman" pitchFamily="18" charset="0"/>
                <a:cs typeface="Times New Roman" pitchFamily="18" charset="0"/>
              </a:rPr>
              <a:t>камешек, межзвездный добрый странник.</a:t>
            </a:r>
          </a:p>
        </p:txBody>
      </p:sp>
    </p:spTree>
    <p:extLst>
      <p:ext uri="{BB962C8B-B14F-4D97-AF65-F5344CB8AC3E}">
        <p14:creationId xmlns:p14="http://schemas.microsoft.com/office/powerpoint/2010/main" val="31839609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607377" y="2215997"/>
            <a:ext cx="5616624" cy="1446550"/>
          </a:xfrm>
          <a:prstGeom prst="rect">
            <a:avLst/>
          </a:prstGeom>
          <a:noFill/>
        </p:spPr>
        <p:txBody>
          <a:bodyPr wrap="square" rtlCol="0">
            <a:spAutoFit/>
          </a:bodyPr>
          <a:lstStyle/>
          <a:p>
            <a:pPr algn="ctr"/>
            <a:r>
              <a:rPr lang="ru-RU" sz="4400" b="1" i="1" dirty="0" smtClean="0">
                <a:latin typeface="Times New Roman" pitchFamily="18" charset="0"/>
                <a:cs typeface="Times New Roman" pitchFamily="18" charset="0"/>
              </a:rPr>
              <a:t>Консультации для родителей</a:t>
            </a:r>
            <a:endParaRPr lang="ru-RU" sz="4400" b="1" i="1" dirty="0">
              <a:latin typeface="Times New Roman" pitchFamily="18" charset="0"/>
              <a:cs typeface="Times New Roman" pitchFamily="18" charset="0"/>
            </a:endParaRPr>
          </a:p>
        </p:txBody>
      </p:sp>
    </p:spTree>
    <p:extLst>
      <p:ext uri="{BB962C8B-B14F-4D97-AF65-F5344CB8AC3E}">
        <p14:creationId xmlns:p14="http://schemas.microsoft.com/office/powerpoint/2010/main" val="296807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535368" y="899592"/>
            <a:ext cx="5760641" cy="6771084"/>
          </a:xfrm>
          <a:prstGeom prst="rect">
            <a:avLst/>
          </a:prstGeom>
          <a:noFill/>
        </p:spPr>
        <p:txBody>
          <a:bodyPr wrap="square" rtlCol="0">
            <a:spAutoFit/>
          </a:bodyPr>
          <a:lstStyle/>
          <a:p>
            <a:r>
              <a:rPr lang="ru-RU" sz="1400" b="1" dirty="0">
                <a:latin typeface="Times New Roman" pitchFamily="18" charset="0"/>
                <a:cs typeface="Times New Roman" pitchFamily="18" charset="0"/>
              </a:rPr>
              <a:t>Этапы реализации проекта:</a:t>
            </a:r>
            <a:endParaRPr lang="ru-RU" sz="1400" dirty="0">
              <a:latin typeface="Times New Roman" pitchFamily="18" charset="0"/>
              <a:cs typeface="Times New Roman" pitchFamily="18" charset="0"/>
            </a:endParaRPr>
          </a:p>
          <a:p>
            <a:r>
              <a:rPr lang="ru-RU" sz="1400" b="1" i="1" dirty="0">
                <a:latin typeface="Times New Roman" pitchFamily="18" charset="0"/>
                <a:cs typeface="Times New Roman" pitchFamily="18" charset="0"/>
              </a:rPr>
              <a:t>Подготовительны</a:t>
            </a:r>
            <a:r>
              <a:rPr lang="ru-RU" sz="1400" i="1" dirty="0">
                <a:latin typeface="Times New Roman" pitchFamily="18" charset="0"/>
                <a:cs typeface="Times New Roman" pitchFamily="18" charset="0"/>
              </a:rPr>
              <a:t>й</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1. Первичная диагностика детей.</a:t>
            </a:r>
          </a:p>
          <a:p>
            <a:r>
              <a:rPr lang="ru-RU" sz="1400" dirty="0">
                <a:latin typeface="Times New Roman" pitchFamily="18" charset="0"/>
                <a:cs typeface="Times New Roman" pitchFamily="18" charset="0"/>
              </a:rPr>
              <a:t>2</a:t>
            </a:r>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Ознакомление детей и родителей с целями и задачами проекта.</a:t>
            </a:r>
          </a:p>
          <a:p>
            <a:r>
              <a:rPr lang="ru-RU" sz="1400" dirty="0" smtClean="0">
                <a:latin typeface="Times New Roman" pitchFamily="18" charset="0"/>
                <a:cs typeface="Times New Roman" pitchFamily="18" charset="0"/>
              </a:rPr>
              <a:t>3. </a:t>
            </a:r>
            <a:r>
              <a:rPr lang="ru-RU" sz="1400" dirty="0">
                <a:latin typeface="Times New Roman" pitchFamily="18" charset="0"/>
                <a:cs typeface="Times New Roman" pitchFamily="18" charset="0"/>
              </a:rPr>
              <a:t>Подбор дидактического и методического оснащения проекта.</a:t>
            </a:r>
          </a:p>
          <a:p>
            <a:r>
              <a:rPr lang="ru-RU" sz="1400" b="1" i="1" dirty="0">
                <a:latin typeface="Times New Roman" pitchFamily="18" charset="0"/>
                <a:cs typeface="Times New Roman" pitchFamily="18" charset="0"/>
              </a:rPr>
              <a:t>Практический</a:t>
            </a:r>
            <a:endParaRPr lang="ru-RU" sz="1400" b="1" dirty="0">
              <a:latin typeface="Times New Roman" pitchFamily="18" charset="0"/>
              <a:cs typeface="Times New Roman" pitchFamily="18" charset="0"/>
            </a:endParaRPr>
          </a:p>
          <a:p>
            <a:r>
              <a:rPr lang="ru-RU" sz="1400" dirty="0">
                <a:latin typeface="Times New Roman" pitchFamily="18" charset="0"/>
                <a:cs typeface="Times New Roman" pitchFamily="18" charset="0"/>
              </a:rPr>
              <a:t>1. Беседы с детьми.</a:t>
            </a:r>
          </a:p>
          <a:p>
            <a:r>
              <a:rPr lang="ru-RU" sz="1400" dirty="0">
                <a:latin typeface="Times New Roman" pitchFamily="18" charset="0"/>
                <a:cs typeface="Times New Roman" pitchFamily="18" charset="0"/>
              </a:rPr>
              <a:t>2. НОД.</a:t>
            </a:r>
          </a:p>
          <a:p>
            <a:r>
              <a:rPr lang="ru-RU" sz="1400" dirty="0">
                <a:latin typeface="Times New Roman" pitchFamily="18" charset="0"/>
                <a:cs typeface="Times New Roman" pitchFamily="18" charset="0"/>
              </a:rPr>
              <a:t>3. Экспериментирование.</a:t>
            </a:r>
          </a:p>
          <a:p>
            <a:r>
              <a:rPr lang="ru-RU" sz="1400" dirty="0">
                <a:latin typeface="Times New Roman" pitchFamily="18" charset="0"/>
                <a:cs typeface="Times New Roman" pitchFamily="18" charset="0"/>
              </a:rPr>
              <a:t>4. Работа с родителями.</a:t>
            </a:r>
          </a:p>
          <a:p>
            <a:r>
              <a:rPr lang="ru-RU" sz="1400" b="1" i="1" dirty="0" smtClean="0">
                <a:latin typeface="Times New Roman" pitchFamily="18" charset="0"/>
                <a:cs typeface="Times New Roman" pitchFamily="18" charset="0"/>
              </a:rPr>
              <a:t>Контрольно-коррекционный</a:t>
            </a:r>
            <a:endParaRPr lang="ru-RU" sz="1400" b="1" dirty="0">
              <a:latin typeface="Times New Roman" pitchFamily="18" charset="0"/>
              <a:cs typeface="Times New Roman" pitchFamily="18" charset="0"/>
            </a:endParaRPr>
          </a:p>
          <a:p>
            <a:r>
              <a:rPr lang="ru-RU" sz="1400" dirty="0">
                <a:latin typeface="Times New Roman" pitchFamily="18" charset="0"/>
                <a:cs typeface="Times New Roman" pitchFamily="18" charset="0"/>
              </a:rPr>
              <a:t>1. Итоговая диагностика – опрос детей, родителей.</a:t>
            </a:r>
          </a:p>
          <a:p>
            <a:r>
              <a:rPr lang="ru-RU" sz="1400" dirty="0">
                <a:latin typeface="Times New Roman" pitchFamily="18" charset="0"/>
                <a:cs typeface="Times New Roman" pitchFamily="18" charset="0"/>
              </a:rPr>
              <a:t>2. Анализ проведенной работы.</a:t>
            </a:r>
          </a:p>
          <a:p>
            <a:r>
              <a:rPr lang="ru-RU" sz="1400" dirty="0">
                <a:latin typeface="Times New Roman" pitchFamily="18" charset="0"/>
                <a:cs typeface="Times New Roman" pitchFamily="18" charset="0"/>
              </a:rPr>
              <a:t>3. Отчет о реализации проекта</a:t>
            </a:r>
            <a:r>
              <a:rPr lang="ru-RU" sz="1400" dirty="0" smtClean="0">
                <a:latin typeface="Times New Roman" pitchFamily="18" charset="0"/>
                <a:cs typeface="Times New Roman" pitchFamily="18" charset="0"/>
              </a:rPr>
              <a:t>.</a:t>
            </a:r>
          </a:p>
          <a:p>
            <a:r>
              <a:rPr lang="ru-RU" sz="1400" b="1" i="1" dirty="0">
                <a:latin typeface="Times New Roman" pitchFamily="18" charset="0"/>
                <a:cs typeface="Times New Roman" pitchFamily="18" charset="0"/>
              </a:rPr>
              <a:t>Познавательное </a:t>
            </a:r>
            <a:r>
              <a:rPr lang="ru-RU" sz="1400" b="1" i="1" dirty="0" smtClean="0">
                <a:latin typeface="Times New Roman" pitchFamily="18" charset="0"/>
                <a:cs typeface="Times New Roman" pitchFamily="18" charset="0"/>
              </a:rPr>
              <a:t>развитие:</a:t>
            </a:r>
            <a:r>
              <a:rPr lang="ru-RU" sz="1400" b="1" dirty="0" smtClean="0">
                <a:latin typeface="Times New Roman" pitchFamily="18" charset="0"/>
                <a:cs typeface="Times New Roman" pitchFamily="18" charset="0"/>
              </a:rPr>
              <a:t> </a:t>
            </a:r>
          </a:p>
          <a:p>
            <a:r>
              <a:rPr lang="ru-RU" sz="1400" b="1" dirty="0">
                <a:latin typeface="Times New Roman" pitchFamily="18" charset="0"/>
                <a:cs typeface="Times New Roman" pitchFamily="18" charset="0"/>
              </a:rPr>
              <a:t>Б</a:t>
            </a:r>
            <a:r>
              <a:rPr lang="ru-RU" sz="1400" b="1" dirty="0" smtClean="0">
                <a:latin typeface="Times New Roman" pitchFamily="18" charset="0"/>
                <a:cs typeface="Times New Roman" pitchFamily="18" charset="0"/>
              </a:rPr>
              <a:t>еседы </a:t>
            </a:r>
            <a:r>
              <a:rPr lang="ru-RU" sz="1400" b="1" dirty="0">
                <a:latin typeface="Times New Roman" pitchFamily="18" charset="0"/>
                <a:cs typeface="Times New Roman" pitchFamily="18" charset="0"/>
              </a:rPr>
              <a:t>с детьми:</a:t>
            </a:r>
          </a:p>
          <a:p>
            <a:r>
              <a:rPr lang="ru-RU" sz="1400" dirty="0">
                <a:latin typeface="Times New Roman" pitchFamily="18" charset="0"/>
                <a:cs typeface="Times New Roman" pitchFamily="18" charset="0"/>
              </a:rPr>
              <a:t>«Нужен ли камень человеку?»</a:t>
            </a:r>
          </a:p>
          <a:p>
            <a:r>
              <a:rPr lang="ru-RU" sz="1400" dirty="0">
                <a:latin typeface="Times New Roman" pitchFamily="18" charset="0"/>
                <a:cs typeface="Times New Roman" pitchFamily="18" charset="0"/>
              </a:rPr>
              <a:t>«Что мы знаем о камнях»</a:t>
            </a:r>
          </a:p>
          <a:p>
            <a:r>
              <a:rPr lang="ru-RU" sz="1400" dirty="0">
                <a:latin typeface="Times New Roman" pitchFamily="18" charset="0"/>
                <a:cs typeface="Times New Roman" pitchFamily="18" charset="0"/>
              </a:rPr>
              <a:t>«Драгоценные камни»</a:t>
            </a:r>
          </a:p>
          <a:p>
            <a:r>
              <a:rPr lang="ru-RU" sz="1400" dirty="0">
                <a:latin typeface="Times New Roman" pitchFamily="18" charset="0"/>
                <a:cs typeface="Times New Roman" pitchFamily="18" charset="0"/>
              </a:rPr>
              <a:t>«Как появляются камни»</a:t>
            </a:r>
          </a:p>
          <a:p>
            <a:r>
              <a:rPr lang="ru-RU" sz="1400" dirty="0" smtClean="0">
                <a:latin typeface="Times New Roman" pitchFamily="18" charset="0"/>
                <a:cs typeface="Times New Roman" pitchFamily="18" charset="0"/>
              </a:rPr>
              <a:t>Рассматривание </a:t>
            </a:r>
            <a:r>
              <a:rPr lang="ru-RU" sz="1400" dirty="0">
                <a:latin typeface="Times New Roman" pitchFamily="18" charset="0"/>
                <a:cs typeface="Times New Roman" pitchFamily="18" charset="0"/>
              </a:rPr>
              <a:t>иллюстраций в различных книгах, энциклопедиях.</a:t>
            </a:r>
          </a:p>
          <a:p>
            <a:r>
              <a:rPr lang="ru-RU" sz="1400" i="1" dirty="0">
                <a:latin typeface="Times New Roman" pitchFamily="18" charset="0"/>
                <a:cs typeface="Times New Roman" pitchFamily="18" charset="0"/>
              </a:rPr>
              <a:t>Экспериментирование:</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«Какой камень тяжелее?»</a:t>
            </a:r>
          </a:p>
          <a:p>
            <a:r>
              <a:rPr lang="ru-RU" sz="1400" dirty="0">
                <a:latin typeface="Times New Roman" pitchFamily="18" charset="0"/>
                <a:cs typeface="Times New Roman" pitchFamily="18" charset="0"/>
              </a:rPr>
              <a:t>«Пирамида из камней»</a:t>
            </a:r>
          </a:p>
          <a:p>
            <a:r>
              <a:rPr lang="ru-RU" sz="1400" dirty="0">
                <a:latin typeface="Times New Roman" pitchFamily="18" charset="0"/>
                <a:cs typeface="Times New Roman" pitchFamily="18" charset="0"/>
              </a:rPr>
              <a:t>«Тонет-не тонет?»</a:t>
            </a:r>
          </a:p>
          <a:p>
            <a:r>
              <a:rPr lang="ru-RU" sz="1400" b="1" i="1" dirty="0">
                <a:latin typeface="Times New Roman" pitchFamily="18" charset="0"/>
                <a:cs typeface="Times New Roman" pitchFamily="18" charset="0"/>
              </a:rPr>
              <a:t>Опыты</a:t>
            </a:r>
            <a:r>
              <a:rPr lang="ru-RU" sz="1400" i="1" dirty="0">
                <a:latin typeface="Times New Roman" pitchFamily="18" charset="0"/>
                <a:cs typeface="Times New Roman" pitchFamily="18" charset="0"/>
              </a:rPr>
              <a:t>:</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Может ли камень издавать звуки?</a:t>
            </a:r>
          </a:p>
          <a:p>
            <a:r>
              <a:rPr lang="ru-RU" sz="1400" dirty="0">
                <a:latin typeface="Times New Roman" pitchFamily="18" charset="0"/>
                <a:cs typeface="Times New Roman" pitchFamily="18" charset="0"/>
              </a:rPr>
              <a:t>Меняют ли камни цвет?</a:t>
            </a:r>
          </a:p>
          <a:p>
            <a:r>
              <a:rPr lang="ru-RU" sz="1400" dirty="0">
                <a:latin typeface="Times New Roman" pitchFamily="18" charset="0"/>
                <a:cs typeface="Times New Roman" pitchFamily="18" charset="0"/>
              </a:rPr>
              <a:t>Рисующие камни.</a:t>
            </a:r>
          </a:p>
          <a:p>
            <a:r>
              <a:rPr lang="ru-RU" sz="1400" dirty="0">
                <a:latin typeface="Times New Roman" pitchFamily="18" charset="0"/>
                <a:cs typeface="Times New Roman" pitchFamily="18" charset="0"/>
              </a:rPr>
              <a:t>Прочный камешек.</a:t>
            </a:r>
          </a:p>
          <a:p>
            <a:r>
              <a:rPr lang="ru-RU" sz="1400" dirty="0" smtClean="0">
                <a:latin typeface="Times New Roman" pitchFamily="18" charset="0"/>
                <a:cs typeface="Times New Roman" pitchFamily="18" charset="0"/>
              </a:rPr>
              <a:t>Камни разные по температуре.</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8786522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99365" y="827584"/>
            <a:ext cx="5832648" cy="7632859"/>
          </a:xfrm>
          <a:prstGeom prst="rect">
            <a:avLst/>
          </a:prstGeom>
          <a:noFill/>
        </p:spPr>
        <p:txBody>
          <a:bodyPr wrap="square" rtlCol="0">
            <a:spAutoFit/>
          </a:bodyPr>
          <a:lstStyle/>
          <a:p>
            <a:r>
              <a:rPr lang="ru-RU" sz="1400" b="1" dirty="0">
                <a:latin typeface="Times New Roman" pitchFamily="18" charset="0"/>
                <a:cs typeface="Times New Roman" pitchFamily="18" charset="0"/>
              </a:rPr>
              <a:t>«Расскажите детям о полезных ископаемых»</a:t>
            </a:r>
            <a:r>
              <a:rPr lang="ru-RU" sz="1400" dirty="0">
                <a:latin typeface="Times New Roman" pitchFamily="18" charset="0"/>
                <a:cs typeface="Times New Roman" pitchFamily="18" charset="0"/>
              </a:rPr>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Наша земля хранит множество самых настоящих богатств и сокровищ. И это тоже интересная и важная тема для обсуждения с малышом. Почему природные богатства называют "полезными ископаемыми"? Ископаемые — потому что эти богатства нужно искать и выкапывать из земли, а полезные — потому что они приносят большую пользу людям.</a:t>
            </a:r>
          </a:p>
          <a:p>
            <a:r>
              <a:rPr lang="ru-RU" sz="1400" dirty="0">
                <a:latin typeface="Times New Roman" pitchFamily="18" charset="0"/>
                <a:cs typeface="Times New Roman" pitchFamily="18" charset="0"/>
              </a:rPr>
              <a:t>Полезные ископаемые - это природные богатства, которые люди добывают из глубин земли или с её поверхности и используют в народном хозяйстве. Так, непохожие друг на друга железная руда и нефть, гранит и известняк на самом деле очень близки между собой.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Полезные ископаемые относятся к неживой природе. Многие из них образовались из остатков живых организмов, которые были на Земле миллионы лет назад.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Ископаемые - потому что извлекаются из недр Земли, отторгаются человеком от её каменной оболочки.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Полезные - потому что служат человеку, то есть по его воле превращаются в разнообразные необходимые вещи, которые создают уют, обеспечивают безопасность, обогревают, кормят, перевозят. Одним словом, полезные ископаемые необходимы всегда и везде, оказывают огромное влияние на всю нашу жизнь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Полезные ископаемые делятся на 3 группы:</a:t>
            </a:r>
          </a:p>
          <a:p>
            <a:r>
              <a:rPr lang="ru-RU" sz="1400" dirty="0">
                <a:latin typeface="Times New Roman" pitchFamily="18" charset="0"/>
                <a:cs typeface="Times New Roman" pitchFamily="18" charset="0"/>
              </a:rPr>
              <a:t>горючие (нефть, газ, уголь);</a:t>
            </a:r>
          </a:p>
          <a:p>
            <a:r>
              <a:rPr lang="ru-RU" sz="1400" dirty="0">
                <a:latin typeface="Times New Roman" pitchFamily="18" charset="0"/>
                <a:cs typeface="Times New Roman" pitchFamily="18" charset="0"/>
              </a:rPr>
              <a:t>рудные (из них получают металлы);</a:t>
            </a:r>
          </a:p>
          <a:p>
            <a:r>
              <a:rPr lang="ru-RU" sz="1400" dirty="0">
                <a:latin typeface="Times New Roman" pitchFamily="18" charset="0"/>
                <a:cs typeface="Times New Roman" pitchFamily="18" charset="0"/>
              </a:rPr>
              <a:t>строительные (песок, камень, они применяются в строительстве).</a:t>
            </a:r>
          </a:p>
          <a:p>
            <a:r>
              <a:rPr lang="ru-RU" sz="1400" dirty="0">
                <a:latin typeface="Times New Roman" pitchFamily="18" charset="0"/>
                <a:cs typeface="Times New Roman" pitchFamily="18" charset="0"/>
              </a:rPr>
              <a:t>Большое скопление полезных ископаемых в земле называют месторождением.</a:t>
            </a:r>
          </a:p>
          <a:p>
            <a:r>
              <a:rPr lang="ru-RU" sz="1400" dirty="0">
                <a:latin typeface="Times New Roman" pitchFamily="18" charset="0"/>
                <a:cs typeface="Times New Roman" pitchFamily="18" charset="0"/>
              </a:rPr>
              <a:t>Задания: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Готовя вместе с крохой ужин, расскажите ему о природном газе. А ведь на кухне есть и еще одно ценное "ископаемое" — соль. Керамическую посуду делают из глины, стекло — из песка. Все это полезные ископаемые.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Сидя у костра в лесу, вспомните о каменном угле, путешествуя в автомобиле — о нефти. Прогулки по городу познакомят кроху с горными породами, такими, как мрамор и гранит. Их повсеместно используют в строительстве.          </a:t>
            </a:r>
          </a:p>
        </p:txBody>
      </p:sp>
    </p:spTree>
    <p:extLst>
      <p:ext uri="{BB962C8B-B14F-4D97-AF65-F5344CB8AC3E}">
        <p14:creationId xmlns:p14="http://schemas.microsoft.com/office/powerpoint/2010/main" val="28811544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3" name="TextBox 2"/>
          <p:cNvSpPr txBox="1"/>
          <p:nvPr/>
        </p:nvSpPr>
        <p:spPr>
          <a:xfrm>
            <a:off x="535369" y="899592"/>
            <a:ext cx="5760640" cy="4893647"/>
          </a:xfrm>
          <a:prstGeom prst="rect">
            <a:avLst/>
          </a:prstGeom>
          <a:noFill/>
        </p:spPr>
        <p:txBody>
          <a:bodyPr wrap="square" rtlCol="0">
            <a:spAutoFit/>
          </a:bodyPr>
          <a:lstStyle/>
          <a:p>
            <a:r>
              <a:rPr lang="ru-RU" dirty="0">
                <a:latin typeface="Times New Roman" pitchFamily="18" charset="0"/>
                <a:cs typeface="Times New Roman" pitchFamily="18" charset="0"/>
              </a:rPr>
              <a:t> </a:t>
            </a:r>
            <a:r>
              <a:rPr lang="ru-RU" sz="1400" dirty="0">
                <a:latin typeface="Times New Roman" pitchFamily="18" charset="0"/>
                <a:cs typeface="Times New Roman" pitchFamily="18" charset="0"/>
              </a:rPr>
              <a:t>Занимаясь вместе с крохой творчеством, расскажите, что земные богатства даже помогают делать замечательные рисунки. Разноцветные мелки для рисования на асфальте — это горная порода мел. Получилась она из раковинок и частей крошечных растений и животных, которые жили много-много лет назад. А грифель карандаша, который оставляет на бумаге цветные линии, делают из минерала под названием графит.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Колечки и бусы сделаны из драгоценных камней. Камни эти очень красивые. Они блестят и переливаются разными цветами. Такие камни встречаются в земле редко, дорого стоят, поэтому и называются драгоценными. Это алмазы, рубины, изумруды и др.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Попробуйте с малышом создать собственную коллекцию полезных ископаемых. Скорее всего, драгоценных камней вам разыскать не удастся, но вот обычные соль, уголь, песок, мел, графит и т.п. по праву займут в ней достойное место.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   Покажите ребенку картинки или предметы. Малыш должен догадаться, какое полезное ископаемое использовали для изготовления данного предмета. Например,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Фотопленка – каменный уголь;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Конфета, сыр – нефть;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Краски, пластилин – глина;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Лампочки, стекло – песок; </a:t>
            </a:r>
            <a:br>
              <a:rPr lang="ru-RU" sz="1400" dirty="0">
                <a:latin typeface="Times New Roman" pitchFamily="18" charset="0"/>
                <a:cs typeface="Times New Roman" pitchFamily="18" charset="0"/>
              </a:rPr>
            </a:br>
            <a:r>
              <a:rPr lang="ru-RU" sz="1400" dirty="0">
                <a:latin typeface="Times New Roman" pitchFamily="18" charset="0"/>
                <a:cs typeface="Times New Roman" pitchFamily="18" charset="0"/>
              </a:rPr>
              <a:t>Ложка, самолет – железная руда.</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1587606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76673" y="899592"/>
            <a:ext cx="5904656" cy="2677656"/>
          </a:xfrm>
          <a:prstGeom prst="rect">
            <a:avLst/>
          </a:prstGeom>
          <a:noFill/>
        </p:spPr>
        <p:txBody>
          <a:bodyPr wrap="square" rtlCol="0">
            <a:spAutoFit/>
          </a:bodyPr>
          <a:lstStyle/>
          <a:p>
            <a:r>
              <a:rPr lang="ru-RU" sz="1400" b="1" i="1" dirty="0" smtClean="0">
                <a:latin typeface="Times New Roman" pitchFamily="18" charset="0"/>
                <a:cs typeface="Times New Roman" pitchFamily="18" charset="0"/>
              </a:rPr>
              <a:t>Дидактические игры</a:t>
            </a:r>
            <a:r>
              <a:rPr lang="ru-RU" sz="1400" i="1" dirty="0" smtClean="0">
                <a:latin typeface="Times New Roman" pitchFamily="18" charset="0"/>
                <a:cs typeface="Times New Roman" pitchFamily="18" charset="0"/>
              </a:rPr>
              <a:t>:</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«Что для чего»</a:t>
            </a:r>
          </a:p>
          <a:p>
            <a:r>
              <a:rPr lang="ru-RU" sz="1400" dirty="0" smtClean="0">
                <a:latin typeface="Times New Roman" pitchFamily="18" charset="0"/>
                <a:cs typeface="Times New Roman" pitchFamily="18" charset="0"/>
              </a:rPr>
              <a:t>«Что лишнее?»</a:t>
            </a:r>
          </a:p>
          <a:p>
            <a:r>
              <a:rPr lang="ru-RU" sz="1400" dirty="0">
                <a:latin typeface="Times New Roman" pitchFamily="18" charset="0"/>
                <a:cs typeface="Times New Roman" pitchFamily="18" charset="0"/>
              </a:rPr>
              <a:t>«Что исчезло?»</a:t>
            </a:r>
          </a:p>
          <a:p>
            <a:r>
              <a:rPr lang="ru-RU" sz="1400" dirty="0" smtClean="0">
                <a:latin typeface="Times New Roman" pitchFamily="18" charset="0"/>
                <a:cs typeface="Times New Roman" pitchFamily="18" charset="0"/>
              </a:rPr>
              <a:t>«</a:t>
            </a:r>
            <a:r>
              <a:rPr lang="ru-RU" sz="1400" dirty="0" smtClean="0">
                <a:latin typeface="Times New Roman" pitchFamily="18" charset="0"/>
                <a:cs typeface="Times New Roman" pitchFamily="18" charset="0"/>
              </a:rPr>
              <a:t>Продолжи ряд»</a:t>
            </a:r>
          </a:p>
          <a:p>
            <a:r>
              <a:rPr lang="ru-RU" sz="1400" b="1" dirty="0" smtClean="0">
                <a:latin typeface="Times New Roman" pitchFamily="18" charset="0"/>
                <a:cs typeface="Times New Roman" pitchFamily="18" charset="0"/>
              </a:rPr>
              <a:t>Речевое развитие</a:t>
            </a:r>
            <a:endParaRPr lang="ru-RU" sz="1400" dirty="0" smtClean="0">
              <a:latin typeface="Times New Roman" pitchFamily="18" charset="0"/>
              <a:cs typeface="Times New Roman" pitchFamily="18" charset="0"/>
            </a:endParaRPr>
          </a:p>
          <a:p>
            <a:r>
              <a:rPr lang="ru-RU" sz="1400" dirty="0" smtClean="0">
                <a:latin typeface="Times New Roman" pitchFamily="18" charset="0"/>
                <a:cs typeface="Times New Roman" pitchFamily="18" charset="0"/>
              </a:rPr>
              <a:t>Сказка И. Н. Рыжовой «О чем шептались камушки» «Как живут камни» Е. Чуйко</a:t>
            </a:r>
          </a:p>
          <a:p>
            <a:r>
              <a:rPr lang="ru-RU" sz="1400" dirty="0" smtClean="0">
                <a:latin typeface="Times New Roman" pitchFamily="18" charset="0"/>
                <a:cs typeface="Times New Roman" pitchFamily="18" charset="0"/>
              </a:rPr>
              <a:t>П. Бажов «Серебряное копытце».</a:t>
            </a:r>
          </a:p>
          <a:p>
            <a:r>
              <a:rPr lang="ru-RU" sz="1400" dirty="0" smtClean="0">
                <a:latin typeface="Times New Roman" pitchFamily="18" charset="0"/>
                <a:cs typeface="Times New Roman" pitchFamily="18" charset="0"/>
              </a:rPr>
              <a:t>Стихи, пословицы и поговорки о камнях.</a:t>
            </a:r>
          </a:p>
          <a:p>
            <a:r>
              <a:rPr lang="ru-RU" sz="1400" b="1" i="1" dirty="0" smtClean="0">
                <a:latin typeface="Times New Roman" pitchFamily="18" charset="0"/>
                <a:cs typeface="Times New Roman" pitchFamily="18" charset="0"/>
              </a:rPr>
              <a:t>Художественно-эстетическое </a:t>
            </a:r>
            <a:r>
              <a:rPr lang="ru-RU" sz="1400" b="1" i="1" dirty="0">
                <a:latin typeface="Times New Roman" pitchFamily="18" charset="0"/>
                <a:cs typeface="Times New Roman" pitchFamily="18" charset="0"/>
              </a:rPr>
              <a:t>развитие</a:t>
            </a:r>
            <a:endParaRPr lang="ru-RU" sz="1400" b="1" dirty="0">
              <a:latin typeface="Times New Roman" pitchFamily="18" charset="0"/>
              <a:cs typeface="Times New Roman" pitchFamily="18" charset="0"/>
            </a:endParaRPr>
          </a:p>
          <a:p>
            <a:r>
              <a:rPr lang="ru-RU" sz="1400" dirty="0">
                <a:latin typeface="Times New Roman" pitchFamily="18" charset="0"/>
                <a:cs typeface="Times New Roman" pitchFamily="18" charset="0"/>
              </a:rPr>
              <a:t>Рисование по замыслу «Превращение камешков» (роспись на камнях</a:t>
            </a:r>
            <a:r>
              <a:rPr lang="ru-RU" sz="140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2056214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2085036" y="3219653"/>
            <a:ext cx="2661306" cy="769441"/>
          </a:xfrm>
          <a:prstGeom prst="rect">
            <a:avLst/>
          </a:prstGeom>
          <a:noFill/>
        </p:spPr>
        <p:txBody>
          <a:bodyPr wrap="none" rtlCol="0">
            <a:spAutoFit/>
          </a:bodyPr>
          <a:lstStyle/>
          <a:p>
            <a:r>
              <a:rPr lang="ru-RU" sz="4400" b="1" i="1" dirty="0" smtClean="0">
                <a:latin typeface="Times New Roman" pitchFamily="18" charset="0"/>
                <a:cs typeface="Times New Roman" pitchFamily="18" charset="0"/>
              </a:rPr>
              <a:t>БЕСЕДЫ</a:t>
            </a:r>
            <a:endParaRPr lang="ru-RU" sz="4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890930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262"/>
            <a:ext cx="6831378" cy="9108504"/>
          </a:xfrm>
          <a:prstGeom prst="rect">
            <a:avLst/>
          </a:prstGeom>
        </p:spPr>
      </p:pic>
      <p:sp>
        <p:nvSpPr>
          <p:cNvPr id="2" name="TextBox 1"/>
          <p:cNvSpPr txBox="1"/>
          <p:nvPr/>
        </p:nvSpPr>
        <p:spPr>
          <a:xfrm>
            <a:off x="571373" y="827584"/>
            <a:ext cx="5688632" cy="7632859"/>
          </a:xfrm>
          <a:prstGeom prst="rect">
            <a:avLst/>
          </a:prstGeom>
          <a:noFill/>
        </p:spPr>
        <p:txBody>
          <a:bodyPr wrap="square" rtlCol="0">
            <a:spAutoFit/>
          </a:bodyPr>
          <a:lstStyle/>
          <a:p>
            <a:pPr algn="ctr"/>
            <a:r>
              <a:rPr lang="ru-RU" sz="1600" dirty="0" smtClean="0">
                <a:latin typeface="Times New Roman" pitchFamily="18" charset="0"/>
                <a:cs typeface="Times New Roman" pitchFamily="18" charset="0"/>
              </a:rPr>
              <a:t>Беседа «</a:t>
            </a:r>
            <a:r>
              <a:rPr lang="ru-RU" sz="1600" dirty="0">
                <a:latin typeface="Times New Roman" pitchFamily="18" charset="0"/>
                <a:cs typeface="Times New Roman" pitchFamily="18" charset="0"/>
              </a:rPr>
              <a:t>Нужен ли камень человеку?</a:t>
            </a:r>
            <a:r>
              <a:rPr lang="ru-RU" sz="1600" dirty="0" smtClean="0">
                <a:latin typeface="Times New Roman" pitchFamily="18" charset="0"/>
                <a:cs typeface="Times New Roman" pitchFamily="18" charset="0"/>
              </a:rPr>
              <a:t>»</a:t>
            </a:r>
          </a:p>
          <a:p>
            <a:r>
              <a:rPr lang="ru-RU" sz="1400" b="1" u="sng" dirty="0" smtClean="0">
                <a:latin typeface="Times New Roman" pitchFamily="18" charset="0"/>
                <a:cs typeface="Times New Roman" pitchFamily="18" charset="0"/>
              </a:rPr>
              <a:t>Тема</a:t>
            </a:r>
            <a:r>
              <a:rPr lang="ru-RU" sz="1400" b="1" u="sng" dirty="0">
                <a:latin typeface="Times New Roman" pitchFamily="18" charset="0"/>
                <a:cs typeface="Times New Roman" pitchFamily="18" charset="0"/>
              </a:rPr>
              <a:t> </a:t>
            </a:r>
            <a:r>
              <a:rPr lang="ru-RU" sz="1400" b="1" dirty="0" smtClean="0">
                <a:latin typeface="Times New Roman" pitchFamily="18" charset="0"/>
                <a:cs typeface="Times New Roman" pitchFamily="18" charset="0"/>
              </a:rPr>
              <a:t>: </a:t>
            </a:r>
            <a:r>
              <a:rPr lang="ru-RU" sz="1400" dirty="0"/>
              <a:t>Нужен ли камень человеку? </a:t>
            </a:r>
            <a:endParaRPr lang="ru-RU" sz="1400" dirty="0" smtClean="0"/>
          </a:p>
          <a:p>
            <a:r>
              <a:rPr lang="ru-RU" sz="1400" b="1" u="sng" dirty="0" smtClean="0">
                <a:latin typeface="Times New Roman" pitchFamily="18" charset="0"/>
                <a:cs typeface="Times New Roman" pitchFamily="18" charset="0"/>
              </a:rPr>
              <a:t>Цель</a:t>
            </a:r>
            <a:r>
              <a:rPr lang="ru-RU" sz="1400" dirty="0">
                <a:latin typeface="Times New Roman" pitchFamily="18" charset="0"/>
                <a:cs typeface="Times New Roman" pitchFamily="18" charset="0"/>
              </a:rPr>
              <a:t>: Дать детям представление о разнообразии </a:t>
            </a:r>
            <a:r>
              <a:rPr lang="ru-RU" sz="1400" b="1" dirty="0">
                <a:latin typeface="Times New Roman" pitchFamily="18" charset="0"/>
                <a:cs typeface="Times New Roman" pitchFamily="18" charset="0"/>
              </a:rPr>
              <a:t>камней</a:t>
            </a:r>
            <a:r>
              <a:rPr lang="ru-RU" sz="1400" dirty="0">
                <a:latin typeface="Times New Roman" pitchFamily="18" charset="0"/>
                <a:cs typeface="Times New Roman" pitchFamily="18" charset="0"/>
              </a:rPr>
              <a:t> и их роли в жизни человека.</a:t>
            </a:r>
          </a:p>
          <a:p>
            <a:r>
              <a:rPr lang="ru-RU" sz="1400" b="1" u="sng" dirty="0">
                <a:latin typeface="Times New Roman" pitchFamily="18" charset="0"/>
                <a:cs typeface="Times New Roman" pitchFamily="18" charset="0"/>
              </a:rPr>
              <a:t>Задачи</a:t>
            </a:r>
            <a:r>
              <a:rPr lang="ru-RU" sz="1400" b="1" dirty="0">
                <a:latin typeface="Times New Roman" pitchFamily="18" charset="0"/>
                <a:cs typeface="Times New Roman" pitchFamily="18" charset="0"/>
              </a:rPr>
              <a:t>:</a:t>
            </a:r>
          </a:p>
          <a:p>
            <a:r>
              <a:rPr lang="ru-RU" sz="1400" b="1" u="sng" dirty="0">
                <a:latin typeface="Times New Roman" pitchFamily="18" charset="0"/>
                <a:cs typeface="Times New Roman" pitchFamily="18" charset="0"/>
              </a:rPr>
              <a:t>Воспитательные</a:t>
            </a:r>
            <a:r>
              <a:rPr lang="ru-RU" sz="1400" b="1" dirty="0">
                <a:latin typeface="Times New Roman" pitchFamily="18" charset="0"/>
                <a:cs typeface="Times New Roman" pitchFamily="18" charset="0"/>
              </a:rPr>
              <a:t>:</a:t>
            </a:r>
          </a:p>
          <a:p>
            <a:r>
              <a:rPr lang="ru-RU" sz="1400" dirty="0" smtClean="0">
                <a:latin typeface="Times New Roman" pitchFamily="18" charset="0"/>
                <a:cs typeface="Times New Roman" pitchFamily="18" charset="0"/>
              </a:rPr>
              <a:t>- Воспитывать </a:t>
            </a:r>
            <a:r>
              <a:rPr lang="ru-RU" sz="1400" dirty="0">
                <a:latin typeface="Times New Roman" pitchFamily="18" charset="0"/>
                <a:cs typeface="Times New Roman" pitchFamily="18" charset="0"/>
              </a:rPr>
              <a:t>интерес к исследовательской деятельности, желание заниматься </a:t>
            </a:r>
            <a:r>
              <a:rPr lang="ru-RU" sz="1400" dirty="0" smtClean="0">
                <a:latin typeface="Times New Roman" pitchFamily="18" charset="0"/>
                <a:cs typeface="Times New Roman" pitchFamily="18" charset="0"/>
              </a:rPr>
              <a:t>ею.</a:t>
            </a:r>
          </a:p>
          <a:p>
            <a:r>
              <a:rPr lang="ru-RU" sz="1400" dirty="0" smtClean="0">
                <a:latin typeface="Times New Roman" pitchFamily="18" charset="0"/>
                <a:cs typeface="Times New Roman" pitchFamily="18" charset="0"/>
              </a:rPr>
              <a:t>- Воспитывать </a:t>
            </a:r>
            <a:r>
              <a:rPr lang="ru-RU" sz="1400" dirty="0">
                <a:latin typeface="Times New Roman" pitchFamily="18" charset="0"/>
                <a:cs typeface="Times New Roman" pitchFamily="18" charset="0"/>
              </a:rPr>
              <a:t>социальные навыки (умение работать в </a:t>
            </a:r>
            <a:r>
              <a:rPr lang="ru-RU" sz="1400" b="1" dirty="0">
                <a:latin typeface="Times New Roman" pitchFamily="18" charset="0"/>
                <a:cs typeface="Times New Roman" pitchFamily="18" charset="0"/>
              </a:rPr>
              <a:t>группе</a:t>
            </a:r>
            <a:r>
              <a:rPr lang="ru-RU" sz="1400" dirty="0">
                <a:latin typeface="Times New Roman" pitchFamily="18" charset="0"/>
                <a:cs typeface="Times New Roman" pitchFamily="18" charset="0"/>
              </a:rPr>
              <a:t>, договариваться, учитывать мнение партнера</a:t>
            </a:r>
            <a:r>
              <a:rPr lang="ru-RU" sz="1400" dirty="0" smtClean="0">
                <a:latin typeface="Times New Roman" pitchFamily="18" charset="0"/>
                <a:cs typeface="Times New Roman" pitchFamily="18" charset="0"/>
              </a:rPr>
              <a:t>).</a:t>
            </a:r>
          </a:p>
          <a:p>
            <a:r>
              <a:rPr lang="ru-RU" sz="1400" b="1" u="sng" dirty="0">
                <a:latin typeface="Times New Roman" pitchFamily="18" charset="0"/>
                <a:cs typeface="Times New Roman" pitchFamily="18" charset="0"/>
              </a:rPr>
              <a:t>Развивающие</a:t>
            </a:r>
            <a:r>
              <a:rPr lang="ru-RU" sz="1400" u="sng" dirty="0">
                <a:latin typeface="Times New Roman" pitchFamily="18" charset="0"/>
                <a:cs typeface="Times New Roman" pitchFamily="18" charset="0"/>
              </a:rPr>
              <a:t> :</a:t>
            </a:r>
          </a:p>
          <a:p>
            <a:r>
              <a:rPr lang="ru-RU" sz="1400" dirty="0">
                <a:latin typeface="Times New Roman" pitchFamily="18" charset="0"/>
                <a:cs typeface="Times New Roman" pitchFamily="18" charset="0"/>
              </a:rPr>
              <a:t>- Развивать умение самим добывать знания, делать выводы, доказывать, объяснять свою точку зрения, умение анализировать и рассуждать</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 Создавать условия для развития экологического мышления и творческого воображения в процессе опытнической деятельности.</a:t>
            </a:r>
          </a:p>
          <a:p>
            <a:r>
              <a:rPr lang="ru-RU" sz="1400" dirty="0">
                <a:latin typeface="Times New Roman" pitchFamily="18" charset="0"/>
                <a:cs typeface="Times New Roman" pitchFamily="18" charset="0"/>
              </a:rPr>
              <a:t>- Совершенствовать мелкую моторику рук.</a:t>
            </a:r>
          </a:p>
          <a:p>
            <a:r>
              <a:rPr lang="ru-RU" sz="1400" b="1" u="sng" dirty="0">
                <a:latin typeface="Times New Roman" pitchFamily="18" charset="0"/>
                <a:cs typeface="Times New Roman" pitchFamily="18" charset="0"/>
              </a:rPr>
              <a:t>Образовательные</a:t>
            </a:r>
            <a:r>
              <a:rPr lang="ru-RU" sz="1400" b="1" dirty="0">
                <a:latin typeface="Times New Roman" pitchFamily="18" charset="0"/>
                <a:cs typeface="Times New Roman" pitchFamily="18" charset="0"/>
              </a:rPr>
              <a:t>:</a:t>
            </a:r>
          </a:p>
          <a:p>
            <a:r>
              <a:rPr lang="ru-RU" sz="1400" dirty="0">
                <a:latin typeface="Times New Roman" pitchFamily="18" charset="0"/>
                <a:cs typeface="Times New Roman" pitchFamily="18" charset="0"/>
              </a:rPr>
              <a:t>- Организовать познавательный практикум с целью приобщения детей к элементарному, доступному им экспериментированию.</a:t>
            </a:r>
          </a:p>
          <a:p>
            <a:r>
              <a:rPr lang="ru-RU" sz="1400" dirty="0">
                <a:latin typeface="Times New Roman" pitchFamily="18" charset="0"/>
                <a:cs typeface="Times New Roman" pitchFamily="18" charset="0"/>
              </a:rPr>
              <a:t>- Дать представление о том, что камни бывают речными и морскими (речные имеют разную форму, иногда острые углы; морские камни всегда округлой формы, гладкие, что многие камни очень твердые и прочные, поэтому их используют в строительстве зданий, мостов, дорог и др.</a:t>
            </a:r>
          </a:p>
          <a:p>
            <a:r>
              <a:rPr lang="ru-RU" sz="1400" dirty="0">
                <a:latin typeface="Times New Roman" pitchFamily="18" charset="0"/>
                <a:cs typeface="Times New Roman" pitchFamily="18" charset="0"/>
              </a:rPr>
              <a:t>- Развивать интерес к камням, умение обследовать их и называть свойства </a:t>
            </a:r>
            <a:r>
              <a:rPr lang="ru-RU" sz="1400" i="1" dirty="0">
                <a:latin typeface="Times New Roman" pitchFamily="18" charset="0"/>
                <a:cs typeface="Times New Roman" pitchFamily="18" charset="0"/>
              </a:rPr>
              <a:t>(крепкий, твердый, неровный или гладкий, тяжелый, блестящий, красивый)</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 Познакомить с наиболее распространенными декоративными камнями и изделиями из них, формировать эстетическое восприятие окружающего.</a:t>
            </a:r>
          </a:p>
          <a:p>
            <a:r>
              <a:rPr lang="ru-RU" sz="1400" dirty="0" smtClean="0">
                <a:latin typeface="Times New Roman" pitchFamily="18" charset="0"/>
                <a:cs typeface="Times New Roman" pitchFamily="18" charset="0"/>
              </a:rPr>
              <a:t>- Показать</a:t>
            </a:r>
            <a:r>
              <a:rPr lang="ru-RU" sz="1400" dirty="0">
                <a:latin typeface="Times New Roman" pitchFamily="18" charset="0"/>
                <a:cs typeface="Times New Roman" pitchFamily="18" charset="0"/>
              </a:rPr>
              <a:t>, какую роль в жизни человека играют камни, познакомить с камнями, которые человек использует для своих нужд с давних времен</a:t>
            </a:r>
            <a:r>
              <a:rPr lang="ru-RU" sz="1400" dirty="0" smtClean="0">
                <a:latin typeface="Times New Roman" pitchFamily="18" charset="0"/>
                <a:cs typeface="Times New Roman" pitchFamily="18" charset="0"/>
              </a:rPr>
              <a:t>.</a:t>
            </a:r>
          </a:p>
          <a:p>
            <a:r>
              <a:rPr lang="ru-RU" sz="1400" b="1" u="sng" dirty="0">
                <a:latin typeface="Times New Roman" pitchFamily="18" charset="0"/>
                <a:cs typeface="Times New Roman" pitchFamily="18" charset="0"/>
              </a:rPr>
              <a:t>Предварительная работа</a:t>
            </a:r>
            <a:r>
              <a:rPr lang="ru-RU" sz="1400" dirty="0">
                <a:latin typeface="Times New Roman" pitchFamily="18" charset="0"/>
                <a:cs typeface="Times New Roman" pitchFamily="18" charset="0"/>
              </a:rPr>
              <a:t>: Чтение детям сказок, героями которых являются гномы, например сказки Ш. Перро </a:t>
            </a:r>
            <a:r>
              <a:rPr lang="ru-RU" sz="1400" i="1" dirty="0">
                <a:latin typeface="Times New Roman" pitchFamily="18" charset="0"/>
                <a:cs typeface="Times New Roman" pitchFamily="18" charset="0"/>
              </a:rPr>
              <a:t>«</a:t>
            </a:r>
            <a:r>
              <a:rPr lang="ru-RU" sz="1400" i="1" dirty="0" err="1">
                <a:latin typeface="Times New Roman" pitchFamily="18" charset="0"/>
                <a:cs typeface="Times New Roman" pitchFamily="18" charset="0"/>
              </a:rPr>
              <a:t>Беляночка</a:t>
            </a:r>
            <a:r>
              <a:rPr lang="ru-RU" sz="1400" i="1" dirty="0">
                <a:latin typeface="Times New Roman" pitchFamily="18" charset="0"/>
                <a:cs typeface="Times New Roman" pitchFamily="18" charset="0"/>
              </a:rPr>
              <a:t> и Розочка»</a:t>
            </a:r>
            <a:r>
              <a:rPr lang="ru-RU" sz="1400" dirty="0">
                <a:latin typeface="Times New Roman" pitchFamily="18" charset="0"/>
                <a:cs typeface="Times New Roman" pitchFamily="18" charset="0"/>
              </a:rPr>
              <a:t>, </a:t>
            </a:r>
            <a:r>
              <a:rPr lang="ru-RU" sz="1400" i="1" dirty="0">
                <a:latin typeface="Times New Roman" pitchFamily="18" charset="0"/>
                <a:cs typeface="Times New Roman" pitchFamily="18" charset="0"/>
              </a:rPr>
              <a:t>«Белоснежка и семь гномов»</a:t>
            </a:r>
            <a:r>
              <a:rPr lang="ru-RU" sz="1400" dirty="0">
                <a:latin typeface="Times New Roman" pitchFamily="18" charset="0"/>
                <a:cs typeface="Times New Roman" pitchFamily="18" charset="0"/>
              </a:rPr>
              <a:t>.</a:t>
            </a:r>
          </a:p>
        </p:txBody>
      </p:sp>
    </p:spTree>
    <p:extLst>
      <p:ext uri="{BB962C8B-B14F-4D97-AF65-F5344CB8AC3E}">
        <p14:creationId xmlns:p14="http://schemas.microsoft.com/office/powerpoint/2010/main" val="923533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505870" y="683568"/>
            <a:ext cx="6091482" cy="7848302"/>
          </a:xfrm>
          <a:prstGeom prst="rect">
            <a:avLst/>
          </a:prstGeom>
          <a:noFill/>
        </p:spPr>
        <p:txBody>
          <a:bodyPr wrap="square" rtlCol="0">
            <a:spAutoFit/>
          </a:bodyPr>
          <a:lstStyle/>
          <a:p>
            <a:r>
              <a:rPr lang="ru-RU" sz="1400" dirty="0">
                <a:latin typeface="Times New Roman" pitchFamily="18" charset="0"/>
                <a:cs typeface="Times New Roman" pitchFamily="18" charset="0"/>
              </a:rPr>
              <a:t>Ход </a:t>
            </a:r>
            <a:r>
              <a:rPr lang="ru-RU" sz="1400" dirty="0" smtClean="0">
                <a:latin typeface="Times New Roman" pitchFamily="18" charset="0"/>
                <a:cs typeface="Times New Roman" pitchFamily="18" charset="0"/>
              </a:rPr>
              <a:t>беседы:</a:t>
            </a:r>
            <a:endParaRPr lang="ru-RU" sz="1400" dirty="0">
              <a:latin typeface="Times New Roman" pitchFamily="18" charset="0"/>
              <a:cs typeface="Times New Roman" pitchFamily="18" charset="0"/>
            </a:endParaRPr>
          </a:p>
          <a:p>
            <a:r>
              <a:rPr lang="ru-RU" sz="1400" i="1" dirty="0">
                <a:latin typeface="Times New Roman" pitchFamily="18" charset="0"/>
                <a:cs typeface="Times New Roman" pitchFamily="18" charset="0"/>
              </a:rPr>
              <a:t>(Педагог пытается открыть шкатулку, но она не открывается)</a:t>
            </a:r>
            <a:endParaRPr lang="ru-RU" sz="1400" dirty="0">
              <a:latin typeface="Times New Roman" pitchFamily="18" charset="0"/>
              <a:cs typeface="Times New Roman" pitchFamily="18" charset="0"/>
            </a:endParaRP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Смотрите, здесь записка. Давайте ее прочтем </a:t>
            </a:r>
            <a:r>
              <a:rPr lang="ru-RU" sz="1400" i="1" dirty="0">
                <a:latin typeface="Times New Roman" pitchFamily="18" charset="0"/>
                <a:cs typeface="Times New Roman" pitchFamily="18" charset="0"/>
              </a:rPr>
              <a:t>(читает)</a:t>
            </a:r>
            <a:r>
              <a:rPr lang="ru-RU" sz="1400" dirty="0">
                <a:latin typeface="Times New Roman" pitchFamily="18" charset="0"/>
                <a:cs typeface="Times New Roman" pitchFamily="18" charset="0"/>
              </a:rPr>
              <a:t>.</a:t>
            </a:r>
          </a:p>
          <a:p>
            <a:r>
              <a:rPr lang="ru-RU" sz="1400" dirty="0">
                <a:latin typeface="Times New Roman" pitchFamily="18" charset="0"/>
                <a:cs typeface="Times New Roman" pitchFamily="18" charset="0"/>
              </a:rPr>
              <a:t>«Открыть меня вы сможете только тогда, когда отгадаете загадку.</a:t>
            </a:r>
          </a:p>
          <a:p>
            <a:r>
              <a:rPr lang="ru-RU" sz="1400" dirty="0">
                <a:latin typeface="Times New Roman" pitchFamily="18" charset="0"/>
                <a:cs typeface="Times New Roman" pitchFamily="18" charset="0"/>
              </a:rPr>
              <a:t>В сережках у мамы огнем он горит. В пыли на дороге ненужным лежит. Меняет он форму, меняет он цвет, А встройке годится на тысячу лет. Он может быть мелкий – в ладошке лежать. Тяжелый, большой – одному не поднять. Кто, дети, загадку мою отгадал? Кто этот предмет по приметам узнал?»</a:t>
            </a:r>
          </a:p>
          <a:p>
            <a:r>
              <a:rPr lang="ru-RU" sz="1400" i="1" dirty="0">
                <a:latin typeface="Times New Roman" pitchFamily="18" charset="0"/>
                <a:cs typeface="Times New Roman" pitchFamily="18" charset="0"/>
              </a:rPr>
              <a:t>(В. </a:t>
            </a:r>
            <a:r>
              <a:rPr lang="ru-RU" sz="1400" i="1" dirty="0" err="1">
                <a:latin typeface="Times New Roman" pitchFamily="18" charset="0"/>
                <a:cs typeface="Times New Roman" pitchFamily="18" charset="0"/>
              </a:rPr>
              <a:t>Мирясова</a:t>
            </a:r>
            <a:r>
              <a:rPr lang="ru-RU" sz="1400" i="1" dirty="0">
                <a:latin typeface="Times New Roman" pitchFamily="18" charset="0"/>
                <a:cs typeface="Times New Roman" pitchFamily="18" charset="0"/>
              </a:rPr>
              <a:t>)</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Выслушать предположения детей.</a:t>
            </a: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Давайте проверим, правильно ли мы отгадали загадку (открывает шкатулку, достает один из мешочков с речными и морскими камешками). Смотрите, действительно камни. Значит, мы с вами правильно отгадали загадку. Давайте теперь о камнях и побеседуем.</a:t>
            </a:r>
          </a:p>
          <a:p>
            <a:r>
              <a:rPr lang="ru-RU" sz="1400" dirty="0">
                <a:latin typeface="Times New Roman" pitchFamily="18" charset="0"/>
                <a:cs typeface="Times New Roman" pitchFamily="18" charset="0"/>
              </a:rPr>
              <a:t>Дети подходят к столам. На них подносы </a:t>
            </a:r>
            <a:r>
              <a:rPr lang="ru-RU" sz="1400" i="1" dirty="0">
                <a:latin typeface="Times New Roman" pitchFamily="18" charset="0"/>
                <a:cs typeface="Times New Roman" pitchFamily="18" charset="0"/>
              </a:rPr>
              <a:t>(по одному на двоих детей)</a:t>
            </a:r>
            <a:r>
              <a:rPr lang="ru-RU" sz="1400" dirty="0">
                <a:latin typeface="Times New Roman" pitchFamily="18" charset="0"/>
                <a:cs typeface="Times New Roman" pitchFamily="18" charset="0"/>
              </a:rPr>
              <a:t> с камнями, деревянный брусочек, сосуд с водой, салфетки. Дети рассматривают камни, сравнивают, находят речные, морские.</a:t>
            </a: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Найдите на подносе морские камни и положите их перед собой на салфетку. Посмотрите на камни, </a:t>
            </a:r>
            <a:r>
              <a:rPr lang="ru-RU" sz="1400" u="sng" dirty="0">
                <a:latin typeface="Times New Roman" pitchFamily="18" charset="0"/>
                <a:cs typeface="Times New Roman" pitchFamily="18" charset="0"/>
              </a:rPr>
              <a:t>скажите</a:t>
            </a:r>
            <a:r>
              <a:rPr lang="ru-RU" sz="1400" dirty="0">
                <a:latin typeface="Times New Roman" pitchFamily="18" charset="0"/>
                <a:cs typeface="Times New Roman" pitchFamily="18" charset="0"/>
              </a:rPr>
              <a:t>: какие они? Какой формы, цвета, какая у них поверхность, какие края? </a:t>
            </a:r>
            <a:r>
              <a:rPr lang="ru-RU" sz="1400" i="1" dirty="0">
                <a:latin typeface="Times New Roman" pitchFamily="18" charset="0"/>
                <a:cs typeface="Times New Roman" pitchFamily="18" charset="0"/>
              </a:rPr>
              <a:t>(выслушать ответы детей)</a:t>
            </a:r>
            <a:r>
              <a:rPr lang="ru-RU" sz="1400" dirty="0">
                <a:latin typeface="Times New Roman" pitchFamily="18" charset="0"/>
                <a:cs typeface="Times New Roman" pitchFamily="18" charset="0"/>
              </a:rPr>
              <a:t>. Камни гладкие, разной формы – овальные и круглые, твердые, холодные, красивые, разного цвета.</a:t>
            </a: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Почему они такие? </a:t>
            </a:r>
            <a:r>
              <a:rPr lang="ru-RU" sz="1400" i="1" dirty="0">
                <a:latin typeface="Times New Roman" pitchFamily="18" charset="0"/>
                <a:cs typeface="Times New Roman" pitchFamily="18" charset="0"/>
              </a:rPr>
              <a:t>(Ответы)</a:t>
            </a:r>
            <a:r>
              <a:rPr lang="ru-RU" sz="1400" dirty="0">
                <a:latin typeface="Times New Roman" pitchFamily="18" charset="0"/>
                <a:cs typeface="Times New Roman" pitchFamily="18" charset="0"/>
              </a:rPr>
              <a:t> Да, такими гладкими их сделали морские волны. В морской воде камни бьются друг о друга, вода обтачивает их края, и они становятся гладким –гладкими – без единого уголка. А теперь найдите речные камушки и положите их рядом с морскими. Потрогайте их. Что можете сказать про речные камни? Какие они</a:t>
            </a:r>
            <a:r>
              <a:rPr lang="ru-RU" sz="1400" dirty="0" smtClean="0">
                <a:latin typeface="Times New Roman" pitchFamily="18" charset="0"/>
                <a:cs typeface="Times New Roman" pitchFamily="18" charset="0"/>
              </a:rPr>
              <a:t>?</a:t>
            </a:r>
          </a:p>
          <a:p>
            <a:r>
              <a:rPr lang="ru-RU" sz="1400" i="1" dirty="0">
                <a:latin typeface="Times New Roman" pitchFamily="18" charset="0"/>
                <a:cs typeface="Times New Roman" pitchFamily="18" charset="0"/>
              </a:rPr>
              <a:t>(Выслушать ответы детей)</a:t>
            </a:r>
            <a:r>
              <a:rPr lang="ru-RU" sz="1400" dirty="0">
                <a:latin typeface="Times New Roman" pitchFamily="18" charset="0"/>
                <a:cs typeface="Times New Roman" pitchFamily="18" charset="0"/>
              </a:rPr>
              <a:t> Шершавые, неровные, разной формы, с острыми углами</a:t>
            </a:r>
            <a:r>
              <a:rPr lang="ru-RU" sz="1400" dirty="0" smtClean="0">
                <a:latin typeface="Times New Roman" pitchFamily="18" charset="0"/>
                <a:cs typeface="Times New Roman" pitchFamily="18" charset="0"/>
              </a:rPr>
              <a:t>.</a:t>
            </a: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Так чем же морские </a:t>
            </a:r>
            <a:r>
              <a:rPr lang="ru-RU" sz="1400" b="1" dirty="0">
                <a:latin typeface="Times New Roman" pitchFamily="18" charset="0"/>
                <a:cs typeface="Times New Roman" pitchFamily="18" charset="0"/>
              </a:rPr>
              <a:t>камни</a:t>
            </a:r>
            <a:r>
              <a:rPr lang="ru-RU" sz="1400" dirty="0">
                <a:latin typeface="Times New Roman" pitchFamily="18" charset="0"/>
                <a:cs typeface="Times New Roman" pitchFamily="18" charset="0"/>
              </a:rPr>
              <a:t> отличаются от речных? </a:t>
            </a:r>
            <a:r>
              <a:rPr lang="ru-RU" sz="1400" i="1" dirty="0">
                <a:latin typeface="Times New Roman" pitchFamily="18" charset="0"/>
                <a:cs typeface="Times New Roman" pitchFamily="18" charset="0"/>
              </a:rPr>
              <a:t>(Ответы)</a:t>
            </a:r>
            <a:r>
              <a:rPr lang="ru-RU" sz="1400" dirty="0">
                <a:latin typeface="Times New Roman" pitchFamily="18" charset="0"/>
                <a:cs typeface="Times New Roman" pitchFamily="18" charset="0"/>
              </a:rPr>
              <a:t> Возьмите камень в руку и сожмите крепко – крепко. Изменил ли он форму? Верно, нет. Почему? </a:t>
            </a:r>
            <a:r>
              <a:rPr lang="ru-RU" sz="1400" i="1" dirty="0">
                <a:latin typeface="Times New Roman" pitchFamily="18" charset="0"/>
                <a:cs typeface="Times New Roman" pitchFamily="18" charset="0"/>
              </a:rPr>
              <a:t>(Он твердый)</a:t>
            </a:r>
            <a:r>
              <a:rPr lang="ru-RU" sz="1400" dirty="0">
                <a:latin typeface="Times New Roman" pitchFamily="18" charset="0"/>
                <a:cs typeface="Times New Roman" pitchFamily="18" charset="0"/>
              </a:rPr>
              <a:t> Как вы думаете, он тверже дерева? Давайте проверим. Я возьму молоток, гвоздь и брусочек из дерева. И попробую вбить гвоздь в дерево. Что получилось? </a:t>
            </a:r>
            <a:r>
              <a:rPr lang="ru-RU" sz="1400" i="1" dirty="0">
                <a:latin typeface="Times New Roman" pitchFamily="18" charset="0"/>
                <a:cs typeface="Times New Roman" pitchFamily="18" charset="0"/>
              </a:rPr>
              <a:t>(Гвоздь вошел в дерево)</a:t>
            </a:r>
            <a:r>
              <a:rPr lang="ru-RU" sz="1400" dirty="0">
                <a:latin typeface="Times New Roman" pitchFamily="18" charset="0"/>
                <a:cs typeface="Times New Roman" pitchFamily="18" charset="0"/>
              </a:rPr>
              <a:t> </a:t>
            </a:r>
            <a:endParaRPr lang="ru-RU" sz="1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62741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391353" y="786934"/>
            <a:ext cx="6048672" cy="8063746"/>
          </a:xfrm>
          <a:prstGeom prst="rect">
            <a:avLst/>
          </a:prstGeom>
          <a:noFill/>
        </p:spPr>
        <p:txBody>
          <a:bodyPr wrap="square" rtlCol="0">
            <a:spAutoFit/>
          </a:bodyPr>
          <a:lstStyle/>
          <a:p>
            <a:r>
              <a:rPr lang="ru-RU" sz="1400" dirty="0" smtClean="0">
                <a:latin typeface="Times New Roman" pitchFamily="18" charset="0"/>
                <a:cs typeface="Times New Roman" pitchFamily="18" charset="0"/>
              </a:rPr>
              <a:t>А сейчас я попробую вбить гвоздь в камень. (Вбивает – не получается, предлагает двум – трем детям попробовать сделать то же) Давайте я еще раз попробую. Что получается? </a:t>
            </a:r>
            <a:r>
              <a:rPr lang="ru-RU" sz="1400" i="1" dirty="0" smtClean="0">
                <a:latin typeface="Times New Roman" pitchFamily="18" charset="0"/>
                <a:cs typeface="Times New Roman" pitchFamily="18" charset="0"/>
              </a:rPr>
              <a:t>(Гвоздь гнется, но не вбивается)</a:t>
            </a:r>
            <a:r>
              <a:rPr lang="ru-RU" sz="1400" dirty="0" smtClean="0">
                <a:latin typeface="Times New Roman" pitchFamily="18" charset="0"/>
                <a:cs typeface="Times New Roman" pitchFamily="18" charset="0"/>
              </a:rPr>
              <a:t> Ну что, смогли мы забить гвоздь в камень? Что случилось с гвоздем? А как вел себя камень? </a:t>
            </a:r>
            <a:r>
              <a:rPr lang="ru-RU" sz="1400" i="1" dirty="0" smtClean="0">
                <a:latin typeface="Times New Roman" pitchFamily="18" charset="0"/>
                <a:cs typeface="Times New Roman" pitchFamily="18" charset="0"/>
              </a:rPr>
              <a:t>(Ответы)</a:t>
            </a:r>
            <a:r>
              <a:rPr lang="ru-RU" sz="1400" dirty="0" smtClean="0">
                <a:latin typeface="Times New Roman" pitchFamily="18" charset="0"/>
                <a:cs typeface="Times New Roman" pitchFamily="18" charset="0"/>
              </a:rPr>
              <a:t> Какой можно сделать вывод?</a:t>
            </a:r>
          </a:p>
          <a:p>
            <a:r>
              <a:rPr lang="ru-RU" sz="1400" i="1" dirty="0">
                <a:latin typeface="Times New Roman" pitchFamily="18" charset="0"/>
                <a:cs typeface="Times New Roman" pitchFamily="18" charset="0"/>
              </a:rPr>
              <a:t>(Камень тверже дерева)</a:t>
            </a:r>
            <a:endParaRPr lang="ru-RU" sz="1400" dirty="0">
              <a:latin typeface="Times New Roman" pitchFamily="18" charset="0"/>
              <a:cs typeface="Times New Roman" pitchFamily="18" charset="0"/>
            </a:endParaRP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А как камень и дерево будут вести себя в воде? Перед вами сосуд с водой, попробуйте опустить дерево в воду. Что с ним произойдет? </a:t>
            </a:r>
            <a:r>
              <a:rPr lang="ru-RU" sz="1400" i="1" dirty="0">
                <a:latin typeface="Times New Roman" pitchFamily="18" charset="0"/>
                <a:cs typeface="Times New Roman" pitchFamily="18" charset="0"/>
              </a:rPr>
              <a:t>(Дерево плавает)</a:t>
            </a:r>
            <a:r>
              <a:rPr lang="ru-RU" sz="1400" dirty="0">
                <a:latin typeface="Times New Roman" pitchFamily="18" charset="0"/>
                <a:cs typeface="Times New Roman" pitchFamily="18" charset="0"/>
              </a:rPr>
              <a:t> Давайте осторожно опустим камень в воду. Что произошло с ним </a:t>
            </a:r>
            <a:r>
              <a:rPr lang="ru-RU" sz="1400" i="1" dirty="0">
                <a:latin typeface="Times New Roman" pitchFamily="18" charset="0"/>
                <a:cs typeface="Times New Roman" pitchFamily="18" charset="0"/>
              </a:rPr>
              <a:t>(Камень тонет)</a:t>
            </a:r>
            <a:r>
              <a:rPr lang="ru-RU" sz="1400" dirty="0">
                <a:latin typeface="Times New Roman" pitchFamily="18" charset="0"/>
                <a:cs typeface="Times New Roman" pitchFamily="18" charset="0"/>
              </a:rPr>
              <a:t> Почему? </a:t>
            </a:r>
            <a:r>
              <a:rPr lang="ru-RU" sz="1400" i="1" dirty="0">
                <a:latin typeface="Times New Roman" pitchFamily="18" charset="0"/>
                <a:cs typeface="Times New Roman" pitchFamily="18" charset="0"/>
              </a:rPr>
              <a:t>(Он тяжелее воды)</a:t>
            </a:r>
            <a:r>
              <a:rPr lang="ru-RU" sz="1400" dirty="0">
                <a:latin typeface="Times New Roman" pitchFamily="18" charset="0"/>
                <a:cs typeface="Times New Roman" pitchFamily="18" charset="0"/>
              </a:rPr>
              <a:t> А почему плавает дерево? </a:t>
            </a:r>
            <a:r>
              <a:rPr lang="ru-RU" sz="1400" i="1" dirty="0">
                <a:latin typeface="Times New Roman" pitchFamily="18" charset="0"/>
                <a:cs typeface="Times New Roman" pitchFamily="18" charset="0"/>
              </a:rPr>
              <a:t>(Оно легче воды)</a:t>
            </a:r>
            <a:r>
              <a:rPr lang="ru-RU" sz="1400" dirty="0">
                <a:latin typeface="Times New Roman" pitchFamily="18" charset="0"/>
                <a:cs typeface="Times New Roman" pitchFamily="18" charset="0"/>
              </a:rPr>
              <a:t> Обратите внимание на камень, который лежит в воде. Достаньте его. Какой он? </a:t>
            </a:r>
            <a:r>
              <a:rPr lang="ru-RU" sz="1400" i="1" dirty="0">
                <a:latin typeface="Times New Roman" pitchFamily="18" charset="0"/>
                <a:cs typeface="Times New Roman" pitchFamily="18" charset="0"/>
              </a:rPr>
              <a:t>(Мокрый)</a:t>
            </a:r>
            <a:r>
              <a:rPr lang="ru-RU" sz="1400" dirty="0">
                <a:latin typeface="Times New Roman" pitchFamily="18" charset="0"/>
                <a:cs typeface="Times New Roman" pitchFamily="18" charset="0"/>
              </a:rPr>
              <a:t> Сравните с камнем, который лежит на салфетке. Чем они отличаются? </a:t>
            </a:r>
            <a:r>
              <a:rPr lang="ru-RU" sz="1400" i="1" dirty="0">
                <a:latin typeface="Times New Roman" pitchFamily="18" charset="0"/>
                <a:cs typeface="Times New Roman" pitchFamily="18" charset="0"/>
              </a:rPr>
              <a:t>(Цветом, мокрый камень темнее)</a:t>
            </a:r>
            <a:r>
              <a:rPr lang="ru-RU" sz="1400" dirty="0">
                <a:latin typeface="Times New Roman" pitchFamily="18" charset="0"/>
                <a:cs typeface="Times New Roman" pitchFamily="18" charset="0"/>
              </a:rPr>
              <a:t> Где можно увидеть камни? Верно, в реке, в море, на дороге. Как вы думаете, нужен ли камень человеку? Использует ли человек для своих нужд камень? Как? </a:t>
            </a:r>
            <a:r>
              <a:rPr lang="ru-RU" sz="1400" i="1" dirty="0">
                <a:latin typeface="Times New Roman" pitchFamily="18" charset="0"/>
                <a:cs typeface="Times New Roman" pitchFamily="18" charset="0"/>
              </a:rPr>
              <a:t>(Ответы - предположения)</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Вопросы и задания детям. Как человек использует камни? </a:t>
            </a:r>
            <a:r>
              <a:rPr lang="ru-RU" sz="1400" i="1" dirty="0">
                <a:latin typeface="Times New Roman" pitchFamily="18" charset="0"/>
                <a:cs typeface="Times New Roman" pitchFamily="18" charset="0"/>
              </a:rPr>
              <a:t>( </a:t>
            </a:r>
            <a:r>
              <a:rPr lang="ru-RU" sz="1400" i="1" u="sng" dirty="0">
                <a:latin typeface="Times New Roman" pitchFamily="18" charset="0"/>
                <a:cs typeface="Times New Roman" pitchFamily="18" charset="0"/>
              </a:rPr>
              <a:t>Показать картинки</a:t>
            </a:r>
            <a:r>
              <a:rPr lang="ru-RU" sz="1400" i="1" dirty="0">
                <a:latin typeface="Times New Roman" pitchFamily="18" charset="0"/>
                <a:cs typeface="Times New Roman" pitchFamily="18" charset="0"/>
              </a:rPr>
              <a:t>: строит дома, памятники)</a:t>
            </a:r>
            <a:endParaRPr lang="ru-RU" sz="1400" dirty="0">
              <a:latin typeface="Times New Roman" pitchFamily="18" charset="0"/>
              <a:cs typeface="Times New Roman" pitchFamily="18" charset="0"/>
            </a:endParaRPr>
          </a:p>
          <a:p>
            <a:r>
              <a:rPr lang="ru-RU" sz="1400" dirty="0">
                <a:latin typeface="Times New Roman" pitchFamily="18" charset="0"/>
                <a:cs typeface="Times New Roman" pitchFamily="18" charset="0"/>
              </a:rPr>
              <a:t>Почему человек делал дома из камней? (Вспомнить – с иллюстрацией – домики трех поросят. Почему </a:t>
            </a:r>
            <a:r>
              <a:rPr lang="ru-RU" sz="1400" dirty="0" err="1">
                <a:latin typeface="Times New Roman" pitchFamily="18" charset="0"/>
                <a:cs typeface="Times New Roman" pitchFamily="18" charset="0"/>
              </a:rPr>
              <a:t>Наф</a:t>
            </a:r>
            <a:r>
              <a:rPr lang="ru-RU" sz="1400" dirty="0">
                <a:latin typeface="Times New Roman" pitchFamily="18" charset="0"/>
                <a:cs typeface="Times New Roman" pitchFamily="18" charset="0"/>
              </a:rPr>
              <a:t> – </a:t>
            </a:r>
            <a:r>
              <a:rPr lang="ru-RU" sz="1400" u="sng" dirty="0" err="1">
                <a:latin typeface="Times New Roman" pitchFamily="18" charset="0"/>
                <a:cs typeface="Times New Roman" pitchFamily="18" charset="0"/>
              </a:rPr>
              <a:t>Наф</a:t>
            </a:r>
            <a:r>
              <a:rPr lang="ru-RU" sz="1400" u="sng" dirty="0">
                <a:latin typeface="Times New Roman" pitchFamily="18" charset="0"/>
                <a:cs typeface="Times New Roman" pitchFamily="18" charset="0"/>
              </a:rPr>
              <a:t> пел</a:t>
            </a:r>
            <a:r>
              <a:rPr lang="ru-RU" sz="1400" dirty="0">
                <a:latin typeface="Times New Roman" pitchFamily="18" charset="0"/>
                <a:cs typeface="Times New Roman" pitchFamily="18" charset="0"/>
              </a:rPr>
              <a:t>: «Я на свете всех умней, всех умней, всех умней. Дом я строю из камней, из камней»)</a:t>
            </a:r>
          </a:p>
          <a:p>
            <a:r>
              <a:rPr lang="ru-RU" sz="1400" dirty="0">
                <a:latin typeface="Times New Roman" pitchFamily="18" charset="0"/>
                <a:cs typeface="Times New Roman" pitchFamily="18" charset="0"/>
              </a:rPr>
              <a:t>Дети делают такие же домики, </a:t>
            </a:r>
            <a:r>
              <a:rPr lang="ru-RU" sz="1400" u="sng" dirty="0">
                <a:latin typeface="Times New Roman" pitchFamily="18" charset="0"/>
                <a:cs typeface="Times New Roman" pitchFamily="18" charset="0"/>
              </a:rPr>
              <a:t>как у поросят</a:t>
            </a:r>
            <a:r>
              <a:rPr lang="ru-RU" sz="1400" dirty="0">
                <a:latin typeface="Times New Roman" pitchFamily="18" charset="0"/>
                <a:cs typeface="Times New Roman" pitchFamily="18" charset="0"/>
              </a:rPr>
              <a:t>: из камней, соломы, веточек. Какой из домиков не упадет от ветра? (</a:t>
            </a:r>
            <a:r>
              <a:rPr lang="ru-RU" sz="1400" i="1" dirty="0">
                <a:latin typeface="Times New Roman" pitchFamily="18" charset="0"/>
                <a:cs typeface="Times New Roman" pitchFamily="18" charset="0"/>
              </a:rPr>
              <a:t>«Подуйте»</a:t>
            </a:r>
            <a:r>
              <a:rPr lang="ru-RU" sz="1400" dirty="0">
                <a:latin typeface="Times New Roman" pitchFamily="18" charset="0"/>
                <a:cs typeface="Times New Roman" pitchFamily="18" charset="0"/>
              </a:rPr>
              <a:t> на домики при помощи фена. Обсудите результаты)</a:t>
            </a:r>
          </a:p>
          <a:p>
            <a:r>
              <a:rPr lang="ru-RU" sz="1400" dirty="0">
                <a:latin typeface="Times New Roman" pitchFamily="18" charset="0"/>
                <a:cs typeface="Times New Roman" pitchFamily="18" charset="0"/>
              </a:rPr>
              <a:t>Рассмотреть фотографии, рисунки с изображением древних замков, крепостей</a:t>
            </a:r>
            <a:r>
              <a:rPr lang="ru-RU" sz="1400" dirty="0" smtClean="0">
                <a:latin typeface="Times New Roman" pitchFamily="18" charset="0"/>
                <a:cs typeface="Times New Roman" pitchFamily="18" charset="0"/>
              </a:rPr>
              <a:t>.</a:t>
            </a:r>
          </a:p>
          <a:p>
            <a:r>
              <a:rPr lang="ru-RU" sz="1400" dirty="0">
                <a:latin typeface="Times New Roman" pitchFamily="18" charset="0"/>
                <a:cs typeface="Times New Roman" pitchFamily="18" charset="0"/>
              </a:rPr>
              <a:t>Проводится </a:t>
            </a:r>
            <a:r>
              <a:rPr lang="ru-RU" sz="1400" dirty="0" smtClean="0">
                <a:latin typeface="Times New Roman" pitchFamily="18" charset="0"/>
                <a:cs typeface="Times New Roman" pitchFamily="18" charset="0"/>
              </a:rPr>
              <a:t>физкультминутка</a:t>
            </a:r>
            <a:r>
              <a:rPr lang="ru-RU" sz="1400" dirty="0">
                <a:latin typeface="Times New Roman" pitchFamily="18" charset="0"/>
                <a:cs typeface="Times New Roman" pitchFamily="18" charset="0"/>
              </a:rPr>
              <a:t>.</a:t>
            </a:r>
          </a:p>
          <a:p>
            <a:r>
              <a:rPr lang="ru-RU" sz="1400" u="sng" dirty="0">
                <a:latin typeface="Times New Roman" pitchFamily="18" charset="0"/>
                <a:cs typeface="Times New Roman" pitchFamily="18" charset="0"/>
              </a:rPr>
              <a:t>Педагог</a:t>
            </a:r>
            <a:r>
              <a:rPr lang="ru-RU" sz="1400" dirty="0">
                <a:latin typeface="Times New Roman" pitchFamily="18" charset="0"/>
                <a:cs typeface="Times New Roman" pitchFamily="18" charset="0"/>
              </a:rPr>
              <a:t>: Мы немного отдохнули, а теперь продолжим наше путешествие в мир камней. Сколько интересного мы узнали про камни! Одни помогают нам при строительстве зданий, другие используются при изготовлении памятников.</a:t>
            </a:r>
          </a:p>
          <a:p>
            <a:r>
              <a:rPr lang="ru-RU" sz="1400" dirty="0">
                <a:latin typeface="Times New Roman" pitchFamily="18" charset="0"/>
                <a:cs typeface="Times New Roman" pitchFamily="18" charset="0"/>
              </a:rPr>
              <a:t>В шкатулке у гнома было два мешочка, давайте откроем второй. Посмотрите, какие здесь красивые камни. Это драгоценные камни.</a:t>
            </a:r>
          </a:p>
          <a:p>
            <a:r>
              <a:rPr lang="ru-RU" sz="1400" dirty="0">
                <a:latin typeface="Times New Roman" pitchFamily="18" charset="0"/>
                <a:cs typeface="Times New Roman" pitchFamily="18" charset="0"/>
              </a:rPr>
              <a:t>Как вы думаете, что это за камни и где их используют? </a:t>
            </a:r>
            <a:r>
              <a:rPr lang="ru-RU" sz="1400" i="1" dirty="0">
                <a:latin typeface="Times New Roman" pitchFamily="18" charset="0"/>
                <a:cs typeface="Times New Roman" pitchFamily="18" charset="0"/>
              </a:rPr>
              <a:t>(Ответы)</a:t>
            </a:r>
            <a:r>
              <a:rPr lang="ru-RU" sz="1400" dirty="0">
                <a:latin typeface="Times New Roman" pitchFamily="18" charset="0"/>
                <a:cs typeface="Times New Roman" pitchFamily="18" charset="0"/>
              </a:rPr>
              <a:t> На Руси издавна из них изготавливали </a:t>
            </a:r>
            <a:r>
              <a:rPr lang="ru-RU" sz="1400" dirty="0" smtClean="0">
                <a:latin typeface="Times New Roman" pitchFamily="18" charset="0"/>
                <a:cs typeface="Times New Roman" pitchFamily="18" charset="0"/>
              </a:rPr>
              <a:t>украшения</a:t>
            </a:r>
            <a:endParaRPr lang="ru-RU" sz="1400" dirty="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29078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496"/>
            <a:ext cx="6831378" cy="9108504"/>
          </a:xfrm>
          <a:prstGeom prst="rect">
            <a:avLst/>
          </a:prstGeom>
        </p:spPr>
      </p:pic>
      <p:sp>
        <p:nvSpPr>
          <p:cNvPr id="2" name="TextBox 1"/>
          <p:cNvSpPr txBox="1"/>
          <p:nvPr/>
        </p:nvSpPr>
        <p:spPr>
          <a:xfrm>
            <a:off x="427357" y="922101"/>
            <a:ext cx="5976664" cy="2954655"/>
          </a:xfrm>
          <a:prstGeom prst="rect">
            <a:avLst/>
          </a:prstGeom>
          <a:noFill/>
        </p:spPr>
        <p:txBody>
          <a:bodyPr wrap="square" rtlCol="0">
            <a:spAutoFit/>
          </a:bodyPr>
          <a:lstStyle/>
          <a:p>
            <a:r>
              <a:rPr lang="ru-RU" dirty="0" smtClean="0">
                <a:latin typeface="Times New Roman" pitchFamily="18" charset="0"/>
                <a:cs typeface="Times New Roman" pitchFamily="18" charset="0"/>
              </a:rPr>
              <a:t> </a:t>
            </a:r>
            <a:r>
              <a:rPr lang="ru-RU" sz="1400" dirty="0" smtClean="0">
                <a:latin typeface="Times New Roman" pitchFamily="18" charset="0"/>
                <a:cs typeface="Times New Roman" pitchFamily="18" charset="0"/>
              </a:rPr>
              <a:t>Давайте посмотрим выставку женских украшений. </a:t>
            </a:r>
            <a:r>
              <a:rPr lang="ru-RU" sz="1400" i="1" dirty="0" smtClean="0">
                <a:latin typeface="Times New Roman" pitchFamily="18" charset="0"/>
                <a:cs typeface="Times New Roman" pitchFamily="18" charset="0"/>
              </a:rPr>
              <a:t>(Дети подходят к столу, на котором разложены женские украшения)</a:t>
            </a:r>
            <a:r>
              <a:rPr lang="ru-RU" sz="1400" dirty="0" smtClean="0">
                <a:latin typeface="Times New Roman" pitchFamily="18" charset="0"/>
                <a:cs typeface="Times New Roman" pitchFamily="18" charset="0"/>
              </a:rPr>
              <a:t> Что вам понравилось? Почему людей привлекают драгоценные и полудрагоценные камни? (Они красивые, долговечны, необычно блестят. А главное, редко встречаются в природе) К драгоценным относятся сапфиры, алмазы, изумруды, рубины </a:t>
            </a:r>
            <a:r>
              <a:rPr lang="ru-RU" sz="1400" i="1" dirty="0" smtClean="0">
                <a:latin typeface="Times New Roman" pitchFamily="18" charset="0"/>
                <a:cs typeface="Times New Roman" pitchFamily="18" charset="0"/>
              </a:rPr>
              <a:t>(природные минералы)</a:t>
            </a:r>
            <a:r>
              <a:rPr lang="ru-RU" sz="1400" dirty="0" smtClean="0">
                <a:latin typeface="Times New Roman" pitchFamily="18" charset="0"/>
                <a:cs typeface="Times New Roman" pitchFamily="18" charset="0"/>
              </a:rPr>
              <a:t>. Полудрагоценными считаются янтарь, аметист, гранат, аквамарин, топаз, опал, турмалин, кораллы, жемчуг и др. Стоимость таких камней определяется их цветом, твердостью, чистотой, блеском.</a:t>
            </a:r>
          </a:p>
          <a:p>
            <a:r>
              <a:rPr lang="ru-RU" sz="1400" dirty="0"/>
              <a:t>Какие ювелирные изделия сделаны из </a:t>
            </a:r>
            <a:r>
              <a:rPr lang="ru-RU" sz="1400" b="1" dirty="0"/>
              <a:t>камней</a:t>
            </a:r>
            <a:r>
              <a:rPr lang="ru-RU" sz="1400" dirty="0"/>
              <a:t>? Как называется профессия человека, который делает такие украшения </a:t>
            </a:r>
            <a:r>
              <a:rPr lang="ru-RU" sz="1400" i="1" dirty="0"/>
              <a:t>(ювелир)</a:t>
            </a:r>
            <a:r>
              <a:rPr lang="ru-RU" sz="1400" dirty="0"/>
              <a:t> Д</a:t>
            </a:r>
            <a:r>
              <a:rPr lang="ru-RU" sz="1400" dirty="0" smtClean="0"/>
              <a:t>ети примеряют </a:t>
            </a:r>
            <a:r>
              <a:rPr lang="ru-RU" sz="1400" dirty="0"/>
              <a:t>различные </a:t>
            </a:r>
            <a:r>
              <a:rPr lang="ru-RU" sz="1400" dirty="0" smtClean="0"/>
              <a:t>украшения.</a:t>
            </a:r>
          </a:p>
          <a:p>
            <a:endParaRPr lang="ru-RU" sz="1400" dirty="0">
              <a:latin typeface="Times New Roman" pitchFamily="18" charset="0"/>
              <a:cs typeface="Times New Roman" pitchFamily="18" charset="0"/>
            </a:endParaRPr>
          </a:p>
        </p:txBody>
      </p:sp>
    </p:spTree>
    <p:extLst>
      <p:ext uri="{BB962C8B-B14F-4D97-AF65-F5344CB8AC3E}">
        <p14:creationId xmlns:p14="http://schemas.microsoft.com/office/powerpoint/2010/main" val="68767555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513</TotalTime>
  <Words>1307</Words>
  <Application>Microsoft Office PowerPoint</Application>
  <PresentationFormat>Экран (4:3)</PresentationFormat>
  <Paragraphs>336</Paragraphs>
  <Slides>31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31</vt:i4>
      </vt:variant>
    </vt:vector>
  </HeadingPairs>
  <TitlesOfParts>
    <vt:vector size="32" baseType="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30</cp:revision>
  <dcterms:created xsi:type="dcterms:W3CDTF">2025-01-02T14:48:08Z</dcterms:created>
  <dcterms:modified xsi:type="dcterms:W3CDTF">2025-01-03T21:46:48Z</dcterms:modified>
</cp:coreProperties>
</file>