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1" r:id="rId5"/>
    <p:sldId id="260" r:id="rId6"/>
    <p:sldId id="262" r:id="rId7"/>
    <p:sldId id="264" r:id="rId8"/>
    <p:sldId id="266" r:id="rId9"/>
    <p:sldId id="268" r:id="rId10"/>
    <p:sldId id="269" r:id="rId11"/>
    <p:sldId id="271" r:id="rId12"/>
    <p:sldId id="273" r:id="rId13"/>
    <p:sldId id="272" r:id="rId14"/>
    <p:sldId id="274" r:id="rId15"/>
    <p:sldId id="275" r:id="rId16"/>
    <p:sldId id="276"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2" r:id="rId31"/>
    <p:sldId id="293" r:id="rId32"/>
    <p:sldId id="294" r:id="rId33"/>
    <p:sldId id="296" r:id="rId34"/>
    <p:sldId id="297" r:id="rId35"/>
    <p:sldId id="298" r:id="rId36"/>
    <p:sldId id="299" r:id="rId37"/>
    <p:sldId id="300" r:id="rId38"/>
    <p:sldId id="301" r:id="rId39"/>
    <p:sldId id="302" r:id="rId40"/>
    <p:sldId id="303" r:id="rId41"/>
  </p:sldIdLst>
  <p:sldSz cx="6858000" cy="9144000" type="screen4x3"/>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2530" y="-77"/>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D8FB2D32-466E-4502-9488-3DF935824A27}" type="datetimeFigureOut">
              <a:rPr lang="ru-RU" smtClean="0"/>
              <a:t>23.11.2024</a:t>
            </a:fld>
            <a:endParaRPr lang="ru-RU"/>
          </a:p>
        </p:txBody>
      </p:sp>
      <p:sp>
        <p:nvSpPr>
          <p:cNvPr id="4" name="Образ слайда 3"/>
          <p:cNvSpPr>
            <a:spLocks noGrp="1" noRot="1" noChangeAspect="1"/>
          </p:cNvSpPr>
          <p:nvPr>
            <p:ph type="sldImg" idx="2"/>
          </p:nvPr>
        </p:nvSpPr>
        <p:spPr>
          <a:xfrm>
            <a:off x="2030413" y="746125"/>
            <a:ext cx="2797175"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400"/>
            <a:ext cx="5486400" cy="44751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8C49EF1D-5899-4053-8A0B-52BA4D5E8CFC}" type="slidenum">
              <a:rPr lang="ru-RU" smtClean="0"/>
              <a:t>‹#›</a:t>
            </a:fld>
            <a:endParaRPr lang="ru-RU"/>
          </a:p>
        </p:txBody>
      </p:sp>
    </p:spTree>
    <p:extLst>
      <p:ext uri="{BB962C8B-B14F-4D97-AF65-F5344CB8AC3E}">
        <p14:creationId xmlns:p14="http://schemas.microsoft.com/office/powerpoint/2010/main" val="359698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CC434EF-3929-481D-AF17-81BE205AE922}" type="datetimeFigureOut">
              <a:rPr lang="ru-RU" smtClean="0"/>
              <a:t>23.11.2024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DAE26E-A5B5-49D0-BDCA-789E960AB1EA}" type="slidenum">
              <a:rPr lang="ru-RU" smtClean="0"/>
              <a:t>‹#›</a:t>
            </a:fld>
            <a:endParaRPr lang="ru-RU"/>
          </a:p>
        </p:txBody>
      </p:sp>
    </p:spTree>
    <p:extLst>
      <p:ext uri="{BB962C8B-B14F-4D97-AF65-F5344CB8AC3E}">
        <p14:creationId xmlns:p14="http://schemas.microsoft.com/office/powerpoint/2010/main" val="148167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C434EF-3929-481D-AF17-81BE205AE922}" type="datetimeFigureOut">
              <a:rPr lang="ru-RU" smtClean="0"/>
              <a:t>23.11.2024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DAE26E-A5B5-49D0-BDCA-789E960AB1EA}" type="slidenum">
              <a:rPr lang="ru-RU" smtClean="0"/>
              <a:t>‹#›</a:t>
            </a:fld>
            <a:endParaRPr lang="ru-RU"/>
          </a:p>
        </p:txBody>
      </p:sp>
    </p:spTree>
    <p:extLst>
      <p:ext uri="{BB962C8B-B14F-4D97-AF65-F5344CB8AC3E}">
        <p14:creationId xmlns:p14="http://schemas.microsoft.com/office/powerpoint/2010/main" val="78023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C434EF-3929-481D-AF17-81BE205AE922}" type="datetimeFigureOut">
              <a:rPr lang="ru-RU" smtClean="0"/>
              <a:t>23.11.2024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DAE26E-A5B5-49D0-BDCA-789E960AB1EA}" type="slidenum">
              <a:rPr lang="ru-RU" smtClean="0"/>
              <a:t>‹#›</a:t>
            </a:fld>
            <a:endParaRPr lang="ru-RU"/>
          </a:p>
        </p:txBody>
      </p:sp>
    </p:spTree>
    <p:extLst>
      <p:ext uri="{BB962C8B-B14F-4D97-AF65-F5344CB8AC3E}">
        <p14:creationId xmlns:p14="http://schemas.microsoft.com/office/powerpoint/2010/main" val="144228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C434EF-3929-481D-AF17-81BE205AE922}" type="datetimeFigureOut">
              <a:rPr lang="ru-RU" smtClean="0"/>
              <a:t>23.11.2024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DAE26E-A5B5-49D0-BDCA-789E960AB1EA}" type="slidenum">
              <a:rPr lang="ru-RU" smtClean="0"/>
              <a:t>‹#›</a:t>
            </a:fld>
            <a:endParaRPr lang="ru-RU"/>
          </a:p>
        </p:txBody>
      </p:sp>
    </p:spTree>
    <p:extLst>
      <p:ext uri="{BB962C8B-B14F-4D97-AF65-F5344CB8AC3E}">
        <p14:creationId xmlns:p14="http://schemas.microsoft.com/office/powerpoint/2010/main" val="92583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CC434EF-3929-481D-AF17-81BE205AE922}" type="datetimeFigureOut">
              <a:rPr lang="ru-RU" smtClean="0"/>
              <a:t>23.11.2024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DAE26E-A5B5-49D0-BDCA-789E960AB1EA}" type="slidenum">
              <a:rPr lang="ru-RU" smtClean="0"/>
              <a:t>‹#›</a:t>
            </a:fld>
            <a:endParaRPr lang="ru-RU"/>
          </a:p>
        </p:txBody>
      </p:sp>
    </p:spTree>
    <p:extLst>
      <p:ext uri="{BB962C8B-B14F-4D97-AF65-F5344CB8AC3E}">
        <p14:creationId xmlns:p14="http://schemas.microsoft.com/office/powerpoint/2010/main" val="346151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CC434EF-3929-481D-AF17-81BE205AE922}" type="datetimeFigureOut">
              <a:rPr lang="ru-RU" smtClean="0"/>
              <a:t>23.11.2024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DAE26E-A5B5-49D0-BDCA-789E960AB1EA}" type="slidenum">
              <a:rPr lang="ru-RU" smtClean="0"/>
              <a:t>‹#›</a:t>
            </a:fld>
            <a:endParaRPr lang="ru-RU"/>
          </a:p>
        </p:txBody>
      </p:sp>
    </p:spTree>
    <p:extLst>
      <p:ext uri="{BB962C8B-B14F-4D97-AF65-F5344CB8AC3E}">
        <p14:creationId xmlns:p14="http://schemas.microsoft.com/office/powerpoint/2010/main" val="366634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CC434EF-3929-481D-AF17-81BE205AE922}" type="datetimeFigureOut">
              <a:rPr lang="ru-RU" smtClean="0"/>
              <a:t>23.11.2024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DAE26E-A5B5-49D0-BDCA-789E960AB1EA}" type="slidenum">
              <a:rPr lang="ru-RU" smtClean="0"/>
              <a:t>‹#›</a:t>
            </a:fld>
            <a:endParaRPr lang="ru-RU"/>
          </a:p>
        </p:txBody>
      </p:sp>
    </p:spTree>
    <p:extLst>
      <p:ext uri="{BB962C8B-B14F-4D97-AF65-F5344CB8AC3E}">
        <p14:creationId xmlns:p14="http://schemas.microsoft.com/office/powerpoint/2010/main" val="137110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CC434EF-3929-481D-AF17-81BE205AE922}" type="datetimeFigureOut">
              <a:rPr lang="ru-RU" smtClean="0"/>
              <a:t>23.11.2024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DAE26E-A5B5-49D0-BDCA-789E960AB1EA}" type="slidenum">
              <a:rPr lang="ru-RU" smtClean="0"/>
              <a:t>‹#›</a:t>
            </a:fld>
            <a:endParaRPr lang="ru-RU"/>
          </a:p>
        </p:txBody>
      </p:sp>
    </p:spTree>
    <p:extLst>
      <p:ext uri="{BB962C8B-B14F-4D97-AF65-F5344CB8AC3E}">
        <p14:creationId xmlns:p14="http://schemas.microsoft.com/office/powerpoint/2010/main" val="129966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C434EF-3929-481D-AF17-81BE205AE922}" type="datetimeFigureOut">
              <a:rPr lang="ru-RU" smtClean="0"/>
              <a:t>23.11.2024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DAE26E-A5B5-49D0-BDCA-789E960AB1EA}" type="slidenum">
              <a:rPr lang="ru-RU" smtClean="0"/>
              <a:t>‹#›</a:t>
            </a:fld>
            <a:endParaRPr lang="ru-RU"/>
          </a:p>
        </p:txBody>
      </p:sp>
    </p:spTree>
    <p:extLst>
      <p:ext uri="{BB962C8B-B14F-4D97-AF65-F5344CB8AC3E}">
        <p14:creationId xmlns:p14="http://schemas.microsoft.com/office/powerpoint/2010/main" val="31339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CC434EF-3929-481D-AF17-81BE205AE922}" type="datetimeFigureOut">
              <a:rPr lang="ru-RU" smtClean="0"/>
              <a:t>23.11.2024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DAE26E-A5B5-49D0-BDCA-789E960AB1EA}" type="slidenum">
              <a:rPr lang="ru-RU" smtClean="0"/>
              <a:t>‹#›</a:t>
            </a:fld>
            <a:endParaRPr lang="ru-RU"/>
          </a:p>
        </p:txBody>
      </p:sp>
    </p:spTree>
    <p:extLst>
      <p:ext uri="{BB962C8B-B14F-4D97-AF65-F5344CB8AC3E}">
        <p14:creationId xmlns:p14="http://schemas.microsoft.com/office/powerpoint/2010/main" val="383458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CC434EF-3929-481D-AF17-81BE205AE922}" type="datetimeFigureOut">
              <a:rPr lang="ru-RU" smtClean="0"/>
              <a:t>23.11.2024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DAE26E-A5B5-49D0-BDCA-789E960AB1EA}" type="slidenum">
              <a:rPr lang="ru-RU" smtClean="0"/>
              <a:t>‹#›</a:t>
            </a:fld>
            <a:endParaRPr lang="ru-RU"/>
          </a:p>
        </p:txBody>
      </p:sp>
    </p:spTree>
    <p:extLst>
      <p:ext uri="{BB962C8B-B14F-4D97-AF65-F5344CB8AC3E}">
        <p14:creationId xmlns:p14="http://schemas.microsoft.com/office/powerpoint/2010/main" val="167288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CC434EF-3929-481D-AF17-81BE205AE922}" type="datetimeFigureOut">
              <a:rPr lang="ru-RU" smtClean="0"/>
              <a:t>23.11.2024</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8DAE26E-A5B5-49D0-BDCA-789E960AB1EA}" type="slidenum">
              <a:rPr lang="ru-RU" smtClean="0"/>
              <a:t>‹#›</a:t>
            </a:fld>
            <a:endParaRPr lang="ru-RU"/>
          </a:p>
        </p:txBody>
      </p:sp>
    </p:spTree>
    <p:extLst>
      <p:ext uri="{BB962C8B-B14F-4D97-AF65-F5344CB8AC3E}">
        <p14:creationId xmlns:p14="http://schemas.microsoft.com/office/powerpoint/2010/main" val="1668909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maam.ru/obrazovanie/le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8000" cy="9144000"/>
          </a:xfrm>
          <a:prstGeom prst="rect">
            <a:avLst/>
          </a:prstGeom>
        </p:spPr>
      </p:pic>
      <p:sp>
        <p:nvSpPr>
          <p:cNvPr id="3" name="TextBox 2"/>
          <p:cNvSpPr txBox="1"/>
          <p:nvPr/>
        </p:nvSpPr>
        <p:spPr>
          <a:xfrm>
            <a:off x="1666623" y="463696"/>
            <a:ext cx="3758015" cy="1384995"/>
          </a:xfrm>
          <a:prstGeom prst="rect">
            <a:avLst/>
          </a:prstGeom>
          <a:noFill/>
        </p:spPr>
        <p:txBody>
          <a:bodyPr wrap="none" rtlCol="0">
            <a:spAutoFit/>
          </a:bodyPr>
          <a:lstStyle/>
          <a:p>
            <a:pPr algn="ctr"/>
            <a:r>
              <a:rPr lang="ru-RU" sz="3200" b="1" i="1" dirty="0" smtClean="0">
                <a:latin typeface="Times New Roman" pitchFamily="18" charset="0"/>
                <a:cs typeface="Times New Roman" pitchFamily="18" charset="0"/>
              </a:rPr>
              <a:t> </a:t>
            </a:r>
            <a:r>
              <a:rPr lang="ru-RU" sz="3200" b="1" i="1" dirty="0">
                <a:latin typeface="Times New Roman" pitchFamily="18" charset="0"/>
                <a:cs typeface="Times New Roman" pitchFamily="18" charset="0"/>
              </a:rPr>
              <a:t>П</a:t>
            </a:r>
            <a:r>
              <a:rPr lang="ru-RU" sz="3200" b="1" i="1" dirty="0" smtClean="0">
                <a:latin typeface="Times New Roman" pitchFamily="18" charset="0"/>
                <a:cs typeface="Times New Roman" pitchFamily="18" charset="0"/>
              </a:rPr>
              <a:t>роект </a:t>
            </a:r>
          </a:p>
          <a:p>
            <a:pPr algn="ctr"/>
            <a:r>
              <a:rPr lang="ru-RU" sz="3200" b="1" i="1" dirty="0" smtClean="0">
                <a:latin typeface="Times New Roman" pitchFamily="18" charset="0"/>
                <a:cs typeface="Times New Roman" pitchFamily="18" charset="0"/>
              </a:rPr>
              <a:t>«Волшебная осень»</a:t>
            </a:r>
          </a:p>
          <a:p>
            <a:pPr algn="ctr"/>
            <a:r>
              <a:rPr lang="ru-RU" sz="2000" b="1" i="1" dirty="0" smtClean="0">
                <a:latin typeface="Times New Roman" pitchFamily="18" charset="0"/>
                <a:cs typeface="Times New Roman" pitchFamily="18" charset="0"/>
              </a:rPr>
              <a:t>в подготовительной группе</a:t>
            </a:r>
            <a:endParaRPr lang="ru-RU" sz="2000" b="1" i="1" dirty="0">
              <a:latin typeface="Times New Roman" pitchFamily="18" charset="0"/>
              <a:cs typeface="Times New Roman"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986" y="2123728"/>
            <a:ext cx="4269283" cy="4024471"/>
          </a:xfrm>
          <a:prstGeom prst="rect">
            <a:avLst/>
          </a:prstGeom>
        </p:spPr>
      </p:pic>
      <p:sp>
        <p:nvSpPr>
          <p:cNvPr id="5" name="TextBox 4"/>
          <p:cNvSpPr txBox="1"/>
          <p:nvPr/>
        </p:nvSpPr>
        <p:spPr>
          <a:xfrm>
            <a:off x="3789040" y="6804248"/>
            <a:ext cx="2808311" cy="1231106"/>
          </a:xfrm>
          <a:prstGeom prst="rect">
            <a:avLst/>
          </a:prstGeom>
          <a:noFill/>
        </p:spPr>
        <p:txBody>
          <a:bodyPr wrap="square" rtlCol="0">
            <a:spAutoFit/>
          </a:bodyPr>
          <a:lstStyle/>
          <a:p>
            <a:r>
              <a:rPr lang="ru-RU" sz="1400" dirty="0" smtClean="0">
                <a:latin typeface="Times New Roman" pitchFamily="18" charset="0"/>
                <a:cs typeface="Times New Roman" pitchFamily="18" charset="0"/>
              </a:rPr>
              <a:t>Подготовили и реализовали</a:t>
            </a:r>
          </a:p>
          <a:p>
            <a:r>
              <a:rPr lang="ru-RU" sz="1400" dirty="0" smtClean="0">
                <a:latin typeface="Times New Roman" pitchFamily="18" charset="0"/>
                <a:cs typeface="Times New Roman" pitchFamily="18" charset="0"/>
              </a:rPr>
              <a:t>Воспитатель: </a:t>
            </a:r>
            <a:r>
              <a:rPr lang="ru-RU" sz="1400" dirty="0" err="1" smtClean="0">
                <a:latin typeface="Times New Roman" pitchFamily="18" charset="0"/>
                <a:cs typeface="Times New Roman" pitchFamily="18" charset="0"/>
              </a:rPr>
              <a:t>Телюк</a:t>
            </a:r>
            <a:r>
              <a:rPr lang="ru-RU" sz="1400" dirty="0" smtClean="0">
                <a:latin typeface="Times New Roman" pitchFamily="18" charset="0"/>
                <a:cs typeface="Times New Roman" pitchFamily="18" charset="0"/>
              </a:rPr>
              <a:t> М.В.</a:t>
            </a:r>
          </a:p>
          <a:p>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Андросова Э.Х.</a:t>
            </a:r>
          </a:p>
          <a:p>
            <a:r>
              <a:rPr lang="ru-RU" sz="1400" dirty="0" smtClean="0">
                <a:latin typeface="Times New Roman" pitchFamily="18" charset="0"/>
                <a:cs typeface="Times New Roman" pitchFamily="18" charset="0"/>
              </a:rPr>
              <a:t>  Сроки проведения:</a:t>
            </a:r>
          </a:p>
          <a:p>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07.10.24-11.10.24г. </a:t>
            </a:r>
            <a:r>
              <a:rPr lang="ru-RU" dirty="0" smtClean="0"/>
              <a:t>                  </a:t>
            </a:r>
            <a:endParaRPr lang="ru-RU" dirty="0"/>
          </a:p>
        </p:txBody>
      </p:sp>
      <p:sp>
        <p:nvSpPr>
          <p:cNvPr id="7" name="TextBox 6"/>
          <p:cNvSpPr txBox="1"/>
          <p:nvPr/>
        </p:nvSpPr>
        <p:spPr>
          <a:xfrm>
            <a:off x="3001601" y="8249924"/>
            <a:ext cx="1088055" cy="646331"/>
          </a:xfrm>
          <a:prstGeom prst="rect">
            <a:avLst/>
          </a:prstGeom>
          <a:noFill/>
        </p:spPr>
        <p:txBody>
          <a:bodyPr wrap="none" rtlCol="0">
            <a:spAutoFit/>
          </a:bodyPr>
          <a:lstStyle/>
          <a:p>
            <a:r>
              <a:rPr lang="ru-RU" dirty="0" err="1" smtClean="0"/>
              <a:t>Г.Энгельс</a:t>
            </a:r>
            <a:endParaRPr lang="ru-RU" dirty="0" smtClean="0"/>
          </a:p>
          <a:p>
            <a:r>
              <a:rPr lang="ru-RU" dirty="0" smtClean="0"/>
              <a:t>2024г</a:t>
            </a:r>
            <a:endParaRPr lang="ru-RU" dirty="0"/>
          </a:p>
        </p:txBody>
      </p:sp>
    </p:spTree>
    <p:extLst>
      <p:ext uri="{BB962C8B-B14F-4D97-AF65-F5344CB8AC3E}">
        <p14:creationId xmlns:p14="http://schemas.microsoft.com/office/powerpoint/2010/main" val="3686163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52666" y="285377"/>
            <a:ext cx="6588702" cy="6432530"/>
          </a:xfrm>
          <a:prstGeom prst="rect">
            <a:avLst/>
          </a:prstGeom>
          <a:noFill/>
        </p:spPr>
        <p:txBody>
          <a:bodyPr wrap="square" rtlCol="0">
            <a:spAutoFit/>
          </a:bodyPr>
          <a:lstStyle/>
          <a:p>
            <a:r>
              <a:rPr lang="ru-RU" sz="1200" dirty="0" smtClean="0">
                <a:latin typeface="Times New Roman" pitchFamily="18" charset="0"/>
                <a:cs typeface="Times New Roman" pitchFamily="18" charset="0"/>
              </a:rPr>
              <a:t>Дети </a:t>
            </a:r>
            <a:r>
              <a:rPr lang="ru-RU" sz="1200" dirty="0">
                <a:latin typeface="Times New Roman" pitchFamily="18" charset="0"/>
                <a:cs typeface="Times New Roman" pitchFamily="18" charset="0"/>
              </a:rPr>
              <a:t>берут одежду </a:t>
            </a:r>
            <a:r>
              <a:rPr lang="ru-RU" sz="1200" u="sng" dirty="0">
                <a:latin typeface="Times New Roman" pitchFamily="18" charset="0"/>
                <a:cs typeface="Times New Roman" pitchFamily="18" charset="0"/>
              </a:rPr>
              <a:t>и по очереди рассказывают</a:t>
            </a:r>
            <a:r>
              <a:rPr lang="ru-RU" sz="1200" dirty="0">
                <a:latin typeface="Times New Roman" pitchFamily="18" charset="0"/>
                <a:cs typeface="Times New Roman" pitchFamily="18" charset="0"/>
              </a:rPr>
              <a:t>: название одежды, цвет (прилагательное, из какой ткани сшита, называют части одежды </a:t>
            </a:r>
            <a:r>
              <a:rPr lang="ru-RU" sz="1200" i="1" dirty="0">
                <a:latin typeface="Times New Roman" pitchFamily="18" charset="0"/>
                <a:cs typeface="Times New Roman" pitchFamily="18" charset="0"/>
              </a:rPr>
              <a:t>(рукава, капюшон, пуговицы и т. д</a:t>
            </a:r>
            <a:r>
              <a:rPr lang="ru-RU" sz="1200" i="1"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a:t>
            </a:r>
          </a:p>
          <a:p>
            <a:r>
              <a:rPr lang="ru-RU" sz="1200" u="sng" dirty="0">
                <a:latin typeface="Times New Roman" pitchFamily="18" charset="0"/>
                <a:cs typeface="Times New Roman" pitchFamily="18" charset="0"/>
              </a:rPr>
              <a:t>Воспитатель</a:t>
            </a:r>
            <a:r>
              <a:rPr lang="ru-RU" sz="1200" dirty="0">
                <a:latin typeface="Times New Roman" pitchFamily="18" charset="0"/>
                <a:cs typeface="Times New Roman" pitchFamily="18" charset="0"/>
              </a:rPr>
              <a:t>: Заглянем в следующий кармашек </a:t>
            </a:r>
            <a:r>
              <a:rPr lang="ru-RU" sz="1200" i="1" dirty="0">
                <a:latin typeface="Times New Roman" pitchFamily="18" charset="0"/>
                <a:cs typeface="Times New Roman" pitchFamily="18" charset="0"/>
              </a:rPr>
              <a:t>(достает маленькие утюжки для сушки обуви)</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Дети, а зачем нужен этот интересный предмет? </a:t>
            </a:r>
            <a:r>
              <a:rPr lang="ru-RU" sz="1200" i="1" dirty="0">
                <a:latin typeface="Times New Roman" pitchFamily="18" charset="0"/>
                <a:cs typeface="Times New Roman" pitchFamily="18" charset="0"/>
              </a:rPr>
              <a:t>(ответы детей)</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Правильно, сушить обувь! Как еще можно ухаживать за обувью? </a:t>
            </a:r>
            <a:r>
              <a:rPr lang="ru-RU" sz="1200" i="1" dirty="0">
                <a:latin typeface="Times New Roman" pitchFamily="18" charset="0"/>
                <a:cs typeface="Times New Roman" pitchFamily="18" charset="0"/>
              </a:rPr>
              <a:t>(Мыть, чистить)</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Ребята, а как осенью за одеждой надо ухаживать? </a:t>
            </a:r>
            <a:r>
              <a:rPr lang="ru-RU" sz="1200" i="1" dirty="0">
                <a:latin typeface="Times New Roman" pitchFamily="18" charset="0"/>
                <a:cs typeface="Times New Roman" pitchFamily="18" charset="0"/>
              </a:rPr>
              <a:t>(Мыть, стирать, сушить, гладить, аккуратно носить)</a:t>
            </a:r>
            <a:r>
              <a:rPr lang="ru-RU" sz="1200" dirty="0">
                <a:latin typeface="Times New Roman" pitchFamily="18" charset="0"/>
                <a:cs typeface="Times New Roman" pitchFamily="18" charset="0"/>
              </a:rPr>
              <a:t>. К). А если не ухаживать то, что произойдет? </a:t>
            </a:r>
            <a:r>
              <a:rPr lang="ru-RU" sz="1200" i="1" dirty="0">
                <a:latin typeface="Times New Roman" pitchFamily="18" charset="0"/>
                <a:cs typeface="Times New Roman" pitchFamily="18" charset="0"/>
              </a:rPr>
              <a:t>(ответы детей)</a:t>
            </a:r>
            <a:endParaRPr lang="ru-RU" sz="1200" dirty="0">
              <a:latin typeface="Times New Roman" pitchFamily="18" charset="0"/>
              <a:cs typeface="Times New Roman" pitchFamily="18" charset="0"/>
            </a:endParaRPr>
          </a:p>
          <a:p>
            <a:r>
              <a:rPr lang="ru-RU" sz="1200" u="sng" dirty="0">
                <a:latin typeface="Times New Roman" pitchFamily="18" charset="0"/>
                <a:cs typeface="Times New Roman" pitchFamily="18" charset="0"/>
              </a:rPr>
              <a:t>Воспитатель</a:t>
            </a:r>
            <a:r>
              <a:rPr lang="ru-RU" sz="1200" dirty="0">
                <a:latin typeface="Times New Roman" pitchFamily="18" charset="0"/>
                <a:cs typeface="Times New Roman" pitchFamily="18" charset="0"/>
              </a:rPr>
              <a:t>: Заглянем в следующий карман? ( </a:t>
            </a:r>
            <a:r>
              <a:rPr lang="ru-RU" sz="1200" u="sng" dirty="0">
                <a:latin typeface="Times New Roman" pitchFamily="18" charset="0"/>
                <a:cs typeface="Times New Roman" pitchFamily="18" charset="0"/>
              </a:rPr>
              <a:t>достает из кармана кусочки разной ткани</a:t>
            </a:r>
            <a:r>
              <a:rPr lang="ru-RU" sz="1200" dirty="0">
                <a:latin typeface="Times New Roman" pitchFamily="18" charset="0"/>
                <a:cs typeface="Times New Roman" pitchFamily="18" charset="0"/>
              </a:rPr>
              <a:t>: шерсть, шелк, драп, велюр, кашемир и т. д. и раздает детям)</a:t>
            </a:r>
          </a:p>
          <a:p>
            <a:r>
              <a:rPr lang="ru-RU" sz="1200" dirty="0" smtClean="0">
                <a:latin typeface="Times New Roman" pitchFamily="18" charset="0"/>
                <a:cs typeface="Times New Roman" pitchFamily="18" charset="0"/>
              </a:rPr>
              <a:t>А </a:t>
            </a:r>
            <a:r>
              <a:rPr lang="ru-RU" sz="1200" dirty="0">
                <a:latin typeface="Times New Roman" pitchFamily="18" charset="0"/>
                <a:cs typeface="Times New Roman" pitchFamily="18" charset="0"/>
              </a:rPr>
              <a:t>теперь ребята посмотрите внимательно на кусочки ткани, потрогайте ее и скажите какую одежду можно сшить из такой ткани ( </a:t>
            </a:r>
            <a:r>
              <a:rPr lang="ru-RU" sz="1200" u="sng" dirty="0">
                <a:latin typeface="Times New Roman" pitchFamily="18" charset="0"/>
                <a:cs typeface="Times New Roman" pitchFamily="18" charset="0"/>
              </a:rPr>
              <a:t>дети объясняют и называю прилагательные</a:t>
            </a:r>
            <a:r>
              <a:rPr lang="ru-RU" sz="1200" dirty="0">
                <a:latin typeface="Times New Roman" pitchFamily="18" charset="0"/>
                <a:cs typeface="Times New Roman" pitchFamily="18" charset="0"/>
              </a:rPr>
              <a:t>: ситцевый, шерстяной, велюровый и т. д</a:t>
            </a:r>
            <a:r>
              <a:rPr lang="ru-RU" sz="1200" dirty="0" smtClean="0">
                <a:latin typeface="Times New Roman" pitchFamily="18" charset="0"/>
                <a:cs typeface="Times New Roman" pitchFamily="18" charset="0"/>
              </a:rPr>
              <a:t>.).</a:t>
            </a:r>
          </a:p>
          <a:p>
            <a:r>
              <a:rPr lang="ru-RU" sz="1200" dirty="0">
                <a:latin typeface="Times New Roman" pitchFamily="18" charset="0"/>
                <a:cs typeface="Times New Roman" pitchFamily="18" charset="0"/>
              </a:rPr>
              <a:t>Воспитатель достает из кармана маленький мячик и предлагает детям встать в круг и поиграть в игру</a:t>
            </a:r>
          </a:p>
          <a:p>
            <a:r>
              <a:rPr lang="ru-RU" sz="1200" dirty="0">
                <a:latin typeface="Times New Roman" pitchFamily="18" charset="0"/>
                <a:cs typeface="Times New Roman" pitchFamily="18" charset="0"/>
              </a:rPr>
              <a:t>Игра с мячом </a:t>
            </a:r>
            <a:r>
              <a:rPr lang="ru-RU" sz="1200" i="1" dirty="0">
                <a:latin typeface="Times New Roman" pitchFamily="18" charset="0"/>
                <a:cs typeface="Times New Roman" pitchFamily="18" charset="0"/>
              </a:rPr>
              <a:t>«Один – много»</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Плащ – много плащей</a:t>
            </a:r>
          </a:p>
          <a:p>
            <a:r>
              <a:rPr lang="ru-RU" sz="1200" dirty="0">
                <a:latin typeface="Times New Roman" pitchFamily="18" charset="0"/>
                <a:cs typeface="Times New Roman" pitchFamily="18" charset="0"/>
              </a:rPr>
              <a:t>Кофта – много кофт.</a:t>
            </a:r>
          </a:p>
          <a:p>
            <a:r>
              <a:rPr lang="ru-RU" sz="1200" dirty="0">
                <a:latin typeface="Times New Roman" pitchFamily="18" charset="0"/>
                <a:cs typeface="Times New Roman" pitchFamily="18" charset="0"/>
              </a:rPr>
              <a:t>Пальто – много пальто.</a:t>
            </a:r>
          </a:p>
          <a:p>
            <a:r>
              <a:rPr lang="ru-RU" sz="1200" dirty="0">
                <a:latin typeface="Times New Roman" pitchFamily="18" charset="0"/>
                <a:cs typeface="Times New Roman" pitchFamily="18" charset="0"/>
              </a:rPr>
              <a:t>Куртка – много курток</a:t>
            </a:r>
          </a:p>
          <a:p>
            <a:r>
              <a:rPr lang="ru-RU" sz="1200" dirty="0">
                <a:latin typeface="Times New Roman" pitchFamily="18" charset="0"/>
                <a:cs typeface="Times New Roman" pitchFamily="18" charset="0"/>
              </a:rPr>
              <a:t>Шапка – много шапок</a:t>
            </a:r>
          </a:p>
          <a:p>
            <a:r>
              <a:rPr lang="ru-RU" sz="1200" dirty="0">
                <a:latin typeface="Times New Roman" pitchFamily="18" charset="0"/>
                <a:cs typeface="Times New Roman" pitchFamily="18" charset="0"/>
              </a:rPr>
              <a:t>Сапоги – много сапог</a:t>
            </a:r>
          </a:p>
          <a:p>
            <a:r>
              <a:rPr lang="ru-RU" sz="1200" dirty="0">
                <a:latin typeface="Times New Roman" pitchFamily="18" charset="0"/>
                <a:cs typeface="Times New Roman" pitchFamily="18" charset="0"/>
              </a:rPr>
              <a:t>Ботинки – много ботинок</a:t>
            </a:r>
          </a:p>
          <a:p>
            <a:r>
              <a:rPr lang="ru-RU" sz="1200" dirty="0">
                <a:latin typeface="Times New Roman" pitchFamily="18" charset="0"/>
                <a:cs typeface="Times New Roman" pitchFamily="18" charset="0"/>
              </a:rPr>
              <a:t>Колготки – много </a:t>
            </a:r>
            <a:r>
              <a:rPr lang="ru-RU" sz="1200" dirty="0" smtClean="0">
                <a:latin typeface="Times New Roman" pitchFamily="18" charset="0"/>
                <a:cs typeface="Times New Roman" pitchFamily="18" charset="0"/>
              </a:rPr>
              <a:t>колготок</a:t>
            </a:r>
          </a:p>
          <a:p>
            <a:r>
              <a:rPr lang="ru-RU" sz="1200" dirty="0">
                <a:latin typeface="Times New Roman" pitchFamily="18" charset="0"/>
                <a:cs typeface="Times New Roman" pitchFamily="18" charset="0"/>
              </a:rPr>
              <a:t>Воспитатель достает из следующего кармана заготовки из картона в виде курточек</a:t>
            </a:r>
            <a:r>
              <a:rPr lang="ru-RU" sz="1400" dirty="0" smtClean="0">
                <a:latin typeface="Times New Roman" pitchFamily="18" charset="0"/>
                <a:cs typeface="Times New Roman" pitchFamily="18" charset="0"/>
              </a:rPr>
              <a:t>.</a:t>
            </a:r>
          </a:p>
          <a:p>
            <a:r>
              <a:rPr lang="ru-RU" sz="1200" u="sng" dirty="0">
                <a:latin typeface="Times New Roman" pitchFamily="18" charset="0"/>
                <a:cs typeface="Times New Roman" pitchFamily="18" charset="0"/>
              </a:rPr>
              <a:t>Воспитатель</a:t>
            </a:r>
            <a:r>
              <a:rPr lang="ru-RU" sz="1200" dirty="0">
                <a:latin typeface="Times New Roman" pitchFamily="18" charset="0"/>
                <a:cs typeface="Times New Roman" pitchFamily="18" charset="0"/>
              </a:rPr>
              <a:t>: Один мой знакомый художник – модельер прислал вам в подарок </a:t>
            </a:r>
            <a:r>
              <a:rPr lang="ru-RU" sz="1200" b="1" dirty="0">
                <a:latin typeface="Times New Roman" pitchFamily="18" charset="0"/>
                <a:cs typeface="Times New Roman" pitchFamily="18" charset="0"/>
              </a:rPr>
              <a:t>осенние курточки</a:t>
            </a:r>
            <a:r>
              <a:rPr lang="ru-RU" sz="1200" dirty="0">
                <a:latin typeface="Times New Roman" pitchFamily="18" charset="0"/>
                <a:cs typeface="Times New Roman" pitchFamily="18" charset="0"/>
              </a:rPr>
              <a:t>, но он второпях что-то забыл. Как вы думаете, что? </a:t>
            </a:r>
            <a:r>
              <a:rPr lang="ru-RU" sz="1200" i="1" dirty="0">
                <a:latin typeface="Times New Roman" pitchFamily="18" charset="0"/>
                <a:cs typeface="Times New Roman" pitchFamily="18" charset="0"/>
              </a:rPr>
              <a:t>(дети отвечаю, что нет ни пуговиц, ни карманов)</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Давайте мы добавим детали и как-нибудь интересно украсим ваши курточки. Мы с вами будем художниками модельерами и создадим свою коллекцию осенних курток!</a:t>
            </a:r>
          </a:p>
          <a:p>
            <a:r>
              <a:rPr lang="ru-RU" sz="1200" u="sng" dirty="0">
                <a:latin typeface="Times New Roman" pitchFamily="18" charset="0"/>
                <a:cs typeface="Times New Roman" pitchFamily="18" charset="0"/>
              </a:rPr>
              <a:t>Ручной труд</a:t>
            </a:r>
            <a:r>
              <a:rPr lang="ru-RU" sz="1200" dirty="0">
                <a:latin typeface="Times New Roman" pitchFamily="18" charset="0"/>
                <a:cs typeface="Times New Roman" pitchFamily="18" charset="0"/>
              </a:rPr>
              <a:t>: Дети украшают курточки деталями из пластилина </a:t>
            </a:r>
            <a:r>
              <a:rPr lang="ru-RU" sz="1200" i="1" dirty="0">
                <a:latin typeface="Times New Roman" pitchFamily="18" charset="0"/>
                <a:cs typeface="Times New Roman" pitchFamily="18" charset="0"/>
              </a:rPr>
              <a:t>(Воротники, пуговицы, карманы, бантики и т. д.)</a:t>
            </a:r>
            <a:endParaRPr lang="ru-RU" sz="1200" dirty="0">
              <a:latin typeface="Times New Roman" pitchFamily="18" charset="0"/>
              <a:cs typeface="Times New Roman" pitchFamily="18" charset="0"/>
            </a:endParaRPr>
          </a:p>
          <a:p>
            <a:r>
              <a:rPr lang="ru-RU" sz="1200" u="sng" dirty="0">
                <a:latin typeface="Times New Roman" pitchFamily="18" charset="0"/>
                <a:cs typeface="Times New Roman" pitchFamily="18" charset="0"/>
              </a:rPr>
              <a:t>Итог занятия</a:t>
            </a:r>
            <a:r>
              <a:rPr lang="ru-RU" sz="1200" dirty="0">
                <a:latin typeface="Times New Roman" pitchFamily="18" charset="0"/>
                <a:cs typeface="Times New Roman" pitchFamily="18" charset="0"/>
              </a:rPr>
              <a:t>: Что нового дети узнали на занятии. Что им больше всего запомнилось? Что больше всего понравилось?</a:t>
            </a: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475195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52636" y="179512"/>
            <a:ext cx="6552728" cy="8894743"/>
          </a:xfrm>
          <a:prstGeom prst="rect">
            <a:avLst/>
          </a:prstGeom>
          <a:noFill/>
        </p:spPr>
        <p:txBody>
          <a:bodyPr wrap="square" rtlCol="0">
            <a:spAutoFit/>
          </a:bodyPr>
          <a:lstStyle/>
          <a:p>
            <a:pPr algn="ctr"/>
            <a:r>
              <a:rPr lang="ru-RU" sz="1400" b="1" dirty="0">
                <a:latin typeface="Times New Roman" pitchFamily="18" charset="0"/>
                <a:cs typeface="Times New Roman" pitchFamily="18" charset="0"/>
              </a:rPr>
              <a:t>Беседа: «Почему деревья сбрасывают листья»</a:t>
            </a:r>
            <a:endParaRPr lang="ru-RU" sz="1400" b="1"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Цель</a:t>
            </a:r>
            <a:r>
              <a:rPr lang="ru-RU" sz="1200" b="1" dirty="0">
                <a:latin typeface="Times New Roman" pitchFamily="18" charset="0"/>
                <a:cs typeface="Times New Roman" pitchFamily="18" charset="0"/>
              </a:rPr>
              <a:t>:</a:t>
            </a:r>
            <a:r>
              <a:rPr lang="ru-RU" sz="1200" dirty="0">
                <a:latin typeface="Times New Roman" pitchFamily="18" charset="0"/>
                <a:cs typeface="Times New Roman" pitchFamily="18" charset="0"/>
              </a:rPr>
              <a:t> способствовать расширению знаний детей о явлениях живой и неживой природы: почему листья опадают.</a:t>
            </a:r>
          </a:p>
          <a:p>
            <a:r>
              <a:rPr lang="ru-RU" sz="1200" b="1" dirty="0">
                <a:latin typeface="Times New Roman" pitchFamily="18" charset="0"/>
                <a:cs typeface="Times New Roman" pitchFamily="18" charset="0"/>
              </a:rPr>
              <a:t>З</a:t>
            </a:r>
            <a:r>
              <a:rPr lang="ru-RU" sz="1200" b="1" dirty="0" smtClean="0">
                <a:latin typeface="Times New Roman" pitchFamily="18" charset="0"/>
                <a:cs typeface="Times New Roman" pitchFamily="18" charset="0"/>
              </a:rPr>
              <a:t>адачи</a:t>
            </a:r>
            <a:r>
              <a:rPr lang="ru-RU" sz="1200" b="1"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формировать интерес к окружающему миру и стремление беречь природу;</a:t>
            </a:r>
          </a:p>
          <a:p>
            <a:r>
              <a:rPr lang="ru-RU" sz="1200" dirty="0">
                <a:latin typeface="Times New Roman" pitchFamily="18" charset="0"/>
                <a:cs typeface="Times New Roman" pitchFamily="18" charset="0"/>
              </a:rPr>
              <a:t>углублять знания детей о живой и неживой природе, их взаимодействии между собой и с окружающей средой;</a:t>
            </a:r>
          </a:p>
          <a:p>
            <a:r>
              <a:rPr lang="ru-RU" sz="1200" dirty="0">
                <a:latin typeface="Times New Roman" pitchFamily="18" charset="0"/>
                <a:cs typeface="Times New Roman" pitchFamily="18" charset="0"/>
              </a:rPr>
              <a:t>воспитывать любовь к природе, бережное отношение ко всему живому.</a:t>
            </a:r>
          </a:p>
          <a:p>
            <a:r>
              <a:rPr lang="ru-RU" sz="1200" b="1" dirty="0">
                <a:latin typeface="Times New Roman" pitchFamily="18" charset="0"/>
                <a:cs typeface="Times New Roman" pitchFamily="18" charset="0"/>
              </a:rPr>
              <a:t>Ход беседы:</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Воспитатель.</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Отгадайте-ка, ребятки</a:t>
            </a:r>
          </a:p>
          <a:p>
            <a:r>
              <a:rPr lang="ru-RU" sz="1200" dirty="0">
                <a:latin typeface="Times New Roman" pitchFamily="18" charset="0"/>
                <a:cs typeface="Times New Roman" pitchFamily="18" charset="0"/>
              </a:rPr>
              <a:t>Интересную загадку.</a:t>
            </a:r>
          </a:p>
          <a:p>
            <a:r>
              <a:rPr lang="ru-RU" sz="1200" dirty="0">
                <a:latin typeface="Times New Roman" pitchFamily="18" charset="0"/>
                <a:cs typeface="Times New Roman" pitchFamily="18" charset="0"/>
              </a:rPr>
              <a:t>Ребята, какие признаки осени вы знаете?</a:t>
            </a:r>
          </a:p>
          <a:p>
            <a:r>
              <a:rPr lang="ru-RU" sz="1200" dirty="0">
                <a:latin typeface="Times New Roman" pitchFamily="18" charset="0"/>
                <a:cs typeface="Times New Roman" pitchFamily="18" charset="0"/>
              </a:rPr>
              <a:t>Если на деревьях листья пожелтели,</a:t>
            </a:r>
          </a:p>
          <a:p>
            <a:r>
              <a:rPr lang="ru-RU" sz="1200" dirty="0">
                <a:latin typeface="Times New Roman" pitchFamily="18" charset="0"/>
                <a:cs typeface="Times New Roman" pitchFamily="18" charset="0"/>
              </a:rPr>
              <a:t>Если в край далёкий птицы улетели,</a:t>
            </a:r>
          </a:p>
          <a:p>
            <a:r>
              <a:rPr lang="ru-RU" sz="1200" dirty="0">
                <a:latin typeface="Times New Roman" pitchFamily="18" charset="0"/>
                <a:cs typeface="Times New Roman" pitchFamily="18" charset="0"/>
              </a:rPr>
              <a:t>Если небо хмурое,</a:t>
            </a:r>
          </a:p>
          <a:p>
            <a:r>
              <a:rPr lang="ru-RU" sz="1200" dirty="0">
                <a:latin typeface="Times New Roman" pitchFamily="18" charset="0"/>
                <a:cs typeface="Times New Roman" pitchFamily="18" charset="0"/>
              </a:rPr>
              <a:t>Если дождик льётся -</a:t>
            </a:r>
          </a:p>
          <a:p>
            <a:r>
              <a:rPr lang="ru-RU" sz="1200" dirty="0">
                <a:latin typeface="Times New Roman" pitchFamily="18" charset="0"/>
                <a:cs typeface="Times New Roman" pitchFamily="18" charset="0"/>
              </a:rPr>
              <a:t>Это время года осенью зовётся.</a:t>
            </a:r>
          </a:p>
          <a:p>
            <a:r>
              <a:rPr lang="ru-RU" sz="1200" dirty="0">
                <a:latin typeface="Times New Roman" pitchFamily="18" charset="0"/>
                <a:cs typeface="Times New Roman" pitchFamily="18" charset="0"/>
              </a:rPr>
              <a:t>А какие ещё признаки осени Вам знакомы?</a:t>
            </a:r>
          </a:p>
          <a:p>
            <a:r>
              <a:rPr lang="ru-RU" sz="1200" dirty="0">
                <a:latin typeface="Times New Roman" pitchFamily="18" charset="0"/>
                <a:cs typeface="Times New Roman" pitchFamily="18" charset="0"/>
              </a:rPr>
              <a:t>(Постепенно становится холодно, меньше света, небо закрыто облаками, идёт моросящий дождь, сырой и холодной стала почва. Изменились листья на деревьях, идёт листопад, не слышно пение птиц) .</a:t>
            </a:r>
          </a:p>
          <a:p>
            <a:r>
              <a:rPr lang="ru-RU" sz="1200" b="1" dirty="0">
                <a:latin typeface="Times New Roman" pitchFamily="18" charset="0"/>
                <a:cs typeface="Times New Roman" pitchFamily="18" charset="0"/>
              </a:rPr>
              <a:t>Воспитатель:</a:t>
            </a:r>
            <a:r>
              <a:rPr lang="ru-RU" sz="1200" dirty="0">
                <a:latin typeface="Times New Roman" pitchFamily="18" charset="0"/>
                <a:cs typeface="Times New Roman" pitchFamily="18" charset="0"/>
              </a:rPr>
              <a:t> Молодцы, ребята, почему летом листья зеленые, а осенью - разноцветные? Чтобы ответить на этот вопрос, нам нужно вспомнить строение дерева.</a:t>
            </a:r>
          </a:p>
          <a:p>
            <a:r>
              <a:rPr lang="ru-RU" sz="1200" dirty="0">
                <a:latin typeface="Times New Roman" pitchFamily="18" charset="0"/>
                <a:cs typeface="Times New Roman" pitchFamily="18" charset="0"/>
              </a:rPr>
              <a:t>Ребенок: У дерева есть корни, ствол, ветки, листья.</a:t>
            </a:r>
          </a:p>
          <a:p>
            <a:r>
              <a:rPr lang="ru-RU" sz="1200" b="1" dirty="0">
                <a:latin typeface="Times New Roman" pitchFamily="18" charset="0"/>
                <a:cs typeface="Times New Roman" pitchFamily="18" charset="0"/>
              </a:rPr>
              <a:t>Воспитатель:</a:t>
            </a:r>
            <a:r>
              <a:rPr lang="ru-RU" sz="1200" dirty="0">
                <a:latin typeface="Times New Roman" pitchFamily="18" charset="0"/>
                <a:cs typeface="Times New Roman" pitchFamily="18" charset="0"/>
              </a:rPr>
              <a:t> - Чем покрыт ствол дерева? Ствол покрыт корой (схема  «Строение дерева»)</a:t>
            </a:r>
          </a:p>
          <a:p>
            <a:r>
              <a:rPr lang="ru-RU" sz="1200" dirty="0">
                <a:latin typeface="Times New Roman" pitchFamily="18" charset="0"/>
                <a:cs typeface="Times New Roman" pitchFamily="18" charset="0"/>
              </a:rPr>
              <a:t>-Для чего нужны дереву корни, кора? Через корни дерево получает пищу из земли, кора защищает ствол дерева.</a:t>
            </a:r>
          </a:p>
          <a:p>
            <a:r>
              <a:rPr lang="ru-RU" sz="1200" dirty="0">
                <a:latin typeface="Times New Roman" pitchFamily="18" charset="0"/>
                <a:cs typeface="Times New Roman" pitchFamily="18" charset="0"/>
              </a:rPr>
              <a:t>- Молодцы! Правильно назвали строение дерева.</a:t>
            </a:r>
          </a:p>
          <a:p>
            <a:r>
              <a:rPr lang="ru-RU" sz="1200" dirty="0">
                <a:latin typeface="Times New Roman" pitchFamily="18" charset="0"/>
                <a:cs typeface="Times New Roman" pitchFamily="18" charset="0"/>
              </a:rPr>
              <a:t>Летом листья зеленые, потому что получают достаточно воды из почвы.</a:t>
            </a:r>
          </a:p>
          <a:p>
            <a:r>
              <a:rPr lang="ru-RU" sz="1200" dirty="0">
                <a:latin typeface="Times New Roman" pitchFamily="18" charset="0"/>
                <a:cs typeface="Times New Roman" pitchFamily="18" charset="0"/>
              </a:rPr>
              <a:t>Давайте докажем, что дерево – живое. Оно получает питание из почвы.</a:t>
            </a:r>
          </a:p>
          <a:p>
            <a:r>
              <a:rPr lang="ru-RU" sz="1200" dirty="0">
                <a:latin typeface="Times New Roman" pitchFamily="18" charset="0"/>
                <a:cs typeface="Times New Roman" pitchFamily="18" charset="0"/>
              </a:rPr>
              <a:t>Вода, которую всасывает из почвы корень, поднимается по стволу к веткам и листьям.</a:t>
            </a:r>
          </a:p>
          <a:p>
            <a:r>
              <a:rPr lang="ru-RU" sz="1200" dirty="0">
                <a:latin typeface="Times New Roman" pitchFamily="18" charset="0"/>
                <a:cs typeface="Times New Roman" pitchFamily="18" charset="0"/>
              </a:rPr>
              <a:t>А как вода поступает в листья? Может ли вода течь (подниматься) вверх?</a:t>
            </a:r>
          </a:p>
          <a:p>
            <a:r>
              <a:rPr lang="ru-RU" sz="1200" dirty="0">
                <a:latin typeface="Times New Roman" pitchFamily="18" charset="0"/>
                <a:cs typeface="Times New Roman" pitchFamily="18" charset="0"/>
              </a:rPr>
              <a:t>Мнения детей.</a:t>
            </a:r>
          </a:p>
          <a:p>
            <a:r>
              <a:rPr lang="ru-RU" sz="1200" dirty="0">
                <a:latin typeface="Times New Roman" pitchFamily="18" charset="0"/>
                <a:cs typeface="Times New Roman" pitchFamily="18" charset="0"/>
              </a:rPr>
              <a:t>Давайте проведем опыт и посмотрим, как вода поднимается к листикам вверх по стволу и ветвям</a:t>
            </a:r>
            <a:r>
              <a:rPr lang="ru-RU" sz="1200" dirty="0" smtClean="0">
                <a:latin typeface="Times New Roman" pitchFamily="18" charset="0"/>
                <a:cs typeface="Times New Roman" pitchFamily="18" charset="0"/>
              </a:rPr>
              <a:t>.</a:t>
            </a:r>
          </a:p>
          <a:p>
            <a:pPr algn="just"/>
            <a:r>
              <a:rPr lang="ru-RU" sz="1200" b="1" dirty="0">
                <a:latin typeface="Times New Roman" pitchFamily="18" charset="0"/>
                <a:cs typeface="Times New Roman" pitchFamily="18" charset="0"/>
              </a:rPr>
              <a:t>Опыт</a:t>
            </a:r>
            <a:r>
              <a:rPr lang="ru-RU" sz="1200" dirty="0">
                <a:latin typeface="Times New Roman" pitchFamily="18" charset="0"/>
                <a:cs typeface="Times New Roman" pitchFamily="18" charset="0"/>
              </a:rPr>
              <a:t> «Как вода поднимается вверх к листьям»</a:t>
            </a:r>
          </a:p>
          <a:p>
            <a:pPr algn="just"/>
            <a:r>
              <a:rPr lang="ru-RU" sz="1200" dirty="0">
                <a:latin typeface="Times New Roman" pitchFamily="18" charset="0"/>
                <a:cs typeface="Times New Roman" pitchFamily="18" charset="0"/>
              </a:rPr>
              <a:t>Для этого пройдем в нашу лабораторию.</a:t>
            </a:r>
          </a:p>
          <a:p>
            <a:pPr algn="just"/>
            <a:r>
              <a:rPr lang="ru-RU" sz="1200" dirty="0">
                <a:latin typeface="Times New Roman" pitchFamily="18" charset="0"/>
                <a:cs typeface="Times New Roman" pitchFamily="18" charset="0"/>
              </a:rPr>
              <a:t>Вырезаем из салфетки полоску.</a:t>
            </a:r>
          </a:p>
          <a:p>
            <a:pPr algn="just"/>
            <a:r>
              <a:rPr lang="ru-RU" sz="1200" dirty="0">
                <a:latin typeface="Times New Roman" pitchFamily="18" charset="0"/>
                <a:cs typeface="Times New Roman" pitchFamily="18" charset="0"/>
              </a:rPr>
              <a:t>Наносим фломастерами разноцветные точки с один ряд.</a:t>
            </a:r>
          </a:p>
          <a:p>
            <a:pPr algn="just"/>
            <a:r>
              <a:rPr lang="ru-RU" sz="1200" dirty="0">
                <a:latin typeface="Times New Roman" pitchFamily="18" charset="0"/>
                <a:cs typeface="Times New Roman" pitchFamily="18" charset="0"/>
              </a:rPr>
              <a:t>На бечевке также наносим на расстоянии друг от друга несколько отметок фломастерами разных цветов.</a:t>
            </a:r>
          </a:p>
          <a:p>
            <a:pPr algn="just"/>
            <a:r>
              <a:rPr lang="ru-RU" sz="1200" dirty="0">
                <a:latin typeface="Times New Roman" pitchFamily="18" charset="0"/>
                <a:cs typeface="Times New Roman" pitchFamily="18" charset="0"/>
              </a:rPr>
              <a:t>Наливаем в стаканы воду.</a:t>
            </a:r>
          </a:p>
          <a:p>
            <a:pPr algn="just"/>
            <a:r>
              <a:rPr lang="ru-RU" sz="1200" dirty="0">
                <a:latin typeface="Times New Roman" pitchFamily="18" charset="0"/>
                <a:cs typeface="Times New Roman" pitchFamily="18" charset="0"/>
              </a:rPr>
              <a:t>Опускаем полоску из бумажной салфетки в первый стакан так, чтобы она немного касалась поверхности воды.</a:t>
            </a: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316728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88640" y="395536"/>
            <a:ext cx="6480720" cy="3600986"/>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Бечевку </a:t>
            </a:r>
            <a:r>
              <a:rPr lang="ru-RU" sz="1200" dirty="0">
                <a:latin typeface="Times New Roman" pitchFamily="18" charset="0"/>
                <a:cs typeface="Times New Roman" pitchFamily="18" charset="0"/>
              </a:rPr>
              <a:t>помещаем во второй стакан с водой таким же образом, как и салфетку.</a:t>
            </a:r>
          </a:p>
          <a:p>
            <a:pPr algn="just"/>
            <a:r>
              <a:rPr lang="ru-RU" sz="1200" dirty="0">
                <a:latin typeface="Times New Roman" pitchFamily="18" charset="0"/>
                <a:cs typeface="Times New Roman" pitchFamily="18" charset="0"/>
              </a:rPr>
              <a:t>Лист состоит из клеток, которые называются устьица. Под влиянием окружающей температуры и влажности воздуха они то открываются, то закрываются. Как форточки в домах. Вода, которую всасывает из почвы корень, поднимается по стволу к веткам и листьям.</a:t>
            </a:r>
          </a:p>
          <a:p>
            <a:pPr algn="just"/>
            <a:r>
              <a:rPr lang="ru-RU" sz="1200" dirty="0">
                <a:latin typeface="Times New Roman" pitchFamily="18" charset="0"/>
                <a:cs typeface="Times New Roman" pitchFamily="18" charset="0"/>
              </a:rPr>
              <a:t>Когда форточки-устьица открыты – из листьев испаряется влага, и новые порции воды подтягиваются через ствол в крону. С приходом осени, все меньше воды поступает в листики, зеленое вещество-хлорофилл, перестает вырабатываться, и листья меняют окраску.</a:t>
            </a:r>
          </a:p>
          <a:p>
            <a:pPr algn="just"/>
            <a:r>
              <a:rPr lang="ru-RU" sz="1200" dirty="0">
                <a:latin typeface="Times New Roman" pitchFamily="18" charset="0"/>
                <a:cs typeface="Times New Roman" pitchFamily="18" charset="0"/>
              </a:rPr>
              <a:t>-Ребята, почему лист зеленый?</a:t>
            </a:r>
          </a:p>
          <a:p>
            <a:pPr algn="just"/>
            <a:r>
              <a:rPr lang="ru-RU" sz="1200" dirty="0">
                <a:latin typeface="Times New Roman" pitchFamily="18" charset="0"/>
                <a:cs typeface="Times New Roman" pitchFamily="18" charset="0"/>
              </a:rPr>
              <a:t>Давайте вернемся в нашу лабораторию и проведем еще один опыт.</a:t>
            </a:r>
          </a:p>
          <a:p>
            <a:pPr algn="just"/>
            <a:r>
              <a:rPr lang="ru-RU" sz="1200" b="1" dirty="0">
                <a:latin typeface="Times New Roman" pitchFamily="18" charset="0"/>
                <a:cs typeface="Times New Roman" pitchFamily="18" charset="0"/>
              </a:rPr>
              <a:t>Опыт</a:t>
            </a:r>
            <a:r>
              <a:rPr lang="ru-RU" sz="1200" dirty="0">
                <a:latin typeface="Times New Roman" pitchFamily="18" charset="0"/>
                <a:cs typeface="Times New Roman" pitchFamily="18" charset="0"/>
              </a:rPr>
              <a:t> «Почему лист зеленый?»</a:t>
            </a:r>
          </a:p>
          <a:p>
            <a:pPr algn="just"/>
            <a:r>
              <a:rPr lang="ru-RU" sz="1200" dirty="0">
                <a:latin typeface="Times New Roman" pitchFamily="18" charset="0"/>
                <a:cs typeface="Times New Roman" pitchFamily="18" charset="0"/>
              </a:rPr>
              <a:t>Возьмите листочек и вложите его внутрь согнутого пополам кусочка белой ткани. Теперь деревянным кубиком сильно постучите по листочку сквозь ткань. Что вы обнаружили в ходе опыта? На ткани появились зеленые пятна. Это зеленое вещество из листочка и есть хлорофилл, который окрашивает лист в зеленый цвет.</a:t>
            </a:r>
          </a:p>
          <a:p>
            <a:pPr algn="just"/>
            <a:r>
              <a:rPr lang="ru-RU" sz="1200" dirty="0">
                <a:latin typeface="Times New Roman" pitchFamily="18" charset="0"/>
                <a:cs typeface="Times New Roman" pitchFamily="18" charset="0"/>
              </a:rPr>
              <a:t>(Для этого опыта взять сочные листья комнатных растений).</a:t>
            </a:r>
          </a:p>
          <a:p>
            <a:pPr algn="just"/>
            <a:r>
              <a:rPr lang="ru-RU" sz="1200" dirty="0">
                <a:latin typeface="Times New Roman" pitchFamily="18" charset="0"/>
                <a:cs typeface="Times New Roman" pitchFamily="18" charset="0"/>
              </a:rPr>
              <a:t>Когда наступает осень и становится холоднее и меньше солнечного цвета, то зеленое вещество постепенно уменьшается, пока не пропадает совсем. Тогда лист становится желтым или … какого цвета бывают листья у деревьев осенью? Оранжевые, красные, коричневые.</a:t>
            </a:r>
          </a:p>
          <a:p>
            <a:pPr algn="just"/>
            <a:r>
              <a:rPr lang="ru-RU" sz="1200" dirty="0">
                <a:latin typeface="Times New Roman" pitchFamily="18" charset="0"/>
                <a:cs typeface="Times New Roman" pitchFamily="18" charset="0"/>
              </a:rPr>
              <a:t>Вы хорошо поработали, отвечали на вопросы, слушали друг друга, молодцы.</a:t>
            </a:r>
          </a:p>
        </p:txBody>
      </p:sp>
    </p:spTree>
    <p:extLst>
      <p:ext uri="{BB962C8B-B14F-4D97-AF65-F5344CB8AC3E}">
        <p14:creationId xmlns:p14="http://schemas.microsoft.com/office/powerpoint/2010/main" val="2125005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404664" y="1547664"/>
            <a:ext cx="6048672" cy="584775"/>
          </a:xfrm>
          <a:prstGeom prst="rect">
            <a:avLst/>
          </a:prstGeom>
          <a:noFill/>
        </p:spPr>
        <p:txBody>
          <a:bodyPr wrap="square" rtlCol="0">
            <a:spAutoFit/>
          </a:bodyPr>
          <a:lstStyle/>
          <a:p>
            <a:pPr algn="ctr"/>
            <a:r>
              <a:rPr lang="ru-RU" sz="3200" b="1" i="1" dirty="0">
                <a:latin typeface="Times New Roman" pitchFamily="18" charset="0"/>
                <a:cs typeface="Times New Roman" pitchFamily="18" charset="0"/>
              </a:rPr>
              <a:t>КОНСПЕКТЫ ЗАНЯТИЙ</a:t>
            </a:r>
          </a:p>
        </p:txBody>
      </p:sp>
    </p:spTree>
    <p:extLst>
      <p:ext uri="{BB962C8B-B14F-4D97-AF65-F5344CB8AC3E}">
        <p14:creationId xmlns:p14="http://schemas.microsoft.com/office/powerpoint/2010/main" val="3866951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216772" y="155406"/>
            <a:ext cx="6516724" cy="8833187"/>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Конспект занятия по рисованию </a:t>
            </a:r>
            <a:r>
              <a:rPr lang="ru-RU" sz="1600" b="1" dirty="0">
                <a:latin typeface="Times New Roman" pitchFamily="18" charset="0"/>
                <a:cs typeface="Times New Roman" pitchFamily="18" charset="0"/>
              </a:rPr>
              <a:t>«Ваза с фруктами</a:t>
            </a:r>
            <a:r>
              <a:rPr lang="ru-RU" sz="1600" b="1" dirty="0" smtClean="0">
                <a:latin typeface="Times New Roman" pitchFamily="18" charset="0"/>
                <a:cs typeface="Times New Roman" pitchFamily="18" charset="0"/>
              </a:rPr>
              <a:t>»</a:t>
            </a:r>
          </a:p>
          <a:p>
            <a:r>
              <a:rPr lang="ru-RU" sz="1200" b="1" u="sng" dirty="0">
                <a:latin typeface="Times New Roman" pitchFamily="18" charset="0"/>
                <a:cs typeface="Times New Roman" pitchFamily="18" charset="0"/>
              </a:rPr>
              <a:t>Цель</a:t>
            </a:r>
            <a:r>
              <a:rPr lang="ru-RU" sz="1200" dirty="0">
                <a:latin typeface="Times New Roman" pitchFamily="18" charset="0"/>
                <a:cs typeface="Times New Roman" pitchFamily="18" charset="0"/>
              </a:rPr>
              <a:t>: Формировать у детей интерес к художественному творчеству через различные способы взаимодействия на него.</a:t>
            </a:r>
          </a:p>
          <a:p>
            <a:r>
              <a:rPr lang="ru-RU" sz="1200" b="1" u="sng" dirty="0">
                <a:latin typeface="Times New Roman" pitchFamily="18" charset="0"/>
                <a:cs typeface="Times New Roman" pitchFamily="18" charset="0"/>
              </a:rPr>
              <a:t>Задачи</a:t>
            </a:r>
            <a:r>
              <a:rPr lang="ru-RU" sz="1200" b="1" dirty="0">
                <a:latin typeface="Times New Roman" pitchFamily="18" charset="0"/>
                <a:cs typeface="Times New Roman" pitchFamily="18" charset="0"/>
              </a:rPr>
              <a:t>:</a:t>
            </a:r>
          </a:p>
          <a:p>
            <a:r>
              <a:rPr lang="ru-RU" sz="1200" dirty="0">
                <a:latin typeface="Times New Roman" pitchFamily="18" charset="0"/>
                <a:cs typeface="Times New Roman" pitchFamily="18" charset="0"/>
              </a:rPr>
              <a:t>Образовательная область </a:t>
            </a:r>
            <a:r>
              <a:rPr lang="ru-RU" sz="1200" i="1" dirty="0">
                <a:latin typeface="Times New Roman" pitchFamily="18" charset="0"/>
                <a:cs typeface="Times New Roman" pitchFamily="18" charset="0"/>
              </a:rPr>
              <a:t>«Физическое развитие»</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Развивать мелкую моторику пальцев рук, внимания, воображения, памяти.</a:t>
            </a:r>
          </a:p>
          <a:p>
            <a:r>
              <a:rPr lang="ru-RU" sz="1200" dirty="0">
                <a:latin typeface="Times New Roman" pitchFamily="18" charset="0"/>
                <a:cs typeface="Times New Roman" pitchFamily="18" charset="0"/>
              </a:rPr>
              <a:t>Образовательная область </a:t>
            </a:r>
            <a:r>
              <a:rPr lang="ru-RU" sz="1200" i="1" dirty="0">
                <a:latin typeface="Times New Roman" pitchFamily="18" charset="0"/>
                <a:cs typeface="Times New Roman" pitchFamily="18" charset="0"/>
              </a:rPr>
              <a:t>«Познавательное развитие»</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-Продолжать обогащать словарь, закреплять знания детей о фруктах.</a:t>
            </a:r>
          </a:p>
          <a:p>
            <a:r>
              <a:rPr lang="ru-RU" sz="1200" dirty="0">
                <a:latin typeface="Times New Roman" pitchFamily="18" charset="0"/>
                <a:cs typeface="Times New Roman" pitchFamily="18" charset="0"/>
              </a:rPr>
              <a:t>Образовательная область </a:t>
            </a:r>
            <a:r>
              <a:rPr lang="ru-RU" sz="1200" i="1" dirty="0">
                <a:latin typeface="Times New Roman" pitchFamily="18" charset="0"/>
                <a:cs typeface="Times New Roman" pitchFamily="18" charset="0"/>
              </a:rPr>
              <a:t>«Художественное творчество»</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-Учить передавать форму и характерные особенности фруктов; работать с трафаретом;</a:t>
            </a:r>
          </a:p>
          <a:p>
            <a:r>
              <a:rPr lang="ru-RU" sz="1200" dirty="0">
                <a:latin typeface="Times New Roman" pitchFamily="18" charset="0"/>
                <a:cs typeface="Times New Roman" pitchFamily="18" charset="0"/>
              </a:rPr>
              <a:t>- Закреплять приемы рисования </a:t>
            </a:r>
            <a:r>
              <a:rPr lang="ru-RU" sz="1200" dirty="0" smtClean="0">
                <a:latin typeface="Times New Roman" pitchFamily="18" charset="0"/>
                <a:cs typeface="Times New Roman" pitchFamily="18" charset="0"/>
              </a:rPr>
              <a:t>акварелью;</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Развивать творческие способности детей;</a:t>
            </a:r>
          </a:p>
          <a:p>
            <a:r>
              <a:rPr lang="ru-RU" sz="1200" dirty="0">
                <a:latin typeface="Times New Roman" pitchFamily="18" charset="0"/>
                <a:cs typeface="Times New Roman" pitchFamily="18" charset="0"/>
              </a:rPr>
              <a:t>Образовательная область </a:t>
            </a:r>
            <a:r>
              <a:rPr lang="ru-RU" sz="1200" i="1" dirty="0">
                <a:latin typeface="Times New Roman" pitchFamily="18" charset="0"/>
                <a:cs typeface="Times New Roman" pitchFamily="18" charset="0"/>
              </a:rPr>
              <a:t>«Социально-коммуникативное развитие»</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-Учить детей отвечать на вопросы полным предложением.</a:t>
            </a:r>
          </a:p>
          <a:p>
            <a:r>
              <a:rPr lang="ru-RU" sz="1200" dirty="0">
                <a:latin typeface="Times New Roman" pitchFamily="18" charset="0"/>
                <a:cs typeface="Times New Roman" pitchFamily="18" charset="0"/>
              </a:rPr>
              <a:t>Организация развивающей среды</a:t>
            </a:r>
          </a:p>
          <a:p>
            <a:r>
              <a:rPr lang="ru-RU" sz="1200" b="1" u="sng" dirty="0">
                <a:latin typeface="Times New Roman" pitchFamily="18" charset="0"/>
                <a:cs typeface="Times New Roman" pitchFamily="18" charset="0"/>
              </a:rPr>
              <a:t>Дидактический материал</a:t>
            </a:r>
            <a:r>
              <a:rPr lang="ru-RU" sz="1200" dirty="0">
                <a:latin typeface="Times New Roman" pitchFamily="18" charset="0"/>
                <a:cs typeface="Times New Roman" pitchFamily="18" charset="0"/>
              </a:rPr>
              <a:t>: </a:t>
            </a:r>
            <a:r>
              <a:rPr lang="ru-RU" sz="1200" i="1" dirty="0">
                <a:latin typeface="Times New Roman" pitchFamily="18" charset="0"/>
                <a:cs typeface="Times New Roman" pitchFamily="18" charset="0"/>
              </a:rPr>
              <a:t>«Лото ФРУКТЫ»</a:t>
            </a:r>
            <a:r>
              <a:rPr lang="ru-RU" sz="1200" dirty="0">
                <a:latin typeface="Times New Roman" pitchFamily="18" charset="0"/>
                <a:cs typeface="Times New Roman" pitchFamily="18" charset="0"/>
              </a:rPr>
              <a:t>, </a:t>
            </a:r>
            <a:r>
              <a:rPr lang="ru-RU" sz="1200" i="1" dirty="0">
                <a:latin typeface="Times New Roman" pitchFamily="18" charset="0"/>
                <a:cs typeface="Times New Roman" pitchFamily="18" charset="0"/>
              </a:rPr>
              <a:t>«Четвертый лишний»</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с/ </a:t>
            </a:r>
            <a:r>
              <a:rPr lang="ru-RU" sz="1200" u="sng" dirty="0">
                <a:latin typeface="Times New Roman" pitchFamily="18" charset="0"/>
                <a:cs typeface="Times New Roman" pitchFamily="18" charset="0"/>
              </a:rPr>
              <a:t>р игра</a:t>
            </a:r>
            <a:r>
              <a:rPr lang="ru-RU" sz="1200" dirty="0">
                <a:latin typeface="Times New Roman" pitchFamily="18" charset="0"/>
                <a:cs typeface="Times New Roman" pitchFamily="18" charset="0"/>
              </a:rPr>
              <a:t>: </a:t>
            </a:r>
            <a:r>
              <a:rPr lang="ru-RU" sz="1200" i="1" dirty="0">
                <a:latin typeface="Times New Roman" pitchFamily="18" charset="0"/>
                <a:cs typeface="Times New Roman" pitchFamily="18" charset="0"/>
              </a:rPr>
              <a:t>«Магазин»</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Карандаши, </a:t>
            </a:r>
            <a:r>
              <a:rPr lang="ru-RU" sz="1200" dirty="0" smtClean="0">
                <a:latin typeface="Times New Roman" pitchFamily="18" charset="0"/>
                <a:cs typeface="Times New Roman" pitchFamily="18" charset="0"/>
              </a:rPr>
              <a:t>краски, </a:t>
            </a:r>
            <a:r>
              <a:rPr lang="ru-RU" sz="1200" dirty="0">
                <a:latin typeface="Times New Roman" pitchFamily="18" charset="0"/>
                <a:cs typeface="Times New Roman" pitchFamily="18" charset="0"/>
              </a:rPr>
              <a:t>кисточки.</a:t>
            </a:r>
          </a:p>
          <a:p>
            <a:r>
              <a:rPr lang="ru-RU" sz="1200" b="1" u="sng" dirty="0">
                <a:latin typeface="Times New Roman" pitchFamily="18" charset="0"/>
                <a:cs typeface="Times New Roman" pitchFamily="18" charset="0"/>
              </a:rPr>
              <a:t>Материал</a:t>
            </a:r>
            <a:r>
              <a:rPr lang="ru-RU" sz="1200" b="1" dirty="0">
                <a:latin typeface="Times New Roman" pitchFamily="18" charset="0"/>
                <a:cs typeface="Times New Roman" pitchFamily="18" charset="0"/>
              </a:rPr>
              <a:t>:</a:t>
            </a:r>
          </a:p>
          <a:p>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Иллюстрации фруктов, ваза с фруктами, образец работы;</a:t>
            </a:r>
          </a:p>
          <a:p>
            <a:r>
              <a:rPr lang="ru-RU" sz="1200" dirty="0" smtClean="0">
                <a:latin typeface="Times New Roman" pitchFamily="18" charset="0"/>
                <a:cs typeface="Times New Roman" pitchFamily="18" charset="0"/>
              </a:rPr>
              <a:t>Силуэт </a:t>
            </a:r>
            <a:r>
              <a:rPr lang="ru-RU" sz="1200" dirty="0">
                <a:latin typeface="Times New Roman" pitchFamily="18" charset="0"/>
                <a:cs typeface="Times New Roman" pitchFamily="18" charset="0"/>
              </a:rPr>
              <a:t>вазы, акварель, простой карандаш, кисть, тряпочки, лист А4, вода</a:t>
            </a:r>
            <a:r>
              <a:rPr lang="ru-RU" sz="1200" dirty="0" smtClean="0">
                <a:latin typeface="Times New Roman" pitchFamily="18" charset="0"/>
                <a:cs typeface="Times New Roman" pitchFamily="18" charset="0"/>
              </a:rPr>
              <a:t>.</a:t>
            </a:r>
          </a:p>
          <a:p>
            <a:r>
              <a:rPr lang="ru-RU" sz="1200" b="1" dirty="0">
                <a:latin typeface="Times New Roman" pitchFamily="18" charset="0"/>
                <a:cs typeface="Times New Roman" pitchFamily="18" charset="0"/>
              </a:rPr>
              <a:t>Предварительная работа</a:t>
            </a:r>
          </a:p>
          <a:p>
            <a:r>
              <a:rPr lang="ru-RU" sz="1200" dirty="0">
                <a:latin typeface="Times New Roman" pitchFamily="18" charset="0"/>
                <a:cs typeface="Times New Roman" pitchFamily="18" charset="0"/>
              </a:rPr>
              <a:t>-Беседа о фруктах, дидактические игры </a:t>
            </a:r>
            <a:r>
              <a:rPr lang="ru-RU" sz="1200" i="1" dirty="0">
                <a:latin typeface="Times New Roman" pitchFamily="18" charset="0"/>
                <a:cs typeface="Times New Roman" pitchFamily="18" charset="0"/>
              </a:rPr>
              <a:t>«Лото ФРУКТЫ»</a:t>
            </a:r>
            <a:r>
              <a:rPr lang="ru-RU" sz="1200" dirty="0">
                <a:latin typeface="Times New Roman" pitchFamily="18" charset="0"/>
                <a:cs typeface="Times New Roman" pitchFamily="18" charset="0"/>
              </a:rPr>
              <a:t>, </a:t>
            </a:r>
            <a:r>
              <a:rPr lang="ru-RU" sz="1200" i="1" dirty="0">
                <a:latin typeface="Times New Roman" pitchFamily="18" charset="0"/>
                <a:cs typeface="Times New Roman" pitchFamily="18" charset="0"/>
              </a:rPr>
              <a:t>«Четвертый лишний»</a:t>
            </a:r>
            <a:r>
              <a:rPr lang="ru-RU" sz="1200" dirty="0">
                <a:latin typeface="Times New Roman" pitchFamily="18" charset="0"/>
                <a:cs typeface="Times New Roman" pitchFamily="18" charset="0"/>
              </a:rPr>
              <a:t>, наблюдение на прогулке за фруктовыми деревьями на территории детского сада, рассматривание иллюстраций.</a:t>
            </a:r>
          </a:p>
          <a:p>
            <a:r>
              <a:rPr lang="ru-RU" sz="1200" b="1" dirty="0" smtClean="0">
                <a:latin typeface="Times New Roman" pitchFamily="18" charset="0"/>
                <a:cs typeface="Times New Roman" pitchFamily="18" charset="0"/>
              </a:rPr>
              <a:t>Ход занятия:</a:t>
            </a:r>
          </a:p>
          <a:p>
            <a:r>
              <a:rPr lang="ru-RU" sz="1200" dirty="0">
                <a:latin typeface="Times New Roman" pitchFamily="18" charset="0"/>
                <a:cs typeface="Times New Roman" pitchFamily="18" charset="0"/>
              </a:rPr>
              <a:t>I. Организационный момент </a:t>
            </a:r>
            <a:r>
              <a:rPr lang="ru-RU" sz="1200" i="1" dirty="0">
                <a:latin typeface="Times New Roman" pitchFamily="18" charset="0"/>
                <a:cs typeface="Times New Roman" pitchFamily="18" charset="0"/>
              </a:rPr>
              <a:t>(Мотивация)</a:t>
            </a:r>
            <a:r>
              <a:rPr lang="ru-RU" sz="1200" dirty="0">
                <a:latin typeface="Times New Roman" pitchFamily="18" charset="0"/>
                <a:cs typeface="Times New Roman" pitchFamily="18" charset="0"/>
              </a:rPr>
              <a:t> :</a:t>
            </a:r>
          </a:p>
          <a:p>
            <a:r>
              <a:rPr lang="ru-RU" sz="1200" dirty="0">
                <a:latin typeface="Times New Roman" pitchFamily="18" charset="0"/>
                <a:cs typeface="Times New Roman" pitchFamily="18" charset="0"/>
              </a:rPr>
              <a:t>Дидактическая игра </a:t>
            </a:r>
            <a:r>
              <a:rPr lang="ru-RU" sz="1200" i="1" dirty="0">
                <a:latin typeface="Times New Roman" pitchFamily="18" charset="0"/>
                <a:cs typeface="Times New Roman" pitchFamily="18" charset="0"/>
              </a:rPr>
              <a:t>«Узнай на ощупь»</a:t>
            </a:r>
            <a:r>
              <a:rPr lang="ru-RU" sz="1200" dirty="0">
                <a:latin typeface="Times New Roman" pitchFamily="18" charset="0"/>
                <a:cs typeface="Times New Roman" pitchFamily="18" charset="0"/>
              </a:rPr>
              <a:t> </a:t>
            </a:r>
            <a:r>
              <a:rPr lang="ru-RU" sz="1200" i="1" dirty="0">
                <a:latin typeface="Times New Roman" pitchFamily="18" charset="0"/>
                <a:cs typeface="Times New Roman" pitchFamily="18" charset="0"/>
              </a:rPr>
              <a:t>(фрукты настоящие)</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Педагог вносит в группу мешочек, в котором находятся фрукты и предлагает детям поиграть в игру </a:t>
            </a:r>
            <a:r>
              <a:rPr lang="ru-RU" sz="1200" i="1" dirty="0">
                <a:latin typeface="Times New Roman" pitchFamily="18" charset="0"/>
                <a:cs typeface="Times New Roman" pitchFamily="18" charset="0"/>
              </a:rPr>
              <a:t>«Узнай на ощупь»</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Дети по одному на ощупь должны узнать фрукт, назвать его, достать из мешочка, показать детям, правильно ли был угадан фрукт. После, кладут фрукт в вазу.</a:t>
            </a:r>
          </a:p>
          <a:p>
            <a:r>
              <a:rPr lang="ru-RU" sz="1200" dirty="0">
                <a:latin typeface="Times New Roman" pitchFamily="18" charset="0"/>
                <a:cs typeface="Times New Roman" pitchFamily="18" charset="0"/>
              </a:rPr>
              <a:t>II. Основная часть </a:t>
            </a:r>
            <a:r>
              <a:rPr lang="ru-RU" sz="1200" i="1" dirty="0">
                <a:latin typeface="Times New Roman" pitchFamily="18" charset="0"/>
                <a:cs typeface="Times New Roman" pitchFamily="18" charset="0"/>
              </a:rPr>
              <a:t>(Реализация)</a:t>
            </a:r>
            <a:r>
              <a:rPr lang="ru-RU" sz="1200" dirty="0">
                <a:latin typeface="Times New Roman" pitchFamily="18" charset="0"/>
                <a:cs typeface="Times New Roman" pitchFamily="18" charset="0"/>
              </a:rPr>
              <a:t> :</a:t>
            </a:r>
          </a:p>
          <a:p>
            <a:r>
              <a:rPr lang="ru-RU" sz="1200" dirty="0">
                <a:latin typeface="Times New Roman" pitchFamily="18" charset="0"/>
                <a:cs typeface="Times New Roman" pitchFamily="18" charset="0"/>
              </a:rPr>
              <a:t>1. Беседа</a:t>
            </a:r>
          </a:p>
          <a:p>
            <a:r>
              <a:rPr lang="ru-RU" sz="1200" dirty="0">
                <a:latin typeface="Times New Roman" pitchFamily="18" charset="0"/>
                <a:cs typeface="Times New Roman" pitchFamily="18" charset="0"/>
              </a:rPr>
              <a:t>- Скажите, а какие фрукты вы достали из мешочка? </a:t>
            </a:r>
            <a:r>
              <a:rPr lang="ru-RU" sz="1200" i="1" dirty="0">
                <a:latin typeface="Times New Roman" pitchFamily="18" charset="0"/>
                <a:cs typeface="Times New Roman" pitchFamily="18" charset="0"/>
              </a:rPr>
              <a:t>(ответы детей)</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Какой это фрукт?</a:t>
            </a:r>
          </a:p>
          <a:p>
            <a:r>
              <a:rPr lang="ru-RU" sz="1200" dirty="0">
                <a:latin typeface="Times New Roman" pitchFamily="18" charset="0"/>
                <a:cs typeface="Times New Roman" pitchFamily="18" charset="0"/>
              </a:rPr>
              <a:t>- Какого он размера? Цвета? Формы?</a:t>
            </a:r>
          </a:p>
          <a:p>
            <a:pPr marL="171450" indent="-171450">
              <a:buFontTx/>
              <a:buChar char="-"/>
            </a:pPr>
            <a:r>
              <a:rPr lang="ru-RU" sz="1200" dirty="0" smtClean="0">
                <a:latin typeface="Times New Roman" pitchFamily="18" charset="0"/>
                <a:cs typeface="Times New Roman" pitchFamily="18" charset="0"/>
              </a:rPr>
              <a:t>Какой </a:t>
            </a:r>
            <a:r>
              <a:rPr lang="ru-RU" sz="1200" dirty="0">
                <a:latin typeface="Times New Roman" pitchFamily="18" charset="0"/>
                <a:cs typeface="Times New Roman" pitchFamily="18" charset="0"/>
              </a:rPr>
              <a:t>он на вкус</a:t>
            </a:r>
            <a:r>
              <a:rPr lang="ru-RU" sz="1200" dirty="0" smtClean="0">
                <a:latin typeface="Times New Roman" pitchFamily="18" charset="0"/>
                <a:cs typeface="Times New Roman" pitchFamily="18" charset="0"/>
              </a:rPr>
              <a:t>?</a:t>
            </a:r>
          </a:p>
          <a:p>
            <a:r>
              <a:rPr lang="ru-RU" sz="1200" dirty="0">
                <a:latin typeface="Times New Roman" pitchFamily="18" charset="0"/>
                <a:cs typeface="Times New Roman" pitchFamily="18" charset="0"/>
              </a:rPr>
              <a:t>Сегодня я вам предлагаю нарисовать вот эту вазу с фруктами. Но сначала давайте разогреем наши пальцы.</a:t>
            </a:r>
          </a:p>
          <a:p>
            <a:r>
              <a:rPr lang="ru-RU" sz="1200" dirty="0">
                <a:latin typeface="Times New Roman" pitchFamily="18" charset="0"/>
                <a:cs typeface="Times New Roman" pitchFamily="18" charset="0"/>
              </a:rPr>
              <a:t>2. Пальчиковая гимнастика. </a:t>
            </a:r>
            <a:r>
              <a:rPr lang="ru-RU" sz="1200" i="1" dirty="0">
                <a:latin typeface="Times New Roman" pitchFamily="18" charset="0"/>
                <a:cs typeface="Times New Roman" pitchFamily="18" charset="0"/>
              </a:rPr>
              <a:t>«Компот»</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(Координация речи с движением. Развитие тонкой моторики. Работа над темпом и ритмом речи.)</a:t>
            </a:r>
          </a:p>
          <a:p>
            <a:r>
              <a:rPr lang="ru-RU" sz="1200" dirty="0">
                <a:latin typeface="Times New Roman" pitchFamily="18" charset="0"/>
                <a:cs typeface="Times New Roman" pitchFamily="18" charset="0"/>
              </a:rPr>
              <a:t>Будем мы варить компот - Левую ладонь держат </a:t>
            </a:r>
            <a:r>
              <a:rPr lang="ru-RU" sz="1200" i="1" dirty="0">
                <a:latin typeface="Times New Roman" pitchFamily="18" charset="0"/>
                <a:cs typeface="Times New Roman" pitchFamily="18" charset="0"/>
              </a:rPr>
              <a:t>«ковшиком»</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Фруктов нужно много. Вот. указательным пальцем правой руки </a:t>
            </a:r>
            <a:r>
              <a:rPr lang="ru-RU" sz="1200" i="1" dirty="0">
                <a:latin typeface="Times New Roman" pitchFamily="18" charset="0"/>
                <a:cs typeface="Times New Roman" pitchFamily="18" charset="0"/>
              </a:rPr>
              <a:t>«мешают»</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Будем яблоки крошить, Загибают пальцы по одному, начиная</a:t>
            </a:r>
          </a:p>
          <a:p>
            <a:r>
              <a:rPr lang="ru-RU" sz="1200" dirty="0">
                <a:latin typeface="Times New Roman" pitchFamily="18" charset="0"/>
                <a:cs typeface="Times New Roman" pitchFamily="18" charset="0"/>
              </a:rPr>
              <a:t>Грушу будем мы рубить, с большого</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367514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4" y="0"/>
            <a:ext cx="6858000" cy="9144000"/>
          </a:xfrm>
          <a:prstGeom prst="rect">
            <a:avLst/>
          </a:prstGeom>
        </p:spPr>
      </p:pic>
      <p:sp>
        <p:nvSpPr>
          <p:cNvPr id="4" name="TextBox 3"/>
          <p:cNvSpPr txBox="1"/>
          <p:nvPr/>
        </p:nvSpPr>
        <p:spPr>
          <a:xfrm>
            <a:off x="288152" y="242424"/>
            <a:ext cx="6336704" cy="3877985"/>
          </a:xfrm>
          <a:prstGeom prst="rect">
            <a:avLst/>
          </a:prstGeom>
          <a:noFill/>
        </p:spPr>
        <p:txBody>
          <a:bodyPr wrap="square" rtlCol="0">
            <a:spAutoFit/>
          </a:bodyPr>
          <a:lstStyle/>
          <a:p>
            <a:r>
              <a:rPr lang="ru-RU" sz="1200" dirty="0" smtClean="0">
                <a:latin typeface="Times New Roman" pitchFamily="18" charset="0"/>
                <a:cs typeface="Times New Roman" pitchFamily="18" charset="0"/>
              </a:rPr>
              <a:t>Отожмём </a:t>
            </a:r>
            <a:r>
              <a:rPr lang="ru-RU" sz="1200" dirty="0">
                <a:latin typeface="Times New Roman" pitchFamily="18" charset="0"/>
                <a:cs typeface="Times New Roman" pitchFamily="18" charset="0"/>
              </a:rPr>
              <a:t>лимонный сок,</a:t>
            </a:r>
          </a:p>
          <a:p>
            <a:r>
              <a:rPr lang="ru-RU" sz="1200" dirty="0">
                <a:latin typeface="Times New Roman" pitchFamily="18" charset="0"/>
                <a:cs typeface="Times New Roman" pitchFamily="18" charset="0"/>
              </a:rPr>
              <a:t>Слив положим и песок.</a:t>
            </a:r>
          </a:p>
          <a:p>
            <a:r>
              <a:rPr lang="ru-RU" sz="1200" dirty="0">
                <a:latin typeface="Times New Roman" pitchFamily="18" charset="0"/>
                <a:cs typeface="Times New Roman" pitchFamily="18" charset="0"/>
              </a:rPr>
              <a:t>Варим, варим мы компот, Опять </a:t>
            </a:r>
            <a:r>
              <a:rPr lang="ru-RU" sz="1200" i="1" dirty="0">
                <a:latin typeface="Times New Roman" pitchFamily="18" charset="0"/>
                <a:cs typeface="Times New Roman" pitchFamily="18" charset="0"/>
              </a:rPr>
              <a:t>«варят»</a:t>
            </a:r>
            <a:r>
              <a:rPr lang="ru-RU" sz="1200" dirty="0">
                <a:latin typeface="Times New Roman" pitchFamily="18" charset="0"/>
                <a:cs typeface="Times New Roman" pitchFamily="18" charset="0"/>
              </a:rPr>
              <a:t> и </a:t>
            </a:r>
            <a:r>
              <a:rPr lang="ru-RU" sz="1200" i="1" dirty="0">
                <a:latin typeface="Times New Roman" pitchFamily="18" charset="0"/>
                <a:cs typeface="Times New Roman" pitchFamily="18" charset="0"/>
              </a:rPr>
              <a:t>«мешают»</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Угостим честной народ.</a:t>
            </a:r>
          </a:p>
          <a:p>
            <a:r>
              <a:rPr lang="ru-RU" sz="1200" dirty="0">
                <a:latin typeface="Times New Roman" pitchFamily="18" charset="0"/>
                <a:cs typeface="Times New Roman" pitchFamily="18" charset="0"/>
              </a:rPr>
              <a:t>Н. </a:t>
            </a:r>
            <a:r>
              <a:rPr lang="ru-RU" sz="1200" dirty="0" err="1">
                <a:latin typeface="Times New Roman" pitchFamily="18" charset="0"/>
                <a:cs typeface="Times New Roman" pitchFamily="18" charset="0"/>
              </a:rPr>
              <a:t>Нищева</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3. Объяснение приемов рисования.</a:t>
            </a:r>
          </a:p>
          <a:p>
            <a:r>
              <a:rPr lang="ru-RU" sz="1200" dirty="0">
                <a:latin typeface="Times New Roman" pitchFamily="18" charset="0"/>
                <a:cs typeface="Times New Roman" pitchFamily="18" charset="0"/>
              </a:rPr>
              <a:t>Сначала, мы должны поместить трафарет вазы на листе, внизу, посередине. Обвести его и раскрасить. Потом мы с вами начнем рисовать фрукты в вазе. Посмотрите, какие фрукты лежать в вазе. Обратите внимание, как размещены фрукты в вазе и попробуйте изобразить их также.</a:t>
            </a:r>
          </a:p>
          <a:p>
            <a:r>
              <a:rPr lang="ru-RU" sz="1200" dirty="0">
                <a:latin typeface="Times New Roman" pitchFamily="18" charset="0"/>
                <a:cs typeface="Times New Roman" pitchFamily="18" charset="0"/>
              </a:rPr>
              <a:t>4. Продуктивная деятельность.</a:t>
            </a:r>
          </a:p>
          <a:p>
            <a:r>
              <a:rPr lang="ru-RU" sz="1200" dirty="0">
                <a:latin typeface="Times New Roman" pitchFamily="18" charset="0"/>
                <a:cs typeface="Times New Roman" pitchFamily="18" charset="0"/>
              </a:rPr>
              <a:t>Педагог при необходимости помогает. После, все работы дети кладут на отдельный стол</a:t>
            </a:r>
            <a:r>
              <a:rPr lang="ru-RU" sz="1200" dirty="0" smtClean="0">
                <a:latin typeface="Times New Roman" pitchFamily="18" charset="0"/>
                <a:cs typeface="Times New Roman" pitchFamily="18" charset="0"/>
              </a:rPr>
              <a:t>.</a:t>
            </a:r>
          </a:p>
          <a:p>
            <a:r>
              <a:rPr lang="ru-RU" sz="1200" dirty="0">
                <a:latin typeface="Times New Roman" pitchFamily="18" charset="0"/>
                <a:cs typeface="Times New Roman" pitchFamily="18" charset="0"/>
              </a:rPr>
              <a:t>III. Итог.</a:t>
            </a:r>
          </a:p>
          <a:p>
            <a:r>
              <a:rPr lang="ru-RU" sz="1200" u="sng" dirty="0">
                <a:latin typeface="Times New Roman" pitchFamily="18" charset="0"/>
                <a:cs typeface="Times New Roman" pitchFamily="18" charset="0"/>
              </a:rPr>
              <a:t>Вопросы</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 О чем мы беседовали с вами?</a:t>
            </a:r>
          </a:p>
          <a:p>
            <a:r>
              <a:rPr lang="ru-RU" sz="1200" dirty="0">
                <a:latin typeface="Times New Roman" pitchFamily="18" charset="0"/>
                <a:cs typeface="Times New Roman" pitchFamily="18" charset="0"/>
              </a:rPr>
              <a:t>- В какую игру вы играли?</a:t>
            </a:r>
          </a:p>
          <a:p>
            <a:r>
              <a:rPr lang="ru-RU" sz="1200" dirty="0">
                <a:latin typeface="Times New Roman" pitchFamily="18" charset="0"/>
                <a:cs typeface="Times New Roman" pitchFamily="18" charset="0"/>
              </a:rPr>
              <a:t>- Что мы рисовали с вами?</a:t>
            </a:r>
          </a:p>
          <a:p>
            <a:r>
              <a:rPr lang="ru-RU" sz="1200" dirty="0">
                <a:latin typeface="Times New Roman" pitchFamily="18" charset="0"/>
                <a:cs typeface="Times New Roman" pitchFamily="18" charset="0"/>
              </a:rPr>
              <a:t>- Какие работы вам понравились больше? Почему?</a:t>
            </a:r>
          </a:p>
          <a:p>
            <a:r>
              <a:rPr lang="ru-RU" sz="1200" dirty="0">
                <a:latin typeface="Times New Roman" pitchFamily="18" charset="0"/>
                <a:cs typeface="Times New Roman" pitchFamily="18" charset="0"/>
              </a:rPr>
              <a:t>Оценка деятельности детей педагогом.</a:t>
            </a:r>
          </a:p>
          <a:p>
            <a:endParaRPr lang="ru-RU" dirty="0"/>
          </a:p>
        </p:txBody>
      </p:sp>
    </p:spTree>
    <p:extLst>
      <p:ext uri="{BB962C8B-B14F-4D97-AF65-F5344CB8AC3E}">
        <p14:creationId xmlns:p14="http://schemas.microsoft.com/office/powerpoint/2010/main" val="34347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88640" y="251520"/>
            <a:ext cx="6480720" cy="8340745"/>
          </a:xfrm>
          <a:prstGeom prst="rect">
            <a:avLst/>
          </a:prstGeom>
          <a:noFill/>
        </p:spPr>
        <p:txBody>
          <a:bodyPr wrap="square" rtlCol="0">
            <a:spAutoFit/>
          </a:bodyPr>
          <a:lstStyle/>
          <a:p>
            <a:pPr algn="ctr"/>
            <a:r>
              <a:rPr lang="ru-RU" sz="1600" b="1" dirty="0">
                <a:latin typeface="Times New Roman" pitchFamily="18" charset="0"/>
                <a:cs typeface="Times New Roman" pitchFamily="18" charset="0"/>
              </a:rPr>
              <a:t>Конспект НОД по аппликации из осенних листьев в </a:t>
            </a:r>
            <a:r>
              <a:rPr lang="ru-RU" sz="1200" b="1" dirty="0">
                <a:latin typeface="Times New Roman" pitchFamily="18" charset="0"/>
                <a:cs typeface="Times New Roman" pitchFamily="18" charset="0"/>
              </a:rPr>
              <a:t>подготовительной </a:t>
            </a:r>
            <a:r>
              <a:rPr lang="ru-RU" sz="1600" b="1" dirty="0">
                <a:latin typeface="Times New Roman" pitchFamily="18" charset="0"/>
                <a:cs typeface="Times New Roman" pitchFamily="18" charset="0"/>
              </a:rPr>
              <a:t>группе</a:t>
            </a:r>
            <a:r>
              <a:rPr lang="ru-RU" sz="1600" dirty="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r>
              <a:rPr lang="ru-RU" sz="1200" b="1" u="sng" dirty="0">
                <a:latin typeface="Times New Roman" pitchFamily="18" charset="0"/>
                <a:cs typeface="Times New Roman" pitchFamily="18" charset="0"/>
              </a:rPr>
              <a:t>Цель занятия</a:t>
            </a:r>
            <a:r>
              <a:rPr lang="ru-RU" sz="1200" dirty="0">
                <a:latin typeface="Times New Roman" pitchFamily="18" charset="0"/>
                <a:cs typeface="Times New Roman" pitchFamily="18" charset="0"/>
              </a:rPr>
              <a:t>: создание детьми поделок из природного материала.</a:t>
            </a:r>
          </a:p>
          <a:p>
            <a:r>
              <a:rPr lang="ru-RU" sz="1200" b="1" u="sng" dirty="0">
                <a:latin typeface="Times New Roman" pitchFamily="18" charset="0"/>
                <a:cs typeface="Times New Roman" pitchFamily="18" charset="0"/>
              </a:rPr>
              <a:t>Задачи</a:t>
            </a:r>
            <a:r>
              <a:rPr lang="ru-RU" sz="1200" b="1" dirty="0">
                <a:latin typeface="Times New Roman" pitchFamily="18" charset="0"/>
                <a:cs typeface="Times New Roman" pitchFamily="18" charset="0"/>
              </a:rPr>
              <a:t>:</a:t>
            </a:r>
          </a:p>
          <a:p>
            <a:r>
              <a:rPr lang="ru-RU" sz="1200" dirty="0">
                <a:latin typeface="Times New Roman" pitchFamily="18" charset="0"/>
                <a:cs typeface="Times New Roman" pitchFamily="18" charset="0"/>
              </a:rPr>
              <a:t>1. Обучать аккуратности при работе с природным материалом </a:t>
            </a:r>
            <a:r>
              <a:rPr lang="ru-RU" sz="1200" i="1" dirty="0">
                <a:latin typeface="Times New Roman" pitchFamily="18" charset="0"/>
                <a:cs typeface="Times New Roman" pitchFamily="18" charset="0"/>
              </a:rPr>
              <a:t>(засушенными листьями)</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2. Учить задумывать сюжет, составлять композицию.</a:t>
            </a:r>
          </a:p>
          <a:p>
            <a:r>
              <a:rPr lang="ru-RU" sz="1200" dirty="0">
                <a:latin typeface="Times New Roman" pitchFamily="18" charset="0"/>
                <a:cs typeface="Times New Roman" pitchFamily="18" charset="0"/>
              </a:rPr>
              <a:t>3. Воспитывать интерес и бережное отношение к природе.</a:t>
            </a:r>
          </a:p>
          <a:p>
            <a:r>
              <a:rPr lang="ru-RU" sz="1200" dirty="0">
                <a:latin typeface="Times New Roman" pitchFamily="18" charset="0"/>
                <a:cs typeface="Times New Roman" pitchFamily="18" charset="0"/>
              </a:rPr>
              <a:t>4. Развивать у детей воображение, фантазию.</a:t>
            </a:r>
          </a:p>
          <a:p>
            <a:r>
              <a:rPr lang="ru-RU" sz="1200" dirty="0">
                <a:latin typeface="Times New Roman" pitchFamily="18" charset="0"/>
                <a:cs typeface="Times New Roman" pitchFamily="18" charset="0"/>
              </a:rPr>
              <a:t>5. Развивать мелкую моторику рук.</a:t>
            </a:r>
          </a:p>
          <a:p>
            <a:r>
              <a:rPr lang="ru-RU" sz="1200" b="1" u="sng" dirty="0">
                <a:latin typeface="Times New Roman" pitchFamily="18" charset="0"/>
                <a:cs typeface="Times New Roman" pitchFamily="18" charset="0"/>
              </a:rPr>
              <a:t>Материал</a:t>
            </a:r>
            <a:r>
              <a:rPr lang="ru-RU" sz="1200" b="1" dirty="0">
                <a:latin typeface="Times New Roman" pitchFamily="18" charset="0"/>
                <a:cs typeface="Times New Roman" pitchFamily="18" charset="0"/>
              </a:rPr>
              <a:t>:</a:t>
            </a:r>
          </a:p>
          <a:p>
            <a:r>
              <a:rPr lang="ru-RU" sz="1200" dirty="0">
                <a:latin typeface="Times New Roman" pitchFamily="18" charset="0"/>
                <a:cs typeface="Times New Roman" pitchFamily="18" charset="0"/>
              </a:rPr>
              <a:t>Красивые по форме и окраске засушенные листья разных деревьев и кустарников </a:t>
            </a:r>
            <a:r>
              <a:rPr lang="ru-RU" sz="1200" i="1" dirty="0">
                <a:latin typeface="Times New Roman" pitchFamily="18" charset="0"/>
                <a:cs typeface="Times New Roman" pitchFamily="18" charset="0"/>
              </a:rPr>
              <a:t>(клен, береза, липа, </a:t>
            </a:r>
            <a:r>
              <a:rPr lang="ru-RU" sz="1200" i="1" dirty="0" err="1">
                <a:latin typeface="Times New Roman" pitchFamily="18" charset="0"/>
                <a:cs typeface="Times New Roman" pitchFamily="18" charset="0"/>
              </a:rPr>
              <a:t>ветла,рябина</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вишня,смородина</a:t>
            </a:r>
            <a:r>
              <a:rPr lang="ru-RU" sz="1200" i="1" dirty="0">
                <a:latin typeface="Times New Roman" pitchFamily="18" charset="0"/>
                <a:cs typeface="Times New Roman" pitchFamily="18" charset="0"/>
              </a:rPr>
              <a:t>.)</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Цветной картон для композиции;</a:t>
            </a:r>
          </a:p>
          <a:p>
            <a:r>
              <a:rPr lang="ru-RU" sz="1200" dirty="0">
                <a:latin typeface="Times New Roman" pitchFamily="18" charset="0"/>
                <a:cs typeface="Times New Roman" pitchFamily="18" charset="0"/>
              </a:rPr>
              <a:t>Клеенки;</a:t>
            </a:r>
          </a:p>
          <a:p>
            <a:r>
              <a:rPr lang="ru-RU" sz="1200" dirty="0">
                <a:latin typeface="Times New Roman" pitchFamily="18" charset="0"/>
                <a:cs typeface="Times New Roman" pitchFamily="18" charset="0"/>
              </a:rPr>
              <a:t>Салфетки </a:t>
            </a:r>
            <a:r>
              <a:rPr lang="ru-RU" sz="1200" dirty="0" smtClean="0">
                <a:latin typeface="Times New Roman" pitchFamily="18" charset="0"/>
                <a:cs typeface="Times New Roman" pitchFamily="18" charset="0"/>
              </a:rPr>
              <a:t>матерчатые</a:t>
            </a:r>
            <a:r>
              <a:rPr lang="ru-RU" sz="1200" dirty="0">
                <a:latin typeface="Times New Roman" pitchFamily="18" charset="0"/>
                <a:cs typeface="Times New Roman" pitchFamily="18" charset="0"/>
              </a:rPr>
              <a:t>,</a:t>
            </a:r>
            <a:r>
              <a:rPr lang="ru-RU" sz="1200" dirty="0" smtClean="0">
                <a:latin typeface="Times New Roman" pitchFamily="18" charset="0"/>
                <a:cs typeface="Times New Roman" pitchFamily="18" charset="0"/>
              </a:rPr>
              <a:t> клей, ножницы</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Приготовленные воспитателем образцы из засушенных листьев</a:t>
            </a:r>
            <a:r>
              <a:rPr lang="ru-RU" sz="1200" dirty="0" smtClean="0">
                <a:latin typeface="Times New Roman" pitchFamily="18" charset="0"/>
                <a:cs typeface="Times New Roman" pitchFamily="18" charset="0"/>
              </a:rPr>
              <a:t>.</a:t>
            </a:r>
          </a:p>
          <a:p>
            <a:r>
              <a:rPr lang="ru-RU" sz="1200" b="1" u="sng" dirty="0" smtClean="0">
                <a:latin typeface="Times New Roman" pitchFamily="18" charset="0"/>
                <a:cs typeface="Times New Roman" pitchFamily="18" charset="0"/>
              </a:rPr>
              <a:t>Ход занятия</a:t>
            </a:r>
            <a:r>
              <a:rPr lang="ru-RU" sz="1200" dirty="0" smtClean="0">
                <a:latin typeface="Times New Roman" pitchFamily="18" charset="0"/>
                <a:cs typeface="Times New Roman" pitchFamily="18" charset="0"/>
              </a:rPr>
              <a:t>:</a:t>
            </a:r>
          </a:p>
          <a:p>
            <a:r>
              <a:rPr lang="ru-RU" sz="1200" u="sng" dirty="0">
                <a:latin typeface="Times New Roman" pitchFamily="18" charset="0"/>
                <a:cs typeface="Times New Roman" pitchFamily="18" charset="0"/>
              </a:rPr>
              <a:t>Воспитатель</a:t>
            </a:r>
            <a:r>
              <a:rPr lang="ru-RU" sz="1200" dirty="0">
                <a:latin typeface="Times New Roman" pitchFamily="18" charset="0"/>
                <a:cs typeface="Times New Roman" pitchFamily="18" charset="0"/>
              </a:rPr>
              <a:t>: Ребята, у вас на столах разложены осенние листья.</a:t>
            </a:r>
          </a:p>
          <a:p>
            <a:r>
              <a:rPr lang="ru-RU" sz="1200" dirty="0">
                <a:latin typeface="Times New Roman" pitchFamily="18" charset="0"/>
                <a:cs typeface="Times New Roman" pitchFamily="18" charset="0"/>
              </a:rPr>
              <a:t>Давайте полюбуемся ими. Предлагаю вам описать их </a:t>
            </a:r>
            <a:r>
              <a:rPr lang="ru-RU" sz="1200" i="1" dirty="0">
                <a:latin typeface="Times New Roman" pitchFamily="18" charset="0"/>
                <a:cs typeface="Times New Roman" pitchFamily="18" charset="0"/>
              </a:rPr>
              <a:t>(Разноцветные, красивые, с резными краешками.)</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Под ногами лежат,</a:t>
            </a:r>
          </a:p>
          <a:p>
            <a:r>
              <a:rPr lang="ru-RU" sz="1200" dirty="0">
                <a:latin typeface="Times New Roman" pitchFamily="18" charset="0"/>
                <a:cs typeface="Times New Roman" pitchFamily="18" charset="0"/>
              </a:rPr>
              <a:t>Зашагаешь-шуршат,</a:t>
            </a:r>
          </a:p>
          <a:p>
            <a:r>
              <a:rPr lang="ru-RU" sz="1200" dirty="0">
                <a:latin typeface="Times New Roman" pitchFamily="18" charset="0"/>
                <a:cs typeface="Times New Roman" pitchFamily="18" charset="0"/>
              </a:rPr>
              <a:t>Яркие-цветные,</a:t>
            </a:r>
          </a:p>
          <a:p>
            <a:r>
              <a:rPr lang="ru-RU" sz="1200" dirty="0">
                <a:latin typeface="Times New Roman" pitchFamily="18" charset="0"/>
                <a:cs typeface="Times New Roman" pitchFamily="18" charset="0"/>
              </a:rPr>
              <a:t>Краешки резные.</a:t>
            </a:r>
          </a:p>
          <a:p>
            <a:r>
              <a:rPr lang="ru-RU" sz="1200" i="1" dirty="0">
                <a:latin typeface="Times New Roman" pitchFamily="18" charset="0"/>
                <a:cs typeface="Times New Roman" pitchFamily="18" charset="0"/>
              </a:rPr>
              <a:t>(листья)</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Вспомните, что вы слышали, когда наступали на них </a:t>
            </a:r>
            <a:r>
              <a:rPr lang="ru-RU" sz="1200" i="1" dirty="0">
                <a:latin typeface="Times New Roman" pitchFamily="18" charset="0"/>
                <a:cs typeface="Times New Roman" pitchFamily="18" charset="0"/>
              </a:rPr>
              <a:t>(шуршание)</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Кто мне напомнит, откуда мы принесли их?</a:t>
            </a:r>
          </a:p>
          <a:p>
            <a:r>
              <a:rPr lang="ru-RU" sz="1200" u="sng" dirty="0">
                <a:latin typeface="Times New Roman" pitchFamily="18" charset="0"/>
                <a:cs typeface="Times New Roman" pitchFamily="18" charset="0"/>
              </a:rPr>
              <a:t>Дети</a:t>
            </a:r>
            <a:r>
              <a:rPr lang="ru-RU" sz="1200" dirty="0">
                <a:latin typeface="Times New Roman" pitchFamily="18" charset="0"/>
                <a:cs typeface="Times New Roman" pitchFamily="18" charset="0"/>
              </a:rPr>
              <a:t>: Мы набрали их, когда гуляли на прогулке, а потом принесли в группу и засушили</a:t>
            </a:r>
            <a:r>
              <a:rPr lang="ru-RU" sz="1200" dirty="0" smtClean="0">
                <a:latin typeface="Times New Roman" pitchFamily="18" charset="0"/>
                <a:cs typeface="Times New Roman" pitchFamily="18" charset="0"/>
              </a:rPr>
              <a:t>.</a:t>
            </a:r>
          </a:p>
          <a:p>
            <a:r>
              <a:rPr lang="ru-RU" sz="1200" u="sng" dirty="0">
                <a:latin typeface="Times New Roman" pitchFamily="18" charset="0"/>
                <a:cs typeface="Times New Roman" pitchFamily="18" charset="0"/>
              </a:rPr>
              <a:t>Воспитатель</a:t>
            </a:r>
            <a:r>
              <a:rPr lang="ru-RU" sz="1200" dirty="0">
                <a:latin typeface="Times New Roman" pitchFamily="18" charset="0"/>
                <a:cs typeface="Times New Roman" pitchFamily="18" charset="0"/>
              </a:rPr>
              <a:t>: Мы сушили их между страницами старых журналов, отбирали самые яркие и красивые листья.</a:t>
            </a:r>
          </a:p>
          <a:p>
            <a:r>
              <a:rPr lang="ru-RU" sz="1200" dirty="0">
                <a:latin typeface="Times New Roman" pitchFamily="18" charset="0"/>
                <a:cs typeface="Times New Roman" pitchFamily="18" charset="0"/>
              </a:rPr>
              <a:t>Сегодня мы поучимся создавать из них картины.</a:t>
            </a:r>
          </a:p>
          <a:p>
            <a:r>
              <a:rPr lang="ru-RU" sz="1200" dirty="0">
                <a:latin typeface="Times New Roman" pitchFamily="18" charset="0"/>
                <a:cs typeface="Times New Roman" pitchFamily="18" charset="0"/>
              </a:rPr>
              <a:t>Показ вариантов картин с простыми сюжетами</a:t>
            </a:r>
            <a:r>
              <a:rPr lang="ru-RU" sz="1200" i="1" dirty="0">
                <a:latin typeface="Times New Roman" pitchFamily="18" charset="0"/>
                <a:cs typeface="Times New Roman" pitchFamily="18" charset="0"/>
              </a:rPr>
              <a:t>("рыбка", "бабочка", "птичка летит".)</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Сначала нужно представить (</a:t>
            </a:r>
            <a:r>
              <a:rPr lang="ru-RU" sz="1200" dirty="0" err="1">
                <a:latin typeface="Times New Roman" pitchFamily="18" charset="0"/>
                <a:cs typeface="Times New Roman" pitchFamily="18" charset="0"/>
              </a:rPr>
              <a:t>задумать,что</a:t>
            </a:r>
            <a:r>
              <a:rPr lang="ru-RU" sz="1200" dirty="0">
                <a:latin typeface="Times New Roman" pitchFamily="18" charset="0"/>
                <a:cs typeface="Times New Roman" pitchFamily="18" charset="0"/>
              </a:rPr>
              <a:t> вы хотите изобразить.</a:t>
            </a:r>
          </a:p>
          <a:p>
            <a:r>
              <a:rPr lang="ru-RU" sz="1200" dirty="0">
                <a:latin typeface="Times New Roman" pitchFamily="18" charset="0"/>
                <a:cs typeface="Times New Roman" pitchFamily="18" charset="0"/>
              </a:rPr>
              <a:t>Затем необходимо выбрать подходящие листочки и разложить их на цветной картон</a:t>
            </a:r>
            <a:r>
              <a:rPr lang="ru-RU" sz="1200" dirty="0" smtClean="0">
                <a:latin typeface="Times New Roman" pitchFamily="18" charset="0"/>
                <a:cs typeface="Times New Roman" pitchFamily="18" charset="0"/>
              </a:rPr>
              <a:t>.</a:t>
            </a:r>
          </a:p>
          <a:p>
            <a:r>
              <a:rPr lang="ru-RU" sz="1200" dirty="0">
                <a:latin typeface="Times New Roman" pitchFamily="18" charset="0"/>
                <a:cs typeface="Times New Roman" pitchFamily="18" charset="0"/>
              </a:rPr>
              <a:t>Дети самостоятельно выбирают материал и составляют картинку.</a:t>
            </a:r>
          </a:p>
          <a:p>
            <a:r>
              <a:rPr lang="ru-RU" sz="1200" dirty="0">
                <a:latin typeface="Times New Roman" pitchFamily="18" charset="0"/>
                <a:cs typeface="Times New Roman" pitchFamily="18" charset="0"/>
              </a:rPr>
              <a:t>Объяснить, что </a:t>
            </a:r>
            <a:r>
              <a:rPr lang="ru-RU" sz="1200" b="1" dirty="0">
                <a:latin typeface="Times New Roman" pitchFamily="18" charset="0"/>
                <a:cs typeface="Times New Roman" pitchFamily="18" charset="0"/>
              </a:rPr>
              <a:t>листья</a:t>
            </a:r>
            <a:r>
              <a:rPr lang="ru-RU" sz="1200" dirty="0">
                <a:latin typeface="Times New Roman" pitchFamily="18" charset="0"/>
                <a:cs typeface="Times New Roman" pitchFamily="18" charset="0"/>
              </a:rPr>
              <a:t> очень хрупкие и брать их нужно очень осторожно.</a:t>
            </a:r>
          </a:p>
          <a:p>
            <a:r>
              <a:rPr lang="ru-RU" sz="1200" dirty="0">
                <a:latin typeface="Times New Roman" pitchFamily="18" charset="0"/>
                <a:cs typeface="Times New Roman" pitchFamily="18" charset="0"/>
              </a:rPr>
              <a:t>Клей наносить маленькими точками по краю </a:t>
            </a:r>
            <a:r>
              <a:rPr lang="ru-RU" sz="1200" b="1" dirty="0">
                <a:latin typeface="Times New Roman" pitchFamily="18" charset="0"/>
                <a:cs typeface="Times New Roman" pitchFamily="18" charset="0"/>
              </a:rPr>
              <a:t>листьев</a:t>
            </a:r>
            <a:r>
              <a:rPr lang="ru-RU" sz="1200" dirty="0">
                <a:latin typeface="Times New Roman" pitchFamily="18" charset="0"/>
                <a:cs typeface="Times New Roman" pitchFamily="18" charset="0"/>
              </a:rPr>
              <a:t> или лучше нанести клей на сам картон и приложить </a:t>
            </a:r>
            <a:r>
              <a:rPr lang="ru-RU" sz="1200" b="1" dirty="0" err="1">
                <a:latin typeface="Times New Roman" pitchFamily="18" charset="0"/>
                <a:cs typeface="Times New Roman" pitchFamily="18" charset="0"/>
              </a:rPr>
              <a:t>листок</a:t>
            </a:r>
            <a:r>
              <a:rPr lang="ru-RU" sz="1200" dirty="0" err="1">
                <a:latin typeface="Times New Roman" pitchFamily="18" charset="0"/>
                <a:cs typeface="Times New Roman" pitchFamily="18" charset="0"/>
              </a:rPr>
              <a:t>,наклеивать</a:t>
            </a:r>
            <a:r>
              <a:rPr lang="ru-RU" sz="1200" dirty="0">
                <a:latin typeface="Times New Roman" pitchFamily="18" charset="0"/>
                <a:cs typeface="Times New Roman" pitchFamily="18" charset="0"/>
              </a:rPr>
              <a:t> деталь за деталью.</a:t>
            </a:r>
          </a:p>
          <a:p>
            <a:r>
              <a:rPr lang="ru-RU" sz="1200" dirty="0">
                <a:latin typeface="Times New Roman" pitchFamily="18" charset="0"/>
                <a:cs typeface="Times New Roman" pitchFamily="18" charset="0"/>
              </a:rPr>
              <a:t>При необходимости для более точного исполнения животных и насекомых использовать ножницы, аккуратно разрезая </a:t>
            </a:r>
            <a:r>
              <a:rPr lang="ru-RU" sz="1200" b="1" dirty="0">
                <a:latin typeface="Times New Roman" pitchFamily="18" charset="0"/>
                <a:cs typeface="Times New Roman" pitchFamily="18" charset="0"/>
              </a:rPr>
              <a:t>листья</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Готовые работы прижать салфетками, чтобы </a:t>
            </a:r>
            <a:r>
              <a:rPr lang="ru-RU" sz="1200" b="1" dirty="0">
                <a:latin typeface="Times New Roman" pitchFamily="18" charset="0"/>
                <a:cs typeface="Times New Roman" pitchFamily="18" charset="0"/>
              </a:rPr>
              <a:t>листья лучше держались</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Можно наложить груз.</a:t>
            </a:r>
          </a:p>
          <a:p>
            <a:r>
              <a:rPr lang="ru-RU" sz="1200" dirty="0">
                <a:latin typeface="Times New Roman" pitchFamily="18" charset="0"/>
                <a:cs typeface="Times New Roman" pitchFamily="18" charset="0"/>
              </a:rPr>
              <a:t>Порадоваться с детьми получившимся работам.</a:t>
            </a: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982968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584684" y="1817878"/>
            <a:ext cx="5688632" cy="584775"/>
          </a:xfrm>
          <a:prstGeom prst="rect">
            <a:avLst/>
          </a:prstGeom>
          <a:noFill/>
        </p:spPr>
        <p:txBody>
          <a:bodyPr wrap="square" rtlCol="0">
            <a:spAutoFit/>
          </a:bodyPr>
          <a:lstStyle/>
          <a:p>
            <a:pPr algn="ctr"/>
            <a:r>
              <a:rPr lang="ru-RU" sz="3200" b="1" i="1" dirty="0">
                <a:latin typeface="Times New Roman" pitchFamily="18" charset="0"/>
                <a:cs typeface="Times New Roman" pitchFamily="18" charset="0"/>
              </a:rPr>
              <a:t>Консультации  для родителей</a:t>
            </a:r>
          </a:p>
        </p:txBody>
      </p:sp>
    </p:spTree>
    <p:extLst>
      <p:ext uri="{BB962C8B-B14F-4D97-AF65-F5344CB8AC3E}">
        <p14:creationId xmlns:p14="http://schemas.microsoft.com/office/powerpoint/2010/main" val="2882509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288384" y="469111"/>
            <a:ext cx="6314093" cy="6247864"/>
          </a:xfrm>
          <a:prstGeom prst="rect">
            <a:avLst/>
          </a:prstGeom>
          <a:noFill/>
        </p:spPr>
        <p:txBody>
          <a:bodyPr wrap="square" rtlCol="0">
            <a:spAutoFit/>
          </a:bodyPr>
          <a:lstStyle/>
          <a:p>
            <a:pPr algn="ctr"/>
            <a:r>
              <a:rPr lang="ru-RU" sz="1400" b="1" dirty="0">
                <a:latin typeface="Times New Roman" pitchFamily="18" charset="0"/>
                <a:cs typeface="Times New Roman" pitchFamily="18" charset="0"/>
              </a:rPr>
              <a:t> </a:t>
            </a:r>
            <a:r>
              <a:rPr lang="ru-RU" sz="1400" b="1" dirty="0" smtClean="0">
                <a:latin typeface="Times New Roman" pitchFamily="18" charset="0"/>
                <a:cs typeface="Times New Roman" pitchFamily="18" charset="0"/>
              </a:rPr>
              <a:t>Как одевать ребенка осенью. </a:t>
            </a:r>
          </a:p>
          <a:p>
            <a:r>
              <a:rPr lang="ru-RU" sz="1200" dirty="0" smtClean="0">
                <a:latin typeface="Times New Roman" pitchFamily="18" charset="0"/>
                <a:cs typeface="Times New Roman" pitchFamily="18" charset="0"/>
              </a:rPr>
              <a:t>В </a:t>
            </a:r>
            <a:r>
              <a:rPr lang="ru-RU" sz="1200" dirty="0">
                <a:latin typeface="Times New Roman" pitchFamily="18" charset="0"/>
                <a:cs typeface="Times New Roman" pitchFamily="18" charset="0"/>
              </a:rPr>
              <a:t>осеннее время правильно одевать ребенка – это, прежде всего, его безопасность от простудных заболеваний, а также свободные и комфортные движения.</a:t>
            </a:r>
          </a:p>
          <a:p>
            <a:r>
              <a:rPr lang="ru-RU" sz="1200" dirty="0">
                <a:latin typeface="Times New Roman" pitchFamily="18" charset="0"/>
                <a:cs typeface="Times New Roman" pitchFamily="18" charset="0"/>
              </a:rPr>
              <a:t>    Следует отметить, что сама одежда не греет, просто между ней и телом, а также и в порах ткани находится воздух, который является плохим проводником тепла. </a:t>
            </a:r>
            <a:r>
              <a:rPr lang="ru-RU" sz="1200" dirty="0" err="1">
                <a:latin typeface="Times New Roman" pitchFamily="18" charset="0"/>
                <a:cs typeface="Times New Roman" pitchFamily="18" charset="0"/>
              </a:rPr>
              <a:t>Теплосохраняющие</a:t>
            </a:r>
            <a:r>
              <a:rPr lang="ru-RU" sz="1200" dirty="0">
                <a:latin typeface="Times New Roman" pitchFamily="18" charset="0"/>
                <a:cs typeface="Times New Roman" pitchFamily="18" charset="0"/>
              </a:rPr>
              <a:t> свойства одежды в большей степени зависят от ее покроя, количества слоев, от качества ткани, утеплителя и т. д. Важно понимать, что ткань сохраняет тепло лучше и больше, когда в ней больше заключено воздуха. Высокую теплозащитную способностью имеют мягкие и рыхлые ткани, такие как: шерсть, вельвет, трикотаж, </a:t>
            </a:r>
            <a:r>
              <a:rPr lang="ru-RU" sz="1200" dirty="0" err="1">
                <a:latin typeface="Times New Roman" pitchFamily="18" charset="0"/>
                <a:cs typeface="Times New Roman" pitchFamily="18" charset="0"/>
              </a:rPr>
              <a:t>флис</a:t>
            </a:r>
            <a:r>
              <a:rPr lang="ru-RU" sz="1200" dirty="0">
                <a:latin typeface="Times New Roman" pitchFamily="18" charset="0"/>
                <a:cs typeface="Times New Roman" pitchFamily="18" charset="0"/>
              </a:rPr>
              <a:t>, синтепон.</a:t>
            </a:r>
          </a:p>
          <a:p>
            <a:r>
              <a:rPr lang="ru-RU" sz="1200" dirty="0" smtClean="0">
                <a:latin typeface="Times New Roman" pitchFamily="18" charset="0"/>
                <a:cs typeface="Times New Roman" pitchFamily="18" charset="0"/>
              </a:rPr>
              <a:t>   В </a:t>
            </a:r>
            <a:r>
              <a:rPr lang="ru-RU" sz="1200" dirty="0">
                <a:latin typeface="Times New Roman" pitchFamily="18" charset="0"/>
                <a:cs typeface="Times New Roman" pitchFamily="18" charset="0"/>
              </a:rPr>
              <a:t>дождливую погоду верхняя одежда обязательно должна быть из непромокаемого материала с подстежкой, которая при всем этом обладает хорошими теплозащитными свойствами! Тут гораздо удобнее куртки на </a:t>
            </a:r>
            <a:r>
              <a:rPr lang="ru-RU" sz="1200" dirty="0" err="1">
                <a:latin typeface="Times New Roman" pitchFamily="18" charset="0"/>
                <a:cs typeface="Times New Roman" pitchFamily="18" charset="0"/>
              </a:rPr>
              <a:t>синтепоновой</a:t>
            </a:r>
            <a:r>
              <a:rPr lang="ru-RU" sz="1200" dirty="0">
                <a:latin typeface="Times New Roman" pitchFamily="18" charset="0"/>
                <a:cs typeface="Times New Roman" pitchFamily="18" charset="0"/>
              </a:rPr>
              <a:t> подкладке. Такие куртки легкие, достаточно теплые, вдобавок к этому они еще и легко стираются, быстро сохнут</a:t>
            </a:r>
            <a:r>
              <a:rPr lang="ru-RU" sz="1200" dirty="0" smtClean="0">
                <a:latin typeface="Times New Roman" pitchFamily="18" charset="0"/>
                <a:cs typeface="Times New Roman" pitchFamily="18" charset="0"/>
              </a:rPr>
              <a:t>.</a:t>
            </a:r>
          </a:p>
          <a:p>
            <a:r>
              <a:rPr lang="ru-RU" sz="1200" dirty="0">
                <a:latin typeface="Times New Roman" pitchFamily="18" charset="0"/>
                <a:cs typeface="Times New Roman" pitchFamily="18" charset="0"/>
              </a:rPr>
              <a:t>Ключевую роль здесь еще играют и индивидуальные особенности ребенка! </a:t>
            </a:r>
            <a:r>
              <a:rPr lang="ru-RU" sz="1200" dirty="0" smtClean="0">
                <a:latin typeface="Times New Roman" pitchFamily="18" charset="0"/>
                <a:cs typeface="Times New Roman" pitchFamily="18" charset="0"/>
              </a:rPr>
              <a:t>      Ребенок</a:t>
            </a:r>
            <a:r>
              <a:rPr lang="ru-RU" sz="1200" dirty="0">
                <a:latin typeface="Times New Roman" pitchFamily="18" charset="0"/>
                <a:cs typeface="Times New Roman" pitchFamily="18" charset="0"/>
              </a:rPr>
              <a:t>, который малоподвижен или часто зябнущий, должен быть одет намного теплее, чем активный ребенок. Чересчур укутанных детей можно встретить куда чаще, чем недостаточно тепло одетых.</a:t>
            </a:r>
          </a:p>
          <a:p>
            <a:r>
              <a:rPr lang="ru-RU" sz="1200" dirty="0" smtClean="0">
                <a:latin typeface="Times New Roman" pitchFamily="18" charset="0"/>
                <a:cs typeface="Times New Roman" pitchFamily="18" charset="0"/>
              </a:rPr>
              <a:t>    Важно </a:t>
            </a:r>
            <a:r>
              <a:rPr lang="ru-RU" sz="1200" dirty="0">
                <a:latin typeface="Times New Roman" pitchFamily="18" charset="0"/>
                <a:cs typeface="Times New Roman" pitchFamily="18" charset="0"/>
              </a:rPr>
              <a:t>заметить, что покрой одежды имеет высокую важность при профилактике переохлаждения! Преимущественно будет удобен комплект из куртки и полукомбинезона. При активных движениях ребенка, куртки поднимаются, обнажая тем самым поясницу, а вот спинка у полукомбинезона ее прикрывает.</a:t>
            </a:r>
          </a:p>
          <a:p>
            <a:r>
              <a:rPr lang="ru-RU" sz="1200" dirty="0" smtClean="0">
                <a:latin typeface="Times New Roman" pitchFamily="18" charset="0"/>
                <a:cs typeface="Times New Roman" pitchFamily="18" charset="0"/>
              </a:rPr>
              <a:t>    В </a:t>
            </a:r>
            <a:r>
              <a:rPr lang="ru-RU" sz="1200" dirty="0">
                <a:latin typeface="Times New Roman" pitchFamily="18" charset="0"/>
                <a:cs typeface="Times New Roman" pitchFamily="18" charset="0"/>
              </a:rPr>
              <a:t>зависимости от погоды, между бельем и верхней одежды могут быть также рубашка и свитер или только рубашка, колготки и рейтузы или только одни колготки.</a:t>
            </a:r>
          </a:p>
          <a:p>
            <a:r>
              <a:rPr lang="ru-RU" sz="1200" dirty="0" smtClean="0">
                <a:latin typeface="Times New Roman" pitchFamily="18" charset="0"/>
                <a:cs typeface="Times New Roman" pitchFamily="18" charset="0"/>
              </a:rPr>
              <a:t>    В </a:t>
            </a:r>
            <a:r>
              <a:rPr lang="ru-RU" sz="1200" dirty="0">
                <a:latin typeface="Times New Roman" pitchFamily="18" charset="0"/>
                <a:cs typeface="Times New Roman" pitchFamily="18" charset="0"/>
              </a:rPr>
              <a:t>прохладную погоду следует детям носить шапки, которые хорошо прикрывают лоб и уши. Отличной защитой от ветра является капюшон куртки (или комбинезона, надетый поверх шапки).</a:t>
            </a:r>
          </a:p>
          <a:p>
            <a:r>
              <a:rPr lang="ru-RU" sz="1200" dirty="0" smtClean="0">
                <a:latin typeface="Times New Roman" pitchFamily="18" charset="0"/>
                <a:cs typeface="Times New Roman" pitchFamily="18" charset="0"/>
              </a:rPr>
              <a:t>    В </a:t>
            </a:r>
            <a:r>
              <a:rPr lang="ru-RU" sz="1200" dirty="0">
                <a:latin typeface="Times New Roman" pitchFamily="18" charset="0"/>
                <a:cs typeface="Times New Roman" pitchFamily="18" charset="0"/>
              </a:rPr>
              <a:t>условиях, где часто меняется погода, нет универсальной одежды. В зависимости от температуры воздуха, влажности, силы ветра и т. д., одежду необходимо подбирать ЕЖЕДНЕВНО!</a:t>
            </a:r>
          </a:p>
          <a:p>
            <a:r>
              <a:rPr lang="ru-RU" sz="1200" dirty="0" smtClean="0">
                <a:latin typeface="Times New Roman" pitchFamily="18" charset="0"/>
                <a:cs typeface="Times New Roman" pitchFamily="18" charset="0"/>
              </a:rPr>
              <a:t>Т    </a:t>
            </a:r>
            <a:r>
              <a:rPr lang="ru-RU" sz="1200" dirty="0" err="1" smtClean="0">
                <a:latin typeface="Times New Roman" pitchFamily="18" charset="0"/>
                <a:cs typeface="Times New Roman" pitchFamily="18" charset="0"/>
              </a:rPr>
              <a:t>ак</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или иначе, одежда должна всегда быть чистой, красивой, яркой, и, несомненно, вызывать у ребенка радость, хорошее настроение и комфортные движения</a:t>
            </a:r>
            <a:r>
              <a:rPr lang="ru-RU" sz="1200" dirty="0" smtClean="0">
                <a:latin typeface="Times New Roman" pitchFamily="18" charset="0"/>
                <a:cs typeface="Times New Roman" pitchFamily="18" charset="0"/>
              </a:rPr>
              <a:t>.</a:t>
            </a:r>
          </a:p>
          <a:p>
            <a:endParaRPr lang="ru-RU" sz="1200" dirty="0">
              <a:latin typeface="Times New Roman" pitchFamily="18" charset="0"/>
              <a:cs typeface="Times New Roman" pitchFamily="18" charset="0"/>
            </a:endParaRPr>
          </a:p>
          <a:p>
            <a:endParaRPr lang="ru-RU" sz="1400" dirty="0"/>
          </a:p>
        </p:txBody>
      </p:sp>
    </p:spTree>
    <p:extLst>
      <p:ext uri="{BB962C8B-B14F-4D97-AF65-F5344CB8AC3E}">
        <p14:creationId xmlns:p14="http://schemas.microsoft.com/office/powerpoint/2010/main" val="1074044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88640" y="251520"/>
            <a:ext cx="6480720" cy="8217634"/>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Особенно </a:t>
            </a:r>
            <a:r>
              <a:rPr lang="ru-RU" sz="1400" dirty="0">
                <a:latin typeface="Times New Roman" pitchFamily="18" charset="0"/>
                <a:cs typeface="Times New Roman" pitchFamily="18" charset="0"/>
              </a:rPr>
              <a:t>несладко школьникам, у которых начался учебный процесс. Так же тяжело и дошкольникам. Многие родители старались летом отправить своего ребенка на природу, на дачи с бабушками и дедушками, семьей отправлялись в отпуск. Малыши много бегали и прыгали и с радостью загорали под ласковым летним солнышком. Но наступил сентябрь и все «отпуска» закончились. Каждое утро дошкольники вынуждены рано вставать и отправляться в детский сад, где их ждут четкий режим дня и регулярные занятия со специалистами.</a:t>
            </a:r>
          </a:p>
          <a:p>
            <a:pPr algn="just"/>
            <a:r>
              <a:rPr lang="ru-RU" sz="1400" dirty="0">
                <a:latin typeface="Times New Roman" pitchFamily="18" charset="0"/>
                <a:cs typeface="Times New Roman" pitchFamily="18" charset="0"/>
              </a:rPr>
              <a:t>Поэтому многие маленькие дети, дети постарше (да и взрослые) осенью начинают жаловаться на недосыпание, перегрузки, проблемы с успеваемостью и хроническую усталость.</a:t>
            </a:r>
          </a:p>
          <a:p>
            <a:pPr algn="just"/>
            <a:r>
              <a:rPr lang="ru-RU" sz="1400" dirty="0" smtClean="0">
                <a:latin typeface="Times New Roman" pitchFamily="18" charset="0"/>
                <a:cs typeface="Times New Roman" pitchFamily="18" charset="0"/>
              </a:rPr>
              <a:t>     Сейчас </a:t>
            </a:r>
            <a:r>
              <a:rPr lang="ru-RU" sz="1400" dirty="0">
                <a:latin typeface="Times New Roman" pitchFamily="18" charset="0"/>
                <a:cs typeface="Times New Roman" pitchFamily="18" charset="0"/>
              </a:rPr>
              <a:t>самое время позаботиться о здоровье детей. Каждый родитель может помочь своему ребенку легче справляться с нагрузкой и хорошо себя чувствовать.</a:t>
            </a:r>
          </a:p>
          <a:p>
            <a:pPr algn="just"/>
            <a:r>
              <a:rPr lang="ru-RU" sz="1400" dirty="0">
                <a:latin typeface="Times New Roman" pitchFamily="18" charset="0"/>
                <a:cs typeface="Times New Roman" pitchFamily="18" charset="0"/>
              </a:rPr>
              <a:t>Для того, чтобы лучше адаптироваться к осеннему периоду, детям нужна более насыщенная и питательная еда. Сложно же сопротивляться вирусным атакам и низкой температуре ослабленному организму. И еще: во – первых их организм только формируется, потому им нужно больше калорий, чем взрослым; во – вторых они получают большую физическую и умственную нагрузку в саду и школе, потому им просто необходимо больше энергии. Поэтому можно порекомендовать ввести в рацион зерновые – они переваривается постепенно, снабжая организм углеводами и немалым количеством энергии на протяжении всего дня.</a:t>
            </a:r>
          </a:p>
          <a:p>
            <a:pPr algn="just"/>
            <a:r>
              <a:rPr lang="ru-RU" sz="1400" dirty="0" smtClean="0">
                <a:latin typeface="Times New Roman" pitchFamily="18" charset="0"/>
                <a:cs typeface="Times New Roman" pitchFamily="18" charset="0"/>
              </a:rPr>
              <a:t>     Кроме </a:t>
            </a:r>
            <a:r>
              <a:rPr lang="ru-RU" sz="1400" dirty="0">
                <a:latin typeface="Times New Roman" pitchFamily="18" charset="0"/>
                <a:cs typeface="Times New Roman" pitchFamily="18" charset="0"/>
              </a:rPr>
              <a:t>того, полезны будут сухофрукты, которые вы заготовили на лето. Они богаты клетчаткой и витаминами. Согласно исследованиям, они стимулируют мозговую деятельность и повышают иммунитет. Еще полезны греческие орехи. Они отлично укрепляют нервную систему и питают клетки головного мозга. Неплохими помощниками станут также фисташки (регулируют уровень сахара и холестерина в крови, кешью (улучшает обмен веществ, арахис (заболевания верхних дыхательных путей</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роме </a:t>
            </a:r>
            <a:r>
              <a:rPr lang="ru-RU" sz="1400" dirty="0">
                <a:latin typeface="Times New Roman" pitchFamily="18" charset="0"/>
                <a:cs typeface="Times New Roman" pitchFamily="18" charset="0"/>
              </a:rPr>
              <a:t>всего прочего, осенью детям просто необходимы жиры, которые поддерживают температуру тела. Будут также полезны для костей (так как в них много кальция, такие молочные продукты, как сыр, молоко, сметана, масло.</a:t>
            </a:r>
          </a:p>
          <a:p>
            <a:pPr algn="ctr"/>
            <a:r>
              <a:rPr lang="ru-RU" sz="1400" b="1" i="1" dirty="0">
                <a:latin typeface="Times New Roman" pitchFamily="18" charset="0"/>
                <a:cs typeface="Times New Roman" pitchFamily="18" charset="0"/>
              </a:rPr>
              <a:t>Как сохранить здоровье ребенка осенью</a:t>
            </a:r>
          </a:p>
          <a:p>
            <a:pPr algn="just"/>
            <a:r>
              <a:rPr lang="ru-RU" sz="1600" dirty="0">
                <a:latin typeface="Times New Roman" pitchFamily="18" charset="0"/>
                <a:cs typeface="Times New Roman" pitchFamily="18" charset="0"/>
              </a:rPr>
              <a:t>    </a:t>
            </a:r>
            <a:r>
              <a:rPr lang="ru-RU" sz="1200" dirty="0" err="1">
                <a:latin typeface="Times New Roman" pitchFamily="18" charset="0"/>
                <a:cs typeface="Times New Roman" pitchFamily="18" charset="0"/>
              </a:rPr>
              <a:t>Закончивается</a:t>
            </a:r>
            <a:r>
              <a:rPr lang="ru-RU" sz="1200" dirty="0">
                <a:latin typeface="Times New Roman" pitchFamily="18" charset="0"/>
                <a:cs typeface="Times New Roman" pitchFamily="18" charset="0"/>
              </a:rPr>
              <a:t> первый месяц осени и уже близки дожди, а там и первые морозы и сезонные простуды. Немного людей любят такую погоду. Мы постепенно перестраиваемся на холодную пору года, достаем со шкафов теплые куртки, шапки и варежки. Летом мы все привыкли к хорошей погоде и витаминам на столе. Сейчас же дни становятся короче, ночи длиннее, возможностей для активного отдыха все меньше. Чем не повод для скуки?</a:t>
            </a:r>
          </a:p>
          <a:p>
            <a:pPr algn="just"/>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4235890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404664" y="251520"/>
            <a:ext cx="6048671" cy="8771632"/>
          </a:xfrm>
          <a:prstGeom prst="rect">
            <a:avLst/>
          </a:prstGeom>
          <a:noFill/>
        </p:spPr>
        <p:txBody>
          <a:bodyPr wrap="square" rtlCol="0">
            <a:spAutoFit/>
          </a:bodyPr>
          <a:lstStyle/>
          <a:p>
            <a:r>
              <a:rPr lang="ru-RU" sz="1200" b="1" dirty="0">
                <a:latin typeface="Times New Roman" pitchFamily="18" charset="0"/>
                <a:cs typeface="Times New Roman" pitchFamily="18" charset="0"/>
              </a:rPr>
              <a:t>Вид проекта:</a:t>
            </a:r>
            <a:r>
              <a:rPr lang="ru-RU" sz="1200" dirty="0">
                <a:latin typeface="Times New Roman" pitchFamily="18" charset="0"/>
                <a:cs typeface="Times New Roman" pitchFamily="18" charset="0"/>
              </a:rPr>
              <a:t> информационный, творческий, групповой</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b="1" dirty="0">
                <a:latin typeface="Times New Roman" pitchFamily="18" charset="0"/>
                <a:cs typeface="Times New Roman" pitchFamily="18" charset="0"/>
              </a:rPr>
              <a:t>Продолжительность:</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краткосрочный</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b="1" dirty="0">
                <a:latin typeface="Times New Roman" pitchFamily="18" charset="0"/>
                <a:cs typeface="Times New Roman" pitchFamily="18" charset="0"/>
              </a:rPr>
              <a:t>Участники: </a:t>
            </a:r>
            <a:r>
              <a:rPr lang="ru-RU" sz="1200" dirty="0">
                <a:latin typeface="Times New Roman" pitchFamily="18" charset="0"/>
                <a:cs typeface="Times New Roman" pitchFamily="18" charset="0"/>
              </a:rPr>
              <a:t>воспитатели, </a:t>
            </a:r>
            <a:r>
              <a:rPr lang="ru-RU" sz="1200" dirty="0" smtClean="0">
                <a:latin typeface="Times New Roman" pitchFamily="18" charset="0"/>
                <a:cs typeface="Times New Roman" pitchFamily="18" charset="0"/>
              </a:rPr>
              <a:t>дети </a:t>
            </a:r>
            <a:r>
              <a:rPr lang="ru-RU" sz="1200" dirty="0">
                <a:latin typeface="Times New Roman" pitchFamily="18" charset="0"/>
                <a:cs typeface="Times New Roman" pitchFamily="18" charset="0"/>
              </a:rPr>
              <a:t>подготовительной группы, </a:t>
            </a:r>
            <a:r>
              <a:rPr lang="ru-RU" sz="1200" dirty="0" smtClean="0">
                <a:latin typeface="Times New Roman" pitchFamily="18" charset="0"/>
                <a:cs typeface="Times New Roman" pitchFamily="18" charset="0"/>
              </a:rPr>
              <a:t>родители</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b="1" dirty="0">
                <a:latin typeface="Times New Roman" pitchFamily="18" charset="0"/>
                <a:cs typeface="Times New Roman" pitchFamily="18" charset="0"/>
              </a:rPr>
              <a:t>Проблема:</a:t>
            </a:r>
            <a:r>
              <a:rPr lang="ru-RU" sz="1200" dirty="0">
                <a:latin typeface="Times New Roman" pitchFamily="18" charset="0"/>
                <a:cs typeface="Times New Roman" pitchFamily="18" charset="0"/>
              </a:rPr>
              <a:t> Осень – это не просто время года, это время, когда все живое на Земле готовится к переходу от жаркого лета, к холодной зиме. Дошкольники хотят знать, как природа готовится к лютым морозам, как готовятся к зиме животные, птицы, насекомые, как ведут подготовку к зиме люди</a:t>
            </a:r>
            <a:r>
              <a:rPr lang="ru-RU" sz="1200" dirty="0" smtClean="0">
                <a:latin typeface="Times New Roman" pitchFamily="18" charset="0"/>
                <a:cs typeface="Times New Roman" pitchFamily="18" charset="0"/>
              </a:rPr>
              <a:t>?</a:t>
            </a:r>
            <a:endParaRPr lang="ru-RU" sz="1200" dirty="0" smtClean="0">
              <a:latin typeface="Times New Roman" pitchFamily="18" charset="0"/>
              <a:cs typeface="Times New Roman" pitchFamily="18" charset="0"/>
            </a:endParaRPr>
          </a:p>
          <a:p>
            <a:r>
              <a:rPr lang="ru-RU" sz="1200" b="1" dirty="0">
                <a:latin typeface="Times New Roman" pitchFamily="18" charset="0"/>
                <a:cs typeface="Times New Roman" pitchFamily="18" charset="0"/>
              </a:rPr>
              <a:t>Актуальность:</a:t>
            </a:r>
            <a:r>
              <a:rPr lang="ru-RU" sz="1200" dirty="0">
                <a:latin typeface="Times New Roman" pitchFamily="18" charset="0"/>
                <a:cs typeface="Times New Roman" pitchFamily="18" charset="0"/>
              </a:rPr>
              <a:t> Многие великие мыслители и педагоги писали о том, что развитие ребёнка в значительной степени зависит от природного окружения. А воспитание бережного и заботливого отношения к живой и неживой природе возможно тогда, когда дети будут располагать хотя бы элементарными знаниями о них, научатся наблюдать природу, видеть её красоту.</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В современном мире обучение и развитие дошкольников построено на индивидуальном развитии творческой личности. С самого рождения ребёнок является первооткрывателем. Иногда самостоятельно он не может найти ответы на интересующие его вопросы. Чтобы помочь ребёнку, организовывается проектная деятельность</a:t>
            </a:r>
            <a:r>
              <a:rPr lang="ru-RU" sz="1200" dirty="0" smtClean="0">
                <a:latin typeface="Times New Roman" pitchFamily="18" charset="0"/>
                <a:cs typeface="Times New Roman" pitchFamily="18" charset="0"/>
              </a:rPr>
              <a:t>.</a:t>
            </a:r>
            <a:endParaRPr lang="ru-RU" sz="1200" dirty="0" smtClean="0">
              <a:latin typeface="Times New Roman" pitchFamily="18" charset="0"/>
              <a:cs typeface="Times New Roman" pitchFamily="18" charset="0"/>
            </a:endParaRPr>
          </a:p>
          <a:p>
            <a:r>
              <a:rPr lang="ru-RU" sz="1200" b="1" dirty="0">
                <a:latin typeface="Times New Roman" pitchFamily="18" charset="0"/>
                <a:cs typeface="Times New Roman" pitchFamily="18" charset="0"/>
              </a:rPr>
              <a:t>Цель проекта:</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Расширение представлений детей об осени как о времени года, о жизни животных и растений осенью, о праздниках и труде людей в осенний период</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b="1" dirty="0">
                <a:latin typeface="Times New Roman" pitchFamily="18" charset="0"/>
                <a:cs typeface="Times New Roman" pitchFamily="18" charset="0"/>
              </a:rPr>
              <a:t>Задачи проекта:</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1. Расширить и систематизировать знания детей об осени, изменениях в природе, учить видеть и выделять отдельные объекты осенней природы, развивать умения наблюдать за живыми объектами и явлениями неживой природы;</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2. Обобщить и уточнить знания о труде человека в природе осенью, об осенних праздниках и их традициях;</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3. Совершенствовать изобразительные навыки и умения, развивать умение видеть красоту окружающего природного мира, разнообразия его красок и форм.</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4. Активизировать речь детей, пополнить и обогатить знания детей по лексическим темам: «Осень», «Овощи», «Фрукты», «Грибы», «Птицы», «Животные</a:t>
            </a:r>
            <a:r>
              <a:rPr lang="ru-RU" sz="1200" dirty="0" smtClean="0">
                <a:latin typeface="Times New Roman" pitchFamily="18" charset="0"/>
                <a:cs typeface="Times New Roman" pitchFamily="18" charset="0"/>
              </a:rPr>
              <a:t>;</a:t>
            </a:r>
          </a:p>
          <a:p>
            <a:r>
              <a:rPr lang="ru-RU" sz="1200" dirty="0">
                <a:latin typeface="Times New Roman" pitchFamily="18" charset="0"/>
                <a:cs typeface="Times New Roman" pitchFamily="18" charset="0"/>
              </a:rPr>
              <a:t>5. Расширить представление о многообразии и пользе овощей и фруктов, созревающих в осенний период;</a:t>
            </a:r>
          </a:p>
          <a:p>
            <a:r>
              <a:rPr lang="ru-RU" sz="1200" dirty="0">
                <a:latin typeface="Times New Roman" pitchFamily="18" charset="0"/>
                <a:cs typeface="Times New Roman" pitchFamily="18" charset="0"/>
              </a:rPr>
              <a:t>6. Воспитывать чуткость к художественному слову, любовь и бережное отношение к природе.</a:t>
            </a:r>
          </a:p>
          <a:p>
            <a:r>
              <a:rPr lang="ru-RU" sz="1200" dirty="0"/>
              <a:t>7. Воспитывать нравственные и духовные качества ребёнка во время его общения с природой.</a:t>
            </a:r>
            <a:br>
              <a:rPr lang="ru-RU" sz="1200" dirty="0"/>
            </a:br>
            <a:r>
              <a:rPr lang="ru-RU" sz="1200" dirty="0"/>
              <a:t>8. Сформировать активность и заинтересованность родителей в педагогическом процессе.</a:t>
            </a:r>
            <a:br>
              <a:rPr lang="ru-RU" sz="1200" dirty="0"/>
            </a:br>
            <a:r>
              <a:rPr lang="ru-RU" sz="1200" b="1" dirty="0">
                <a:latin typeface="Times New Roman" pitchFamily="18" charset="0"/>
                <a:cs typeface="Times New Roman" pitchFamily="18" charset="0"/>
              </a:rPr>
              <a:t>Предполагаемый результат:</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1. Расширение представлений об осени, как времени года (сезонных изменениях в природе, признаках осени, ее дарах, подготовке к холодам животных и растительности).</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2. Развитие исследовательской деятельности дошкольников в ходе совместной практической деятельности с воспитателем.</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3. Развитие у детей активной, самостоятельной, творческой личности.</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4. Отражение знаний, накопленных в процессе реализации проекта, в различных видах деятельности (изобразительной, театрализованной, умственной, игровой</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727461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299442" y="107504"/>
            <a:ext cx="6264696" cy="9017853"/>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Детям </a:t>
            </a:r>
            <a:r>
              <a:rPr lang="ru-RU" sz="1200" dirty="0">
                <a:latin typeface="Times New Roman" pitchFamily="18" charset="0"/>
                <a:cs typeface="Times New Roman" pitchFamily="18" charset="0"/>
              </a:rPr>
              <a:t>необходимо регулярно есть продукты, которые так богаты белками: птицу, рыбу, мясо. Без них невозможен рост и развитие организма, правильный синтез гормонов</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    Ни </a:t>
            </a:r>
            <a:r>
              <a:rPr lang="ru-RU" sz="1200" dirty="0">
                <a:latin typeface="Times New Roman" pitchFamily="18" charset="0"/>
                <a:cs typeface="Times New Roman" pitchFamily="18" charset="0"/>
              </a:rPr>
              <a:t>в коем разе не стоит отказываться и от физической активности.</a:t>
            </a:r>
          </a:p>
          <a:p>
            <a:pPr algn="just"/>
            <a:r>
              <a:rPr lang="ru-RU" sz="1200" dirty="0">
                <a:latin typeface="Times New Roman" pitchFamily="18" charset="0"/>
                <a:cs typeface="Times New Roman" pitchFamily="18" charset="0"/>
              </a:rPr>
              <a:t>Правильные нагрузки только улучшат здоровье вашего ребенка и помогут ему в учебе. По возможности гуляйте со своим ребенком после детского сада и обязательно – в выходные.</a:t>
            </a:r>
          </a:p>
          <a:p>
            <a:pPr algn="just"/>
            <a:r>
              <a:rPr lang="ru-RU" sz="1200" dirty="0" smtClean="0">
                <a:latin typeface="Times New Roman" pitchFamily="18" charset="0"/>
                <a:cs typeface="Times New Roman" pitchFamily="18" charset="0"/>
              </a:rPr>
              <a:t>    Безусловно</a:t>
            </a:r>
            <a:r>
              <a:rPr lang="ru-RU" sz="1200" dirty="0">
                <a:latin typeface="Times New Roman" pitchFamily="18" charset="0"/>
                <a:cs typeface="Times New Roman" pitchFamily="18" charset="0"/>
              </a:rPr>
              <a:t>, все родители знают, как опасно переохлаждение для ребенка. Однако в тоже время, стоит помнить о том, что одеваться нужно по погоде, а не кутать ребенка во всю имеющуюся одежду. Не стоит отказываться от шапки – от переохлаждения будет болеть голова и, как следствие возникнет простуда.</a:t>
            </a:r>
          </a:p>
          <a:p>
            <a:pPr algn="just"/>
            <a:r>
              <a:rPr lang="ru-RU" sz="1200" dirty="0" smtClean="0">
                <a:latin typeface="Times New Roman" pitchFamily="18" charset="0"/>
                <a:cs typeface="Times New Roman" pitchFamily="18" charset="0"/>
              </a:rPr>
              <a:t>    Для </a:t>
            </a:r>
            <a:r>
              <a:rPr lang="ru-RU" sz="1200" dirty="0">
                <a:latin typeface="Times New Roman" pitchFamily="18" charset="0"/>
                <a:cs typeface="Times New Roman" pitchFamily="18" charset="0"/>
              </a:rPr>
              <a:t>сохранения и укрепления здоровья детей обобщим вышесказанное и составим план профилактических мероприятий. Только комплекс мероприятий, то есть разнообразные действия в разных областях дают гарантированный результат.</a:t>
            </a:r>
          </a:p>
          <a:p>
            <a:pPr algn="just"/>
            <a:r>
              <a:rPr lang="ru-RU" sz="1200" b="1" dirty="0">
                <a:latin typeface="Times New Roman" pitchFamily="18" charset="0"/>
                <a:cs typeface="Times New Roman" pitchFamily="18" charset="0"/>
              </a:rPr>
              <a:t>Как составить план профилактических мероприятий для вашего ребенка?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1. Побеседуйте со всеми членами семьи о необходимости проведения профилактических мероприятий дома. Лучший пример для ребенка - пример родителей! Да и коллективная деятельность сближает всех членов семьи и располагает к систематическим упражнениям в привычке «Быть здоровыми».</a:t>
            </a:r>
          </a:p>
          <a:p>
            <a:pPr algn="just"/>
            <a:r>
              <a:rPr lang="ru-RU" sz="1200" dirty="0">
                <a:latin typeface="Times New Roman" pitchFamily="18" charset="0"/>
                <a:cs typeface="Times New Roman" pitchFamily="18" charset="0"/>
              </a:rPr>
              <a:t>2. Подумайте, в какую интересную игру можно поиграть всей семьей с целью «быть здоровыми». Почему это надо сделать? Когда ребенку неинтересно, он будет или саботировать или выполнять с неохотой «полезные» процедуры. Радость и польза от «здоровых привычек» у ребенка появляется только в том случае, когда это приятно, интересно, занимательно. Так что играть, или «секретничать», или путешествовать в страну Здоровья надо.</a:t>
            </a:r>
          </a:p>
          <a:p>
            <a:pPr algn="just"/>
            <a:r>
              <a:rPr lang="ru-RU" sz="1200" dirty="0">
                <a:latin typeface="Times New Roman" pitchFamily="18" charset="0"/>
                <a:cs typeface="Times New Roman" pitchFamily="18" charset="0"/>
              </a:rPr>
              <a:t>3. От чего чаще всего появляется простуда у ребенка? Правильно - от воды: или ребенок ноги простудил, или долго находился в дождливую сырую погоду на улице. Что делать? От чего заболи, тем и лечиться надо.</a:t>
            </a:r>
          </a:p>
          <a:p>
            <a:pPr algn="just"/>
            <a:r>
              <a:rPr lang="ru-RU" sz="1200" b="1" i="1" dirty="0" smtClean="0">
                <a:latin typeface="Times New Roman" pitchFamily="18" charset="0"/>
                <a:cs typeface="Times New Roman" pitchFamily="18" charset="0"/>
              </a:rPr>
              <a:t>    Прогулки </a:t>
            </a:r>
            <a:r>
              <a:rPr lang="ru-RU" sz="1200" b="1" i="1" dirty="0">
                <a:latin typeface="Times New Roman" pitchFamily="18" charset="0"/>
                <a:cs typeface="Times New Roman" pitchFamily="18" charset="0"/>
              </a:rPr>
              <a:t>в любую погоду</a:t>
            </a:r>
            <a:r>
              <a:rPr lang="ru-RU" sz="1200" dirty="0">
                <a:latin typeface="Times New Roman" pitchFamily="18" charset="0"/>
                <a:cs typeface="Times New Roman" pitchFamily="18" charset="0"/>
              </a:rPr>
              <a:t>. Пусть не продолжительные по времени, но обязательные и систематические. Учтите, пожалуйста, что прогулки вместе с ребенком по магазинам способствуют обратному эффекту, то есть приобретению воздушных инфекций.</a:t>
            </a:r>
          </a:p>
          <a:p>
            <a:pPr algn="just"/>
            <a:r>
              <a:rPr lang="ru-RU" sz="1200" dirty="0" smtClean="0">
                <a:latin typeface="Times New Roman" pitchFamily="18" charset="0"/>
                <a:cs typeface="Times New Roman" pitchFamily="18" charset="0"/>
              </a:rPr>
              <a:t>    Прогулки </a:t>
            </a:r>
            <a:r>
              <a:rPr lang="ru-RU" sz="1200" dirty="0">
                <a:latin typeface="Times New Roman" pitchFamily="18" charset="0"/>
                <a:cs typeface="Times New Roman" pitchFamily="18" charset="0"/>
              </a:rPr>
              <a:t>– это нахождение ребенка на улице, пешие прогулки по парку или скверу («конные»-на велосипеде, на роликах, зимой- на лыжах). Полюбовавшись красотой осенней природы, вы способствуете развитию движений ребенка и хорошему обмену веществ, а также успешной адаптации к сырому и влажному климату.</a:t>
            </a:r>
          </a:p>
          <a:p>
            <a:pPr algn="just"/>
            <a:r>
              <a:rPr lang="ru-RU" sz="1200" b="1" i="1" dirty="0">
                <a:latin typeface="Times New Roman" pitchFamily="18" charset="0"/>
                <a:cs typeface="Times New Roman" pitchFamily="18" charset="0"/>
              </a:rPr>
              <a:t>Водные процедуры.</a:t>
            </a:r>
            <a:r>
              <a:rPr lang="ru-RU" sz="1200" dirty="0">
                <a:latin typeface="Times New Roman" pitchFamily="18" charset="0"/>
                <a:cs typeface="Times New Roman" pitchFamily="18" charset="0"/>
              </a:rPr>
              <a:t> Перечислять и рассказывать о пользе водных процедур можно долго. Все водные процедуры прекрасно закаливают и повышают иммунитет ребенка.</a:t>
            </a:r>
          </a:p>
          <a:p>
            <a:pPr algn="just"/>
            <a:r>
              <a:rPr lang="ru-RU" sz="1200" dirty="0">
                <a:latin typeface="Times New Roman" pitchFamily="18" charset="0"/>
                <a:cs typeface="Times New Roman" pitchFamily="18" charset="0"/>
              </a:rPr>
              <a:t>    Для растущего организма водные процедуры является практически незаменимыми. Они закаливают организм ребенка, развивают мышцы, способствуют росту и нормализуют состояние вегето-сосудистой системы ребенка.</a:t>
            </a:r>
          </a:p>
          <a:p>
            <a:pPr algn="just"/>
            <a:r>
              <a:rPr lang="ru-RU" sz="1200" dirty="0">
                <a:latin typeface="Times New Roman" pitchFamily="18" charset="0"/>
                <a:cs typeface="Times New Roman" pitchFamily="18" charset="0"/>
              </a:rPr>
              <a:t>    К водным процедурам относятся умывание, полоскание горла, обливание конечностей и всего тела, купание в ванне, плавание в бассейне, посещение бани и сауны, поездки и отдых на море. И запомните, пожалуйста, все водные процедуры являются универсальным средством расслабления всех мышц и успокоения нервов</a:t>
            </a:r>
            <a:r>
              <a:rPr lang="ru-RU" sz="1200" dirty="0" smtClean="0">
                <a:latin typeface="Times New Roman" pitchFamily="18" charset="0"/>
                <a:cs typeface="Times New Roman" pitchFamily="18" charset="0"/>
              </a:rPr>
              <a:t>.</a:t>
            </a:r>
          </a:p>
          <a:p>
            <a:pPr algn="just"/>
            <a:r>
              <a:rPr lang="ru-RU" sz="1200" dirty="0">
                <a:latin typeface="Times New Roman" pitchFamily="18" charset="0"/>
                <a:cs typeface="Times New Roman" pitchFamily="18" charset="0"/>
              </a:rPr>
              <a:t>Осенняя витаминизация детей. Звучит о-о-о- как! А выбора всего два. Первый - пойти в аптеку, купить и пропить курс детских витаминов. В выборе такого комплекса индивидуально для вашего ребенка вам поможет лечащий врач.</a:t>
            </a:r>
          </a:p>
          <a:p>
            <a:pPr algn="just"/>
            <a:r>
              <a:rPr lang="ru-RU" sz="1200" dirty="0">
                <a:latin typeface="Times New Roman" pitchFamily="18" charset="0"/>
                <a:cs typeface="Times New Roman" pitchFamily="18" charset="0"/>
              </a:rPr>
              <a:t>Второй – использовать пожелания ребенка скушать что-то «вкусненькое и </a:t>
            </a:r>
            <a:r>
              <a:rPr lang="ru-RU" sz="1200" dirty="0" err="1">
                <a:latin typeface="Times New Roman" pitchFamily="18" charset="0"/>
                <a:cs typeface="Times New Roman" pitchFamily="18" charset="0"/>
              </a:rPr>
              <a:t>полезненькое</a:t>
            </a:r>
            <a:r>
              <a:rPr lang="ru-RU" sz="1200" dirty="0">
                <a:latin typeface="Times New Roman" pitchFamily="18" charset="0"/>
                <a:cs typeface="Times New Roman" pitchFamily="18" charset="0"/>
              </a:rPr>
              <a:t>». Да при этом еще добрую привычку воспитать у ребенка. Как этого достичь</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866662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16632" y="216961"/>
            <a:ext cx="6624736" cy="3785652"/>
          </a:xfrm>
          <a:prstGeom prst="rect">
            <a:avLst/>
          </a:prstGeom>
          <a:noFill/>
        </p:spPr>
        <p:txBody>
          <a:bodyPr wrap="square" rtlCol="0">
            <a:spAutoFit/>
          </a:bodyPr>
          <a:lstStyle/>
          <a:p>
            <a:pPr algn="just"/>
            <a:r>
              <a:rPr lang="ru-RU" sz="1200" b="1" i="1" dirty="0" smtClean="0">
                <a:latin typeface="Times New Roman" pitchFamily="18" charset="0"/>
                <a:cs typeface="Times New Roman" pitchFamily="18" charset="0"/>
              </a:rPr>
              <a:t>Вам </a:t>
            </a:r>
            <a:r>
              <a:rPr lang="ru-RU" sz="1200" b="1" i="1" dirty="0">
                <a:latin typeface="Times New Roman" pitchFamily="18" charset="0"/>
                <a:cs typeface="Times New Roman" pitchFamily="18" charset="0"/>
              </a:rPr>
              <a:t>примерный рацион «вкусных и полезных привычек»:</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Начинайте прямо сейчас ежедневно по утрам и вечерам пить чай с лимоном и съедать его с сахаром вместе с цедрой. Я же говорила вам, что пример родителей – заразителен. Ну, заразите вашего ребенка добрыми и здоровыми привычками, пока это не сделала вирусная инфекция!</a:t>
            </a:r>
          </a:p>
          <a:p>
            <a:pPr algn="just"/>
            <a:r>
              <a:rPr lang="ru-RU" sz="1200" dirty="0">
                <a:latin typeface="Times New Roman" pitchFamily="18" charset="0"/>
                <a:cs typeface="Times New Roman" pitchFamily="18" charset="0"/>
              </a:rPr>
              <a:t>• Приучите ребенка к чесноку. Чеснок не обязательно есть в чистом виде. Свежий чеснок можно просто мелко нарезать и посыпать его в тарелку с супом.</a:t>
            </a:r>
          </a:p>
          <a:p>
            <a:pPr algn="just"/>
            <a:r>
              <a:rPr lang="ru-RU" sz="1200" dirty="0">
                <a:latin typeface="Times New Roman" pitchFamily="18" charset="0"/>
                <a:cs typeface="Times New Roman" pitchFamily="18" charset="0"/>
              </a:rPr>
              <a:t>• Детям нравится носить на шее «здоровые амулеты». Вот и положите в пластмассовый кокон от киндер сюрприза дольку свежего чеснока и меняйте каждое утро, а дома у кровати или на столе ребенка поставить раздавленный чеснок в блюдце.</a:t>
            </a:r>
          </a:p>
          <a:p>
            <a:pPr algn="just"/>
            <a:r>
              <a:rPr lang="ru-RU" sz="1200" dirty="0">
                <a:latin typeface="Times New Roman" pitchFamily="18" charset="0"/>
                <a:cs typeface="Times New Roman" pitchFamily="18" charset="0"/>
              </a:rPr>
              <a:t>• Купите в аптеке богатый витаминами (особенно витамином С) сироп шиповника. Добавляйте его в чай или давайте ребенку как самостоятельный напиток, разводя в теплой воде.</a:t>
            </a:r>
          </a:p>
          <a:p>
            <a:pPr algn="just"/>
            <a:r>
              <a:rPr lang="ru-RU" sz="1200" dirty="0">
                <a:latin typeface="Times New Roman" pitchFamily="18" charset="0"/>
                <a:cs typeface="Times New Roman" pitchFamily="18" charset="0"/>
              </a:rPr>
              <a:t>Вы практически обеспечите своему ребенку не только хороший иммунитет, но еще и бодрость, и работоспособность в детском саду. Почему? Потому что сироп шиповника способствует повышению активности и дает хороший заряд бодрости и энергии</a:t>
            </a:r>
            <a:r>
              <a:rPr lang="ru-RU" sz="1200" dirty="0" smtClean="0">
                <a:latin typeface="Times New Roman" pitchFamily="18" charset="0"/>
                <a:cs typeface="Times New Roman" pitchFamily="18" charset="0"/>
              </a:rPr>
              <a:t>.</a:t>
            </a:r>
          </a:p>
          <a:p>
            <a:pPr algn="just"/>
            <a:r>
              <a:rPr lang="ru-RU" sz="1200" dirty="0">
                <a:latin typeface="Times New Roman" pitchFamily="18" charset="0"/>
                <a:cs typeface="Times New Roman" pitchFamily="18" charset="0"/>
              </a:rPr>
              <a:t>5. Беседуйте с ребенком о правилах сохранения здоровья:</a:t>
            </a:r>
          </a:p>
          <a:p>
            <a:pPr algn="just"/>
            <a:r>
              <a:rPr lang="ru-RU" sz="1200" dirty="0">
                <a:latin typeface="Times New Roman" pitchFamily="18" charset="0"/>
                <a:cs typeface="Times New Roman" pitchFamily="18" charset="0"/>
              </a:rPr>
              <a:t>• В детском саду, на улице, в общественных местах надо закрывать нос и рот, когда находишься рядом с людьми, которые чихают и кашляют.</a:t>
            </a:r>
          </a:p>
          <a:p>
            <a:pPr algn="just"/>
            <a:r>
              <a:rPr lang="ru-RU" sz="1200" dirty="0">
                <a:latin typeface="Times New Roman" pitchFamily="18" charset="0"/>
                <a:cs typeface="Times New Roman" pitchFamily="18" charset="0"/>
              </a:rPr>
              <a:t>• Перед едой мыть руки и высмаркивать нос.</a:t>
            </a:r>
          </a:p>
          <a:p>
            <a:pPr algn="just"/>
            <a:r>
              <a:rPr lang="ru-RU" sz="1200" dirty="0">
                <a:latin typeface="Times New Roman" pitchFamily="18" charset="0"/>
                <a:cs typeface="Times New Roman" pitchFamily="18" charset="0"/>
              </a:rPr>
              <a:t>• Пользоваться только своими личными вещами (носовой платок, вилка, ложка). Потому что через чужие вещи инфекция может попасть в организм ребенка</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783672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268760" y="2339752"/>
            <a:ext cx="4320480" cy="1077218"/>
          </a:xfrm>
          <a:prstGeom prst="rect">
            <a:avLst/>
          </a:prstGeom>
          <a:noFill/>
        </p:spPr>
        <p:txBody>
          <a:bodyPr wrap="square" rtlCol="0">
            <a:spAutoFit/>
          </a:bodyPr>
          <a:lstStyle/>
          <a:p>
            <a:pPr algn="ctr"/>
            <a:r>
              <a:rPr lang="ru-RU" sz="3200" b="1" i="1" dirty="0" smtClean="0">
                <a:latin typeface="Times New Roman" pitchFamily="18" charset="0"/>
                <a:cs typeface="Times New Roman" pitchFamily="18" charset="0"/>
              </a:rPr>
              <a:t>Стихи и </a:t>
            </a:r>
            <a:r>
              <a:rPr lang="ru-RU" sz="3200" b="1" i="1" dirty="0" smtClean="0">
                <a:latin typeface="Times New Roman" pitchFamily="18" charset="0"/>
                <a:cs typeface="Times New Roman" pitchFamily="18" charset="0"/>
              </a:rPr>
              <a:t>загадки об осени</a:t>
            </a:r>
            <a:endParaRPr lang="ru-RU" sz="3200" i="1" dirty="0"/>
          </a:p>
        </p:txBody>
      </p:sp>
    </p:spTree>
    <p:extLst>
      <p:ext uri="{BB962C8B-B14F-4D97-AF65-F5344CB8AC3E}">
        <p14:creationId xmlns:p14="http://schemas.microsoft.com/office/powerpoint/2010/main" val="3508996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392526" y="179512"/>
            <a:ext cx="6060810" cy="8771632"/>
          </a:xfrm>
          <a:prstGeom prst="rect">
            <a:avLst/>
          </a:prstGeom>
          <a:noFill/>
        </p:spPr>
        <p:txBody>
          <a:bodyPr wrap="square" rtlCol="0">
            <a:spAutoFit/>
          </a:bodyPr>
          <a:lstStyle/>
          <a:p>
            <a:r>
              <a:rPr lang="ru-RU" sz="1200" b="1" dirty="0">
                <a:latin typeface="Times New Roman" pitchFamily="18" charset="0"/>
                <a:cs typeface="Times New Roman" pitchFamily="18" charset="0"/>
              </a:rPr>
              <a:t>Стих осень "Птицы к югу потянулись"</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Птицы к югу потянулись,</a:t>
            </a:r>
          </a:p>
          <a:p>
            <a:r>
              <a:rPr lang="ru-RU" sz="1200" dirty="0">
                <a:latin typeface="Times New Roman" pitchFamily="18" charset="0"/>
                <a:cs typeface="Times New Roman" pitchFamily="18" charset="0"/>
              </a:rPr>
              <a:t>Значит, осень на дворе.</a:t>
            </a:r>
          </a:p>
          <a:p>
            <a:r>
              <a:rPr lang="ru-RU" sz="1200" dirty="0">
                <a:latin typeface="Times New Roman" pitchFamily="18" charset="0"/>
                <a:cs typeface="Times New Roman" pitchFamily="18" charset="0"/>
              </a:rPr>
              <a:t>Рано утром мы увидим</a:t>
            </a:r>
          </a:p>
          <a:p>
            <a:r>
              <a:rPr lang="ru-RU" sz="1200" dirty="0">
                <a:latin typeface="Times New Roman" pitchFamily="18" charset="0"/>
                <a:cs typeface="Times New Roman" pitchFamily="18" charset="0"/>
              </a:rPr>
              <a:t>Белый иней на траве.</a:t>
            </a:r>
          </a:p>
          <a:p>
            <a:r>
              <a:rPr lang="ru-RU" sz="1200" dirty="0">
                <a:latin typeface="Times New Roman" pitchFamily="18" charset="0"/>
                <a:cs typeface="Times New Roman" pitchFamily="18" charset="0"/>
              </a:rPr>
              <a:t>Сбросили деревья листья.</a:t>
            </a:r>
          </a:p>
          <a:p>
            <a:r>
              <a:rPr lang="ru-RU" sz="1200" dirty="0">
                <a:latin typeface="Times New Roman" pitchFamily="18" charset="0"/>
                <a:cs typeface="Times New Roman" pitchFamily="18" charset="0"/>
              </a:rPr>
              <a:t>Ярко-синяя река,</a:t>
            </a:r>
          </a:p>
          <a:p>
            <a:r>
              <a:rPr lang="ru-RU" sz="1200" dirty="0">
                <a:latin typeface="Times New Roman" pitchFamily="18" charset="0"/>
                <a:cs typeface="Times New Roman" pitchFamily="18" charset="0"/>
              </a:rPr>
              <a:t>Словно в зеркале холодном,</a:t>
            </a:r>
          </a:p>
          <a:p>
            <a:r>
              <a:rPr lang="ru-RU" sz="1200" dirty="0">
                <a:latin typeface="Times New Roman" pitchFamily="18" charset="0"/>
                <a:cs typeface="Times New Roman" pitchFamily="18" charset="0"/>
              </a:rPr>
              <a:t>Отражает облака.</a:t>
            </a:r>
          </a:p>
          <a:p>
            <a:pPr algn="r"/>
            <a:r>
              <a:rPr lang="ru-RU" sz="1200" dirty="0">
                <a:latin typeface="Times New Roman" pitchFamily="18" charset="0"/>
                <a:cs typeface="Times New Roman" pitchFamily="18" charset="0"/>
              </a:rPr>
              <a:t> </a:t>
            </a:r>
            <a:r>
              <a:rPr lang="ru-RU" sz="1200" b="1" dirty="0" smtClean="0">
                <a:latin typeface="Times New Roman" pitchFamily="18" charset="0"/>
                <a:cs typeface="Times New Roman" pitchFamily="18" charset="0"/>
              </a:rPr>
              <a:t>Унылая </a:t>
            </a:r>
            <a:r>
              <a:rPr lang="ru-RU" sz="1200" b="1" dirty="0">
                <a:latin typeface="Times New Roman" pitchFamily="18" charset="0"/>
                <a:cs typeface="Times New Roman" pitchFamily="18" charset="0"/>
              </a:rPr>
              <a:t>пора! Очей очарованье (А.С. Пушкин)</a:t>
            </a:r>
            <a:endParaRPr lang="ru-RU" sz="1200" dirty="0">
              <a:latin typeface="Times New Roman" pitchFamily="18" charset="0"/>
              <a:cs typeface="Times New Roman" pitchFamily="18" charset="0"/>
            </a:endParaRPr>
          </a:p>
          <a:p>
            <a:pPr algn="r"/>
            <a:r>
              <a:rPr lang="ru-RU" sz="1200" dirty="0">
                <a:latin typeface="Times New Roman" pitchFamily="18" charset="0"/>
                <a:cs typeface="Times New Roman" pitchFamily="18" charset="0"/>
              </a:rPr>
              <a:t>Унылая пора! Очей очарованье!</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Приятна мне твоя прощальная краса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Люблю я пышное природы увяданье,</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В багрец и в золото одетые леса,</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В их сенях ветра шум и свежее дыханье,</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И мглой волнистою покрыты небеса,</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И редкий солнца луч, и первые морозы,</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И отдаленные седой зимы угрозы</a:t>
            </a:r>
            <a:r>
              <a:rPr lang="ru-RU" sz="1200" dirty="0" smtClean="0">
                <a:latin typeface="Times New Roman" pitchFamily="18" charset="0"/>
                <a:cs typeface="Times New Roman" pitchFamily="18" charset="0"/>
              </a:rPr>
              <a:t>.</a:t>
            </a:r>
          </a:p>
          <a:p>
            <a:endParaRPr lang="ru-RU" sz="1200" dirty="0" smtClean="0">
              <a:latin typeface="Times New Roman" pitchFamily="18" charset="0"/>
              <a:cs typeface="Times New Roman" pitchFamily="18" charset="0"/>
            </a:endParaRPr>
          </a:p>
          <a:p>
            <a:r>
              <a:rPr lang="ru-RU" sz="1200" b="1" dirty="0">
                <a:latin typeface="Times New Roman" pitchFamily="18" charset="0"/>
                <a:cs typeface="Times New Roman" pitchFamily="18" charset="0"/>
              </a:rPr>
              <a:t>Стих Бунина про осень</a:t>
            </a:r>
            <a:endParaRPr lang="ru-RU" sz="12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Лес</a:t>
            </a:r>
            <a:r>
              <a:rPr lang="ru-RU" sz="1200" dirty="0">
                <a:latin typeface="Times New Roman" pitchFamily="18" charset="0"/>
                <a:cs typeface="Times New Roman" pitchFamily="18" charset="0"/>
              </a:rPr>
              <a:t>, точно терем расписной,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Лиловый, золотой, багряный,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Весёлой, пёстрою стеной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Стоит над светлою поляной.</a:t>
            </a:r>
          </a:p>
          <a:p>
            <a:r>
              <a:rPr lang="ru-RU" sz="1200" dirty="0">
                <a:latin typeface="Times New Roman" pitchFamily="18" charset="0"/>
                <a:cs typeface="Times New Roman" pitchFamily="18" charset="0"/>
              </a:rPr>
              <a:t>Берёзы жёлтою резьбой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Блестят в лазури голубой,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Как вышки, ёлочки темнеют,</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А между клёнами синеют</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То там, то здесь в листве сквозной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Просветы в небо, что оконца.</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Лес пахнет дубом и сосной,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За лето высох он от солнца,</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И Осень тихою вдовой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Вступает в пёстрый терем свой</a:t>
            </a:r>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Стих </a:t>
            </a:r>
            <a:r>
              <a:rPr lang="ru-RU" sz="1200" b="1" dirty="0">
                <a:latin typeface="Times New Roman" pitchFamily="18" charset="0"/>
                <a:cs typeface="Times New Roman" pitchFamily="18" charset="0"/>
              </a:rPr>
              <a:t>осень </a:t>
            </a:r>
            <a:r>
              <a:rPr lang="ru-RU" sz="1200" b="1" dirty="0" err="1">
                <a:latin typeface="Times New Roman" pitchFamily="18" charset="0"/>
                <a:cs typeface="Times New Roman" pitchFamily="18" charset="0"/>
              </a:rPr>
              <a:t>Черницкой</a:t>
            </a:r>
            <a:endParaRPr lang="ru-RU" sz="1200" dirty="0">
              <a:latin typeface="Times New Roman" pitchFamily="18" charset="0"/>
              <a:cs typeface="Times New Roman" pitchFamily="18" charset="0"/>
            </a:endParaRPr>
          </a:p>
          <a:p>
            <a:pPr algn="r"/>
            <a:r>
              <a:rPr lang="ru-RU" sz="1200" dirty="0">
                <a:latin typeface="Times New Roman" pitchFamily="18" charset="0"/>
                <a:cs typeface="Times New Roman" pitchFamily="18" charset="0"/>
              </a:rPr>
              <a:t>Сарафан надела осень</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Пёстрый, расписной.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Листик жёлтый, листик алый,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Листик золотой.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То поднимет, то бросает</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Ветер озорной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Листик жёлтый, листик алый,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Листик золотой.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Соберём букет на славу</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Пышный и большой.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Листик жёлтый, листик алый,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Листик золотой.</a:t>
            </a: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025091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88640" y="210870"/>
            <a:ext cx="6480720" cy="7848302"/>
          </a:xfrm>
          <a:prstGeom prst="rect">
            <a:avLst/>
          </a:prstGeom>
          <a:noFill/>
        </p:spPr>
        <p:txBody>
          <a:bodyPr wrap="square" rtlCol="0">
            <a:spAutoFit/>
          </a:bodyPr>
          <a:lstStyle/>
          <a:p>
            <a:r>
              <a:rPr lang="ru-RU" sz="1200" b="1" dirty="0">
                <a:latin typeface="Times New Roman" pitchFamily="18" charset="0"/>
                <a:cs typeface="Times New Roman" pitchFamily="18" charset="0"/>
              </a:rPr>
              <a:t>Листья золотые падают, летят (</a:t>
            </a:r>
            <a:r>
              <a:rPr lang="ru-RU" sz="1200" b="1" dirty="0" err="1">
                <a:latin typeface="Times New Roman" pitchFamily="18" charset="0"/>
                <a:cs typeface="Times New Roman" pitchFamily="18" charset="0"/>
              </a:rPr>
              <a:t>Благина</a:t>
            </a:r>
            <a:r>
              <a:rPr lang="ru-RU" sz="1200" b="1"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Листья золотые падают, летят,</a:t>
            </a:r>
          </a:p>
          <a:p>
            <a:r>
              <a:rPr lang="ru-RU" sz="1200" dirty="0">
                <a:latin typeface="Times New Roman" pitchFamily="18" charset="0"/>
                <a:cs typeface="Times New Roman" pitchFamily="18" charset="0"/>
              </a:rPr>
              <a:t>Листья золотые устилают сад.</a:t>
            </a:r>
          </a:p>
          <a:p>
            <a:r>
              <a:rPr lang="ru-RU" sz="1200" dirty="0">
                <a:latin typeface="Times New Roman" pitchFamily="18" charset="0"/>
                <a:cs typeface="Times New Roman" pitchFamily="18" charset="0"/>
              </a:rPr>
              <a:t>Много на дорожках листьев золотых,</a:t>
            </a:r>
          </a:p>
          <a:p>
            <a:r>
              <a:rPr lang="ru-RU" sz="1200" dirty="0">
                <a:latin typeface="Times New Roman" pitchFamily="18" charset="0"/>
                <a:cs typeface="Times New Roman" pitchFamily="18" charset="0"/>
              </a:rPr>
              <a:t>Мы букет хороший сделаем из них,</a:t>
            </a:r>
          </a:p>
          <a:p>
            <a:r>
              <a:rPr lang="ru-RU" sz="1200" dirty="0">
                <a:latin typeface="Times New Roman" pitchFamily="18" charset="0"/>
                <a:cs typeface="Times New Roman" pitchFamily="18" charset="0"/>
              </a:rPr>
              <a:t>Мы букет поставим посреди стола,</a:t>
            </a:r>
          </a:p>
          <a:p>
            <a:r>
              <a:rPr lang="ru-RU" sz="1200" dirty="0">
                <a:latin typeface="Times New Roman" pitchFamily="18" charset="0"/>
                <a:cs typeface="Times New Roman" pitchFamily="18" charset="0"/>
              </a:rPr>
              <a:t>Осень золотая в гости к нам пришла.</a:t>
            </a:r>
          </a:p>
          <a:p>
            <a:r>
              <a:rPr lang="ru-RU" sz="1200" dirty="0">
                <a:latin typeface="Times New Roman" pitchFamily="18" charset="0"/>
                <a:cs typeface="Times New Roman" pitchFamily="18" charset="0"/>
              </a:rPr>
              <a:t> </a:t>
            </a:r>
          </a:p>
          <a:p>
            <a:pPr algn="r"/>
            <a:r>
              <a:rPr lang="ru-RU" sz="1200" b="1" dirty="0">
                <a:latin typeface="Times New Roman" pitchFamily="18" charset="0"/>
                <a:cs typeface="Times New Roman" pitchFamily="18" charset="0"/>
              </a:rPr>
              <a:t>Детский стих "Яркая осень" (Татьяна Лаврова)</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Тихо в комнату дождик стучится.</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Осень вновь заглянула в мой дом,</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Словно яркая дивная птица</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Машет мне своим пёстрым крылом.</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Там, за окнами, чудо–палитра,</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Жёлто-красные краски горят.</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Осень фокус проделала хитрый,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На деревья набросив наряд.</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Клёны в платьях несказанно ярких,</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На осинах наряд золотой,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И берёзы одеты по-царски,</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Тополя - в сарафанах с каймой.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Дождик чистит одежду усердно,</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Приводя целый мир в чистоту.</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Всё сверкает у осени щедрой,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И душа обретает мечту.</a:t>
            </a:r>
          </a:p>
          <a:p>
            <a:r>
              <a:rPr lang="ru-RU" sz="1200" dirty="0">
                <a:latin typeface="Times New Roman" pitchFamily="18" charset="0"/>
                <a:cs typeface="Times New Roman" pitchFamily="18" charset="0"/>
              </a:rPr>
              <a:t> </a:t>
            </a:r>
          </a:p>
          <a:p>
            <a:r>
              <a:rPr lang="ru-RU" sz="1200" b="1" dirty="0">
                <a:latin typeface="Times New Roman" pitchFamily="18" charset="0"/>
                <a:cs typeface="Times New Roman" pitchFamily="18" charset="0"/>
              </a:rPr>
              <a:t>Стих в сад "Улетали лебеди" (Владимир Приходько)</a:t>
            </a:r>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Улетали лебеди</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С севера на юг.</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Растеряли лебеди</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Белый-белый пух.</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То ли пух лебяжий</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В воздухе блестит,</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То ли в окна наши</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Первый снег</a:t>
            </a:r>
            <a:br>
              <a:rPr lang="ru-RU" sz="1200" dirty="0">
                <a:latin typeface="Times New Roman" pitchFamily="18" charset="0"/>
                <a:cs typeface="Times New Roman" pitchFamily="18" charset="0"/>
              </a:rPr>
            </a:br>
            <a:r>
              <a:rPr lang="ru-RU" sz="1200" dirty="0">
                <a:latin typeface="Times New Roman" pitchFamily="18" charset="0"/>
                <a:cs typeface="Times New Roman" pitchFamily="18" charset="0"/>
              </a:rPr>
              <a:t>Летит.</a:t>
            </a:r>
          </a:p>
          <a:p>
            <a:r>
              <a:rPr lang="ru-RU" sz="1200" dirty="0">
                <a:latin typeface="Times New Roman" pitchFamily="18" charset="0"/>
                <a:cs typeface="Times New Roman" pitchFamily="18" charset="0"/>
              </a:rPr>
              <a:t> </a:t>
            </a:r>
          </a:p>
          <a:p>
            <a:pPr algn="r"/>
            <a:r>
              <a:rPr lang="ru-RU" sz="1200" b="1" dirty="0">
                <a:latin typeface="Times New Roman" pitchFamily="18" charset="0"/>
                <a:cs typeface="Times New Roman" pitchFamily="18" charset="0"/>
              </a:rPr>
              <a:t>Садик свой украсим листьями кленовыми</a:t>
            </a:r>
            <a:endParaRPr lang="ru-RU" sz="1200" dirty="0">
              <a:latin typeface="Times New Roman" pitchFamily="18" charset="0"/>
              <a:cs typeface="Times New Roman" pitchFamily="18" charset="0"/>
            </a:endParaRPr>
          </a:p>
          <a:p>
            <a:pPr algn="r"/>
            <a:r>
              <a:rPr lang="ru-RU" sz="1200" dirty="0">
                <a:latin typeface="Times New Roman" pitchFamily="18" charset="0"/>
                <a:cs typeface="Times New Roman" pitchFamily="18" charset="0"/>
              </a:rPr>
              <a:t>Садик свой украсим листьями кленовыми,</a:t>
            </a:r>
          </a:p>
          <a:p>
            <a:pPr algn="r"/>
            <a:r>
              <a:rPr lang="ru-RU" sz="1200" dirty="0">
                <a:latin typeface="Times New Roman" pitchFamily="18" charset="0"/>
                <a:cs typeface="Times New Roman" pitchFamily="18" charset="0"/>
              </a:rPr>
              <a:t>Гроздьями рябины, шишками еловыми.</a:t>
            </a:r>
          </a:p>
          <a:p>
            <a:pPr algn="r"/>
            <a:r>
              <a:rPr lang="ru-RU" sz="1200" dirty="0">
                <a:latin typeface="Times New Roman" pitchFamily="18" charset="0"/>
                <a:cs typeface="Times New Roman" pitchFamily="18" charset="0"/>
              </a:rPr>
              <a:t>Здравствуй, наша осень! К встрече мы готовы:</a:t>
            </a:r>
          </a:p>
          <a:p>
            <a:pPr algn="r"/>
            <a:r>
              <a:rPr lang="ru-RU" sz="1200" dirty="0">
                <a:latin typeface="Times New Roman" pitchFamily="18" charset="0"/>
                <a:cs typeface="Times New Roman" pitchFamily="18" charset="0"/>
              </a:rPr>
              <a:t>Разучили песенку, знаем танец новый.</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570607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476672" y="179512"/>
            <a:ext cx="6264696" cy="8402300"/>
          </a:xfrm>
          <a:prstGeom prst="rect">
            <a:avLst/>
          </a:prstGeom>
          <a:noFill/>
        </p:spPr>
        <p:txBody>
          <a:bodyPr wrap="square" rtlCol="0">
            <a:spAutoFit/>
          </a:bodyPr>
          <a:lstStyle/>
          <a:p>
            <a:r>
              <a:rPr lang="ru-RU" sz="1200" dirty="0">
                <a:latin typeface="Times New Roman" pitchFamily="18" charset="0"/>
                <a:cs typeface="Times New Roman" pitchFamily="18" charset="0"/>
              </a:rPr>
              <a:t>Листья с веток облетают</a:t>
            </a:r>
            <a:r>
              <a:rPr lang="ru-RU" sz="1200" dirty="0" smtClean="0">
                <a:latin typeface="Times New Roman" pitchFamily="18" charset="0"/>
                <a:cs typeface="Times New Roman" pitchFamily="18" charset="0"/>
              </a:rPr>
              <a:t>,                                                        Опустели </a:t>
            </a:r>
            <a:r>
              <a:rPr lang="ru-RU" sz="1200" dirty="0">
                <a:latin typeface="Times New Roman" pitchFamily="18" charset="0"/>
                <a:cs typeface="Times New Roman" pitchFamily="18" charset="0"/>
              </a:rPr>
              <a:t>наши грядки</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Птицы к югу улетают</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Огород </a:t>
            </a:r>
            <a:r>
              <a:rPr lang="ru-RU" sz="1200" dirty="0">
                <a:latin typeface="Times New Roman" pitchFamily="18" charset="0"/>
                <a:cs typeface="Times New Roman" pitchFamily="18" charset="0"/>
              </a:rPr>
              <a:t>и сад в порядке</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«Что за время года?» — спросим</a:t>
            </a:r>
            <a:r>
              <a:rPr lang="ru-RU" sz="1200" dirty="0" smtClean="0">
                <a:latin typeface="Times New Roman" pitchFamily="18" charset="0"/>
                <a:cs typeface="Times New Roman" pitchFamily="18" charset="0"/>
              </a:rPr>
              <a:t>.                                           Ты</a:t>
            </a:r>
            <a:r>
              <a:rPr lang="ru-RU" sz="1200" dirty="0">
                <a:latin typeface="Times New Roman" pitchFamily="18" charset="0"/>
                <a:cs typeface="Times New Roman" pitchFamily="18" charset="0"/>
              </a:rPr>
              <a:t>, земля, еще рожай</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Нам ответят: «Это...» (осень</a:t>
            </a:r>
            <a:r>
              <a:rPr lang="ru-RU" sz="1200" dirty="0" smtClean="0">
                <a:latin typeface="Times New Roman" pitchFamily="18" charset="0"/>
                <a:cs typeface="Times New Roman" pitchFamily="18" charset="0"/>
              </a:rPr>
              <a:t>)                                                    Мы </a:t>
            </a:r>
            <a:r>
              <a:rPr lang="ru-RU" sz="1200" dirty="0">
                <a:latin typeface="Times New Roman" pitchFamily="18" charset="0"/>
                <a:cs typeface="Times New Roman" pitchFamily="18" charset="0"/>
              </a:rPr>
              <a:t>собрали... (</a:t>
            </a:r>
            <a:r>
              <a:rPr lang="ru-RU" sz="1200" dirty="0" smtClean="0">
                <a:latin typeface="Times New Roman" pitchFamily="18" charset="0"/>
                <a:cs typeface="Times New Roman" pitchFamily="18" charset="0"/>
              </a:rPr>
              <a:t>урожай).</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a:t>
            </a:r>
          </a:p>
          <a:p>
            <a:r>
              <a:rPr lang="ru-RU" sz="1200" dirty="0">
                <a:latin typeface="Times New Roman" pitchFamily="18" charset="0"/>
                <a:cs typeface="Times New Roman" pitchFamily="18" charset="0"/>
              </a:rPr>
              <a:t> </a:t>
            </a:r>
          </a:p>
          <a:p>
            <a:r>
              <a:rPr lang="ru-RU" sz="1200" dirty="0">
                <a:latin typeface="Times New Roman" pitchFamily="18" charset="0"/>
                <a:cs typeface="Times New Roman" pitchFamily="18" charset="0"/>
              </a:rPr>
              <a:t>Листья в воздухе кружатся</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Стало ночью холодать</a:t>
            </a:r>
            <a:endParaRPr lang="ru-RU" sz="12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Тихо на траву ложатся.                                                 </a:t>
            </a:r>
            <a:r>
              <a:rPr lang="ru-RU" sz="1200" dirty="0">
                <a:latin typeface="Times New Roman" pitchFamily="18" charset="0"/>
                <a:cs typeface="Times New Roman" pitchFamily="18" charset="0"/>
              </a:rPr>
              <a:t>Стали лужи замерзать</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Сбрасывает </a:t>
            </a:r>
            <a:r>
              <a:rPr lang="ru-RU" sz="1200" dirty="0">
                <a:latin typeface="Times New Roman" pitchFamily="18" charset="0"/>
                <a:cs typeface="Times New Roman" pitchFamily="18" charset="0"/>
              </a:rPr>
              <a:t>листья сад </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А на травке — бархат синий</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Это просто... (листопад)</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Это </a:t>
            </a:r>
            <a:r>
              <a:rPr lang="ru-RU" sz="1200" dirty="0">
                <a:latin typeface="Times New Roman" pitchFamily="18" charset="0"/>
                <a:cs typeface="Times New Roman" pitchFamily="18" charset="0"/>
              </a:rPr>
              <a:t>что такое? (Иней)</a:t>
            </a:r>
          </a:p>
          <a:p>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a:t>
            </a:r>
          </a:p>
          <a:p>
            <a:r>
              <a:rPr lang="ru-RU" sz="1200" dirty="0">
                <a:latin typeface="Times New Roman" pitchFamily="18" charset="0"/>
                <a:cs typeface="Times New Roman" pitchFamily="18" charset="0"/>
              </a:rPr>
              <a:t>Ветер тучу позовет</a:t>
            </a:r>
            <a:r>
              <a:rPr lang="ru-RU" sz="1200" dirty="0" smtClean="0">
                <a:latin typeface="Times New Roman" pitchFamily="18" charset="0"/>
                <a:cs typeface="Times New Roman" pitchFamily="18" charset="0"/>
              </a:rPr>
              <a:t>,                                                             Стало </a:t>
            </a:r>
            <a:r>
              <a:rPr lang="ru-RU" sz="1200" dirty="0">
                <a:latin typeface="Times New Roman" pitchFamily="18" charset="0"/>
                <a:cs typeface="Times New Roman" pitchFamily="18" charset="0"/>
              </a:rPr>
              <a:t>хмуро за окном</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Туча по небу плывет</a:t>
            </a:r>
            <a:r>
              <a:rPr lang="ru-RU" sz="1200" dirty="0" smtClean="0">
                <a:latin typeface="Times New Roman" pitchFamily="18" charset="0"/>
                <a:cs typeface="Times New Roman" pitchFamily="18" charset="0"/>
              </a:rPr>
              <a:t>.                                                            Дождик </a:t>
            </a:r>
            <a:r>
              <a:rPr lang="ru-RU" sz="1200" dirty="0">
                <a:latin typeface="Times New Roman" pitchFamily="18" charset="0"/>
                <a:cs typeface="Times New Roman" pitchFamily="18" charset="0"/>
              </a:rPr>
              <a:t>просится к нам в дом</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И поверх садов и </a:t>
            </a:r>
            <a:r>
              <a:rPr lang="ru-RU" sz="1200" dirty="0" smtClean="0">
                <a:latin typeface="Times New Roman" pitchFamily="18" charset="0"/>
                <a:cs typeface="Times New Roman" pitchFamily="18" charset="0"/>
              </a:rPr>
              <a:t>рощ                                                           В </a:t>
            </a:r>
            <a:r>
              <a:rPr lang="ru-RU" sz="1200" dirty="0">
                <a:latin typeface="Times New Roman" pitchFamily="18" charset="0"/>
                <a:cs typeface="Times New Roman" pitchFamily="18" charset="0"/>
              </a:rPr>
              <a:t>доме сухо, а </a:t>
            </a:r>
            <a:r>
              <a:rPr lang="ru-RU" sz="1200" dirty="0" smtClean="0">
                <a:latin typeface="Times New Roman" pitchFamily="18" charset="0"/>
                <a:cs typeface="Times New Roman" pitchFamily="18" charset="0"/>
              </a:rPr>
              <a:t>снаружи</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Моросит холодный... (дождь</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Появились </a:t>
            </a:r>
            <a:r>
              <a:rPr lang="ru-RU" sz="1200" dirty="0">
                <a:latin typeface="Times New Roman" pitchFamily="18" charset="0"/>
                <a:cs typeface="Times New Roman" pitchFamily="18" charset="0"/>
              </a:rPr>
              <a:t>всюду... (лужи</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a:t>
            </a:r>
          </a:p>
          <a:p>
            <a:r>
              <a:rPr lang="ru-RU" sz="1200" dirty="0">
                <a:latin typeface="Times New Roman" pitchFamily="18" charset="0"/>
                <a:cs typeface="Times New Roman" pitchFamily="18" charset="0"/>
              </a:rPr>
              <a:t>В сером небе </a:t>
            </a:r>
            <a:r>
              <a:rPr lang="ru-RU" sz="1200" dirty="0" smtClean="0">
                <a:latin typeface="Times New Roman" pitchFamily="18" charset="0"/>
                <a:cs typeface="Times New Roman" pitchFamily="18" charset="0"/>
              </a:rPr>
              <a:t>низко                                                          </a:t>
            </a:r>
            <a:r>
              <a:rPr lang="ru-RU" sz="1200" dirty="0">
                <a:latin typeface="Times New Roman" pitchFamily="18" charset="0"/>
                <a:cs typeface="Times New Roman" pitchFamily="18" charset="0"/>
              </a:rPr>
              <a:t>Пареньку почти семь лет</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Тучи ходят близко</a:t>
            </a:r>
            <a:r>
              <a:rPr lang="ru-RU" sz="1200" dirty="0" smtClean="0">
                <a:latin typeface="Times New Roman" pitchFamily="18" charset="0"/>
                <a:cs typeface="Times New Roman" pitchFamily="18" charset="0"/>
              </a:rPr>
              <a:t>,                                                           За </a:t>
            </a:r>
            <a:r>
              <a:rPr lang="ru-RU" sz="1200" dirty="0">
                <a:latin typeface="Times New Roman" pitchFamily="18" charset="0"/>
                <a:cs typeface="Times New Roman" pitchFamily="18" charset="0"/>
              </a:rPr>
              <a:t>плечами ранец</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Закрывают горизонт</a:t>
            </a:r>
            <a:r>
              <a:rPr lang="ru-RU" sz="1200" dirty="0" smtClean="0">
                <a:latin typeface="Times New Roman" pitchFamily="18" charset="0"/>
                <a:cs typeface="Times New Roman" pitchFamily="18" charset="0"/>
              </a:rPr>
              <a:t>.                                                        А </a:t>
            </a:r>
            <a:r>
              <a:rPr lang="ru-RU" sz="1200" dirty="0">
                <a:latin typeface="Times New Roman" pitchFamily="18" charset="0"/>
                <a:cs typeface="Times New Roman" pitchFamily="18" charset="0"/>
              </a:rPr>
              <a:t>в руках большой букет</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Будет дождь</a:t>
            </a:r>
            <a:r>
              <a:rPr lang="ru-RU" sz="1200" dirty="0" smtClean="0">
                <a:latin typeface="Times New Roman" pitchFamily="18" charset="0"/>
                <a:cs typeface="Times New Roman" pitchFamily="18" charset="0"/>
              </a:rPr>
              <a:t>.                                                                     На </a:t>
            </a:r>
            <a:r>
              <a:rPr lang="ru-RU" sz="1200" dirty="0">
                <a:latin typeface="Times New Roman" pitchFamily="18" charset="0"/>
                <a:cs typeface="Times New Roman" pitchFamily="18" charset="0"/>
              </a:rPr>
              <a:t>щеках румянец</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Мы взяли... (зонт</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Что за праздничная дата</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Отвечайте-ка</a:t>
            </a:r>
            <a:r>
              <a:rPr lang="ru-RU" sz="1200" dirty="0">
                <a:latin typeface="Times New Roman" pitchFamily="18" charset="0"/>
                <a:cs typeface="Times New Roman" pitchFamily="18" charset="0"/>
              </a:rPr>
              <a:t>, ребята! </a:t>
            </a:r>
            <a:endParaRPr lang="ru-RU" sz="1200" dirty="0" smtClean="0">
              <a:latin typeface="Times New Roman" pitchFamily="18" charset="0"/>
              <a:cs typeface="Times New Roman" pitchFamily="18" charset="0"/>
            </a:endParaRPr>
          </a:p>
          <a:p>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1 сентября, День </a:t>
            </a:r>
            <a:r>
              <a:rPr lang="ru-RU" sz="1200" dirty="0" smtClean="0">
                <a:latin typeface="Times New Roman" pitchFamily="18" charset="0"/>
                <a:cs typeface="Times New Roman" pitchFamily="18" charset="0"/>
              </a:rPr>
              <a:t>знаний)</a:t>
            </a:r>
          </a:p>
          <a:p>
            <a:endParaRPr lang="ru-RU" sz="1200" dirty="0" smtClean="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Ветки в парке шелестят,                                                  Осенью </a:t>
            </a:r>
            <a:r>
              <a:rPr lang="ru-RU" sz="1200" dirty="0">
                <a:latin typeface="Times New Roman" pitchFamily="18" charset="0"/>
                <a:cs typeface="Times New Roman" pitchFamily="18" charset="0"/>
              </a:rPr>
              <a:t>он часто нужен </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Сбрасывают свой наряд.                                                  Если </a:t>
            </a:r>
            <a:r>
              <a:rPr lang="ru-RU" sz="1200" dirty="0">
                <a:latin typeface="Times New Roman" pitchFamily="18" charset="0"/>
                <a:cs typeface="Times New Roman" pitchFamily="18" charset="0"/>
              </a:rPr>
              <a:t>лупит дождь по лужам</a:t>
            </a:r>
            <a:r>
              <a:rPr lang="ru-RU" sz="1200" dirty="0" smtClean="0">
                <a:latin typeface="Times New Roman" pitchFamily="18" charset="0"/>
                <a:cs typeface="Times New Roman" pitchFamily="18" charset="0"/>
              </a:rPr>
              <a:t>,</a:t>
            </a:r>
          </a:p>
          <a:p>
            <a:r>
              <a:rPr lang="ru-RU" sz="1200" dirty="0" smtClean="0">
                <a:latin typeface="Times New Roman" pitchFamily="18" charset="0"/>
                <a:cs typeface="Times New Roman" pitchFamily="18" charset="0"/>
              </a:rPr>
              <a:t>Он у дуба и березки                                                         </a:t>
            </a:r>
            <a:r>
              <a:rPr lang="ru-RU" sz="1200" dirty="0">
                <a:latin typeface="Times New Roman" pitchFamily="18" charset="0"/>
                <a:cs typeface="Times New Roman" pitchFamily="18" charset="0"/>
              </a:rPr>
              <a:t>Если небо в черных тучах</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Разноцветный</a:t>
            </a:r>
            <a:r>
              <a:rPr lang="ru-RU" sz="1200" dirty="0">
                <a:latin typeface="Times New Roman" pitchFamily="18" charset="0"/>
                <a:cs typeface="Times New Roman" pitchFamily="18" charset="0"/>
              </a:rPr>
              <a:t>, яркий, броский. (Листопад</a:t>
            </a:r>
            <a:r>
              <a:rPr lang="ru-RU" sz="1200" dirty="0" smtClean="0">
                <a:latin typeface="Times New Roman" pitchFamily="18" charset="0"/>
                <a:cs typeface="Times New Roman" pitchFamily="18" charset="0"/>
              </a:rPr>
              <a:t>)                  Он </a:t>
            </a:r>
            <a:r>
              <a:rPr lang="ru-RU" sz="1200" dirty="0">
                <a:latin typeface="Times New Roman" pitchFamily="18" charset="0"/>
                <a:cs typeface="Times New Roman" pitchFamily="18" charset="0"/>
              </a:rPr>
              <a:t>для нас помощник лучший.</a:t>
            </a:r>
          </a:p>
          <a:p>
            <a:r>
              <a:rPr lang="ru-RU" sz="1200" dirty="0" smtClean="0">
                <a:latin typeface="Times New Roman" pitchFamily="18" charset="0"/>
                <a:cs typeface="Times New Roman" pitchFamily="18" charset="0"/>
              </a:rPr>
              <a:t>                                                                                            Над </a:t>
            </a:r>
            <a:r>
              <a:rPr lang="ru-RU" sz="1200" dirty="0">
                <a:latin typeface="Times New Roman" pitchFamily="18" charset="0"/>
                <a:cs typeface="Times New Roman" pitchFamily="18" charset="0"/>
              </a:rPr>
              <a:t>собой его раскрой</a:t>
            </a:r>
          </a:p>
          <a:p>
            <a:r>
              <a:rPr lang="ru-RU" sz="1200" dirty="0" smtClean="0">
                <a:latin typeface="Times New Roman" pitchFamily="18" charset="0"/>
                <a:cs typeface="Times New Roman" pitchFamily="18" charset="0"/>
              </a:rPr>
              <a:t>                                                                                            И </a:t>
            </a:r>
            <a:r>
              <a:rPr lang="ru-RU" sz="1200" dirty="0">
                <a:latin typeface="Times New Roman" pitchFamily="18" charset="0"/>
                <a:cs typeface="Times New Roman" pitchFamily="18" charset="0"/>
              </a:rPr>
              <a:t>навес себе устрой! (</a:t>
            </a:r>
            <a:r>
              <a:rPr lang="ru-RU" sz="1200" dirty="0" smtClean="0">
                <a:latin typeface="Times New Roman" pitchFamily="18" charset="0"/>
                <a:cs typeface="Times New Roman" pitchFamily="18" charset="0"/>
              </a:rPr>
              <a:t>Зонтик).</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Льется он косой стеной</a:t>
            </a:r>
          </a:p>
          <a:p>
            <a:r>
              <a:rPr lang="ru-RU" sz="1200" dirty="0" smtClean="0">
                <a:latin typeface="Times New Roman" pitchFamily="18" charset="0"/>
                <a:cs typeface="Times New Roman" pitchFamily="18" charset="0"/>
              </a:rPr>
              <a:t>И стучит по нашим окнам.</a:t>
            </a:r>
          </a:p>
          <a:p>
            <a:r>
              <a:rPr lang="ru-RU" sz="1200" dirty="0" smtClean="0">
                <a:latin typeface="Times New Roman" pitchFamily="18" charset="0"/>
                <a:cs typeface="Times New Roman" pitchFamily="18" charset="0"/>
              </a:rPr>
              <a:t>Сам холодный, проливной,</a:t>
            </a:r>
          </a:p>
          <a:p>
            <a:r>
              <a:rPr lang="ru-RU" sz="1200" dirty="0" smtClean="0">
                <a:latin typeface="Times New Roman" pitchFamily="18" charset="0"/>
                <a:cs typeface="Times New Roman" pitchFamily="18" charset="0"/>
              </a:rPr>
              <a:t>А в саду беседки мокнут.</a:t>
            </a:r>
          </a:p>
          <a:p>
            <a:r>
              <a:rPr lang="ru-RU" sz="1200" dirty="0" smtClean="0">
                <a:latin typeface="Times New Roman" pitchFamily="18" charset="0"/>
                <a:cs typeface="Times New Roman" pitchFamily="18" charset="0"/>
              </a:rPr>
              <a:t>Лист осенний долго кружит,</a:t>
            </a:r>
          </a:p>
          <a:p>
            <a:r>
              <a:rPr lang="ru-RU" sz="1200" dirty="0" smtClean="0">
                <a:latin typeface="Times New Roman" pitchFamily="18" charset="0"/>
                <a:cs typeface="Times New Roman" pitchFamily="18" charset="0"/>
              </a:rPr>
              <a:t>Чтоб </a:t>
            </a:r>
            <a:r>
              <a:rPr lang="ru-RU" sz="1200" dirty="0">
                <a:latin typeface="Times New Roman" pitchFamily="18" charset="0"/>
                <a:cs typeface="Times New Roman" pitchFamily="18" charset="0"/>
              </a:rPr>
              <a:t>потом спуститься в лужу. (Осенний дождь)</a:t>
            </a:r>
          </a:p>
          <a:p>
            <a:r>
              <a:rPr lang="ru-RU" sz="1200" dirty="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В </a:t>
            </a:r>
            <a:r>
              <a:rPr lang="ru-RU" sz="1200" dirty="0">
                <a:latin typeface="Times New Roman" pitchFamily="18" charset="0"/>
                <a:cs typeface="Times New Roman" pitchFamily="18" charset="0"/>
              </a:rPr>
              <a:t>сентябре и в октябре</a:t>
            </a:r>
          </a:p>
          <a:p>
            <a:r>
              <a:rPr lang="ru-RU" sz="1200" dirty="0" smtClean="0">
                <a:latin typeface="Times New Roman" pitchFamily="18" charset="0"/>
                <a:cs typeface="Times New Roman" pitchFamily="18" charset="0"/>
              </a:rPr>
              <a:t>                                                                                             Их </a:t>
            </a:r>
            <a:r>
              <a:rPr lang="ru-RU" sz="1200" dirty="0">
                <a:latin typeface="Times New Roman" pitchFamily="18" charset="0"/>
                <a:cs typeface="Times New Roman" pitchFamily="18" charset="0"/>
              </a:rPr>
              <a:t>так много во дворе!</a:t>
            </a:r>
          </a:p>
          <a:p>
            <a:r>
              <a:rPr lang="ru-RU" sz="1200" dirty="0" smtClean="0">
                <a:latin typeface="Times New Roman" pitchFamily="18" charset="0"/>
                <a:cs typeface="Times New Roman" pitchFamily="18" charset="0"/>
              </a:rPr>
              <a:t>                                                                                             Дождь </a:t>
            </a:r>
            <a:r>
              <a:rPr lang="ru-RU" sz="1200" dirty="0">
                <a:latin typeface="Times New Roman" pitchFamily="18" charset="0"/>
                <a:cs typeface="Times New Roman" pitchFamily="18" charset="0"/>
              </a:rPr>
              <a:t>прошел - оставил их,</a:t>
            </a:r>
          </a:p>
          <a:p>
            <a:r>
              <a:rPr lang="ru-RU" sz="1200" dirty="0" smtClean="0">
                <a:latin typeface="Times New Roman" pitchFamily="18" charset="0"/>
                <a:cs typeface="Times New Roman" pitchFamily="18" charset="0"/>
              </a:rPr>
              <a:t>                                                                                             Средних</a:t>
            </a:r>
            <a:r>
              <a:rPr lang="ru-RU" sz="1200" dirty="0">
                <a:latin typeface="Times New Roman" pitchFamily="18" charset="0"/>
                <a:cs typeface="Times New Roman" pitchFamily="18" charset="0"/>
              </a:rPr>
              <a:t>, маленьких, </a:t>
            </a:r>
            <a:r>
              <a:rPr lang="ru-RU" sz="1200" dirty="0" smtClean="0">
                <a:latin typeface="Times New Roman" pitchFamily="18" charset="0"/>
                <a:cs typeface="Times New Roman" pitchFamily="18" charset="0"/>
              </a:rPr>
              <a:t>больших.</a:t>
            </a:r>
          </a:p>
          <a:p>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(Лужи</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088525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836712" y="2195736"/>
            <a:ext cx="5328592" cy="584775"/>
          </a:xfrm>
          <a:prstGeom prst="rect">
            <a:avLst/>
          </a:prstGeom>
          <a:noFill/>
        </p:spPr>
        <p:txBody>
          <a:bodyPr wrap="square" rtlCol="0">
            <a:spAutoFit/>
          </a:bodyPr>
          <a:lstStyle/>
          <a:p>
            <a:pPr algn="ctr"/>
            <a:r>
              <a:rPr lang="ru-RU" sz="3200" b="1" i="1" dirty="0" smtClean="0">
                <a:latin typeface="Times New Roman" pitchFamily="18" charset="0"/>
                <a:cs typeface="Times New Roman" pitchFamily="18" charset="0"/>
              </a:rPr>
              <a:t>Опытная деятельность</a:t>
            </a:r>
            <a:endParaRPr lang="ru-RU"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2671227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4" y="0"/>
            <a:ext cx="6858000" cy="9144000"/>
          </a:xfrm>
          <a:prstGeom prst="rect">
            <a:avLst/>
          </a:prstGeom>
        </p:spPr>
      </p:pic>
      <p:sp>
        <p:nvSpPr>
          <p:cNvPr id="3" name="TextBox 2"/>
          <p:cNvSpPr txBox="1"/>
          <p:nvPr/>
        </p:nvSpPr>
        <p:spPr>
          <a:xfrm>
            <a:off x="326916" y="251520"/>
            <a:ext cx="6264696" cy="8771632"/>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Конспект занятия по  </a:t>
            </a:r>
            <a:r>
              <a:rPr lang="ru-RU" sz="1200" b="1" dirty="0">
                <a:latin typeface="Times New Roman" pitchFamily="18" charset="0"/>
                <a:cs typeface="Times New Roman" pitchFamily="18" charset="0"/>
              </a:rPr>
              <a:t>экспериментированию «Песок и глина</a:t>
            </a:r>
            <a:r>
              <a:rPr lang="ru-RU" sz="1200" b="1" dirty="0" smtClean="0">
                <a:latin typeface="Times New Roman" pitchFamily="18" charset="0"/>
                <a:cs typeface="Times New Roman" pitchFamily="18" charset="0"/>
              </a:rPr>
              <a:t>»</a:t>
            </a:r>
          </a:p>
          <a:p>
            <a:r>
              <a:rPr lang="ru-RU" sz="1200" u="sng" dirty="0">
                <a:latin typeface="Times New Roman" pitchFamily="18" charset="0"/>
                <a:cs typeface="Times New Roman" pitchFamily="18" charset="0"/>
              </a:rPr>
              <a:t>Программное содержание</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 Продолжать знакомить детей с особенностями песка и </a:t>
            </a:r>
            <a:r>
              <a:rPr lang="ru-RU" sz="1200" b="1" dirty="0">
                <a:latin typeface="Times New Roman" pitchFamily="18" charset="0"/>
                <a:cs typeface="Times New Roman" pitchFamily="18" charset="0"/>
              </a:rPr>
              <a:t>глины</a:t>
            </a:r>
            <a:r>
              <a:rPr lang="ru-RU" sz="1200" dirty="0">
                <a:latin typeface="Times New Roman" pitchFamily="18" charset="0"/>
                <a:cs typeface="Times New Roman" pitchFamily="18" charset="0"/>
              </a:rPr>
              <a:t>, их свойствами (сыпучесть, рыхлость, способность пропускать воду – </a:t>
            </a:r>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пластичность, вязкость, удерживание воды на поверхности, сухая размачивается, если обожженная в печи – нет, становится как камень – </a:t>
            </a:r>
            <a:r>
              <a:rPr lang="ru-RU" sz="1200" b="1" dirty="0">
                <a:latin typeface="Times New Roman" pitchFamily="18" charset="0"/>
                <a:cs typeface="Times New Roman" pitchFamily="18" charset="0"/>
              </a:rPr>
              <a:t>глина</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 </a:t>
            </a:r>
            <a:r>
              <a:rPr lang="ru-RU" sz="1200" u="sng" dirty="0">
                <a:latin typeface="Times New Roman" pitchFamily="18" charset="0"/>
                <a:cs typeface="Times New Roman" pitchFamily="18" charset="0"/>
              </a:rPr>
              <a:t>Развивать умение анализировать объект и представлять его в системе взаимосвязей</a:t>
            </a:r>
            <a:r>
              <a:rPr lang="ru-RU" sz="1200" dirty="0">
                <a:latin typeface="Times New Roman" pitchFamily="18" charset="0"/>
                <a:cs typeface="Times New Roman" pitchFamily="18" charset="0"/>
              </a:rPr>
              <a:t>: строение, функционирование, назначение.</a:t>
            </a:r>
          </a:p>
          <a:p>
            <a:r>
              <a:rPr lang="ru-RU" sz="1200" dirty="0">
                <a:latin typeface="Times New Roman" pitchFamily="18" charset="0"/>
                <a:cs typeface="Times New Roman" pitchFamily="18" charset="0"/>
              </a:rPr>
              <a:t>• Развивать умение планировать свою деятельность, добиваться результатов в ходе </a:t>
            </a:r>
            <a:r>
              <a:rPr lang="ru-RU" sz="1200" b="1" dirty="0">
                <a:latin typeface="Times New Roman" pitchFamily="18" charset="0"/>
                <a:cs typeface="Times New Roman" pitchFamily="18" charset="0"/>
              </a:rPr>
              <a:t>экспериментирования</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 Расширять кругозор, </a:t>
            </a:r>
            <a:r>
              <a:rPr lang="ru-RU" sz="1200" u="sng" dirty="0">
                <a:latin typeface="Times New Roman" pitchFamily="18" charset="0"/>
                <a:cs typeface="Times New Roman" pitchFamily="18" charset="0"/>
              </a:rPr>
              <a:t>словарный запас</a:t>
            </a:r>
            <a:r>
              <a:rPr lang="ru-RU" sz="1200" dirty="0">
                <a:latin typeface="Times New Roman" pitchFamily="18" charset="0"/>
                <a:cs typeface="Times New Roman" pitchFamily="18" charset="0"/>
              </a:rPr>
              <a:t>: бархан</a:t>
            </a:r>
          </a:p>
          <a:p>
            <a:r>
              <a:rPr lang="ru-RU" sz="1200" u="sng" dirty="0">
                <a:latin typeface="Times New Roman" pitchFamily="18" charset="0"/>
                <a:cs typeface="Times New Roman" pitchFamily="18" charset="0"/>
              </a:rPr>
              <a:t>Материал</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глина</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емкости для песка, крышки с вставленными трубочками -2шт,</a:t>
            </a:r>
            <a:r>
              <a:rPr lang="ru-RU" sz="1200" b="1" dirty="0">
                <a:latin typeface="Times New Roman" pitchFamily="18" charset="0"/>
                <a:cs typeface="Times New Roman" pitchFamily="18" charset="0"/>
              </a:rPr>
              <a:t>глина</a:t>
            </a:r>
            <a:r>
              <a:rPr lang="ru-RU" sz="1200" dirty="0">
                <a:latin typeface="Times New Roman" pitchFamily="18" charset="0"/>
                <a:cs typeface="Times New Roman" pitchFamily="18" charset="0"/>
              </a:rPr>
              <a:t>, подложки, одноразовые ложки, стеки, лупы, стаканчики для песка на каждого ребенка, магнитофон.</a:t>
            </a:r>
          </a:p>
          <a:p>
            <a:r>
              <a:rPr lang="ru-RU" sz="1200" u="sng" dirty="0">
                <a:latin typeface="Times New Roman" pitchFamily="18" charset="0"/>
                <a:cs typeface="Times New Roman" pitchFamily="18" charset="0"/>
              </a:rPr>
              <a:t>Для моделирования</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глина</a:t>
            </a:r>
            <a:r>
              <a:rPr lang="ru-RU" sz="1200" dirty="0">
                <a:latin typeface="Times New Roman" pitchFamily="18" charset="0"/>
                <a:cs typeface="Times New Roman" pitchFamily="18" charset="0"/>
              </a:rPr>
              <a:t>, дощечки, </a:t>
            </a:r>
            <a:r>
              <a:rPr lang="ru-RU" sz="1200" dirty="0" smtClean="0">
                <a:latin typeface="Times New Roman" pitchFamily="18" charset="0"/>
                <a:cs typeface="Times New Roman" pitchFamily="18" charset="0"/>
              </a:rPr>
              <a:t>стеки.</a:t>
            </a:r>
          </a:p>
          <a:p>
            <a:r>
              <a:rPr lang="ru-RU" sz="1200" b="1" dirty="0">
                <a:latin typeface="Times New Roman" pitchFamily="18" charset="0"/>
                <a:cs typeface="Times New Roman" pitchFamily="18" charset="0"/>
              </a:rPr>
              <a:t>Подготовка</a:t>
            </a:r>
            <a:r>
              <a:rPr lang="ru-RU" sz="1200" dirty="0">
                <a:latin typeface="Times New Roman" pitchFamily="18" charset="0"/>
                <a:cs typeface="Times New Roman" pitchFamily="18" charset="0"/>
              </a:rPr>
              <a:t> :</a:t>
            </a:r>
          </a:p>
          <a:p>
            <a:r>
              <a:rPr lang="ru-RU" sz="1200" dirty="0">
                <a:latin typeface="Times New Roman" pitchFamily="18" charset="0"/>
                <a:cs typeface="Times New Roman" pitchFamily="18" charset="0"/>
              </a:rPr>
              <a:t>• Рассматривание карт.</a:t>
            </a:r>
          </a:p>
          <a:p>
            <a:r>
              <a:rPr lang="ru-RU" sz="1200" dirty="0">
                <a:latin typeface="Times New Roman" pitchFamily="18" charset="0"/>
                <a:cs typeface="Times New Roman" pitchFamily="18" charset="0"/>
              </a:rPr>
              <a:t>• </a:t>
            </a:r>
            <a:r>
              <a:rPr lang="ru-RU" sz="1200" u="sng" dirty="0">
                <a:latin typeface="Times New Roman" pitchFamily="18" charset="0"/>
                <a:cs typeface="Times New Roman" pitchFamily="18" charset="0"/>
              </a:rPr>
              <a:t>Чтение</a:t>
            </a:r>
            <a:r>
              <a:rPr lang="ru-RU" sz="1200" dirty="0">
                <a:latin typeface="Times New Roman" pitchFamily="18" charset="0"/>
                <a:cs typeface="Times New Roman" pitchFamily="18" charset="0"/>
              </a:rPr>
              <a:t>: Ю. Измайлов </a:t>
            </a:r>
            <a:r>
              <a:rPr lang="ru-RU" sz="1200" i="1" dirty="0">
                <a:latin typeface="Times New Roman" pitchFamily="18" charset="0"/>
                <a:cs typeface="Times New Roman" pitchFamily="18" charset="0"/>
              </a:rPr>
              <a:t>«Караван»</a:t>
            </a:r>
            <a:r>
              <a:rPr lang="ru-RU" sz="1200" dirty="0">
                <a:latin typeface="Times New Roman" pitchFamily="18" charset="0"/>
                <a:cs typeface="Times New Roman" pitchFamily="18" charset="0"/>
              </a:rPr>
              <a:t>; О. </a:t>
            </a:r>
            <a:r>
              <a:rPr lang="ru-RU" sz="1200" dirty="0" err="1">
                <a:latin typeface="Times New Roman" pitchFamily="18" charset="0"/>
                <a:cs typeface="Times New Roman" pitchFamily="18" charset="0"/>
              </a:rPr>
              <a:t>Дыбина</a:t>
            </a:r>
            <a:r>
              <a:rPr lang="ru-RU" sz="1200" dirty="0">
                <a:latin typeface="Times New Roman" pitchFamily="18" charset="0"/>
                <a:cs typeface="Times New Roman" pitchFamily="18" charset="0"/>
              </a:rPr>
              <a:t> </a:t>
            </a:r>
            <a:r>
              <a:rPr lang="ru-RU" sz="1200" i="1" dirty="0">
                <a:latin typeface="Times New Roman" pitchFamily="18" charset="0"/>
                <a:cs typeface="Times New Roman" pitchFamily="18" charset="0"/>
              </a:rPr>
              <a:t>«Неизведанное рядом»</a:t>
            </a:r>
            <a:r>
              <a:rPr lang="ru-RU" sz="1200" dirty="0">
                <a:latin typeface="Times New Roman" pitchFamily="18" charset="0"/>
                <a:cs typeface="Times New Roman" pitchFamily="18" charset="0"/>
              </a:rPr>
              <a:t>; В. Степанов </a:t>
            </a:r>
            <a:r>
              <a:rPr lang="ru-RU" sz="1200" i="1" dirty="0">
                <a:latin typeface="Times New Roman" pitchFamily="18" charset="0"/>
                <a:cs typeface="Times New Roman" pitchFamily="18" charset="0"/>
              </a:rPr>
              <a:t>«Путешествие в Азию»</a:t>
            </a:r>
            <a:r>
              <a:rPr lang="ru-RU" sz="1200" dirty="0">
                <a:latin typeface="Times New Roman" pitchFamily="18" charset="0"/>
                <a:cs typeface="Times New Roman" pitchFamily="18" charset="0"/>
              </a:rPr>
              <a:t>; В. Флинт </a:t>
            </a:r>
            <a:r>
              <a:rPr lang="ru-RU" sz="1200" i="1" dirty="0">
                <a:latin typeface="Times New Roman" pitchFamily="18" charset="0"/>
                <a:cs typeface="Times New Roman" pitchFamily="18" charset="0"/>
              </a:rPr>
              <a:t>«Животные пустыни»</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Ход занятия.</a:t>
            </a:r>
          </a:p>
          <a:p>
            <a:r>
              <a:rPr lang="ru-RU" sz="1200" dirty="0">
                <a:latin typeface="Times New Roman" pitchFamily="18" charset="0"/>
                <a:cs typeface="Times New Roman" pitchFamily="18" charset="0"/>
              </a:rPr>
              <a:t>- Ребята, сегодня я хочу пригласить вас в лабораторию. А вы знаете, что такое лаборатория? (Это место, где учёные проводят опыты и ставят </a:t>
            </a:r>
            <a:r>
              <a:rPr lang="ru-RU" sz="1200" b="1" dirty="0">
                <a:latin typeface="Times New Roman" pitchFamily="18" charset="0"/>
                <a:cs typeface="Times New Roman" pitchFamily="18" charset="0"/>
              </a:rPr>
              <a:t>эксперименты</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Раз, два, три покрутись и в исследователей превратись </a:t>
            </a:r>
            <a:r>
              <a:rPr lang="ru-RU" sz="1200" i="1" dirty="0">
                <a:latin typeface="Times New Roman" pitchFamily="18" charset="0"/>
                <a:cs typeface="Times New Roman" pitchFamily="18" charset="0"/>
              </a:rPr>
              <a:t>(Дети крутятся вокруг себя)</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С чем мы будем проводить опыты, </a:t>
            </a:r>
            <a:r>
              <a:rPr lang="ru-RU" sz="1200" u="sng" dirty="0">
                <a:latin typeface="Times New Roman" pitchFamily="18" charset="0"/>
                <a:cs typeface="Times New Roman" pitchFamily="18" charset="0"/>
              </a:rPr>
              <a:t>попробуйте отгадать</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(В руках у вас лопата, ведерко и совок.</a:t>
            </a:r>
          </a:p>
          <a:p>
            <a:r>
              <a:rPr lang="ru-RU" sz="1200" dirty="0">
                <a:latin typeface="Times New Roman" pitchFamily="18" charset="0"/>
                <a:cs typeface="Times New Roman" pitchFamily="18" charset="0"/>
              </a:rPr>
              <a:t>Вы любите, ребята пересыпать… </a:t>
            </a:r>
            <a:r>
              <a:rPr lang="ru-RU" sz="1200" i="1" dirty="0">
                <a:latin typeface="Times New Roman" pitchFamily="18" charset="0"/>
                <a:cs typeface="Times New Roman" pitchFamily="18" charset="0"/>
              </a:rPr>
              <a:t>(</a:t>
            </a:r>
            <a:r>
              <a:rPr lang="ru-RU" sz="1200" b="1" i="1" dirty="0">
                <a:latin typeface="Times New Roman" pitchFamily="18" charset="0"/>
                <a:cs typeface="Times New Roman" pitchFamily="18" charset="0"/>
              </a:rPr>
              <a:t>песок</a:t>
            </a:r>
            <a:r>
              <a:rPr lang="ru-RU" sz="1200" i="1" dirty="0">
                <a:latin typeface="Times New Roman" pitchFamily="18" charset="0"/>
                <a:cs typeface="Times New Roman" pitchFamily="18" charset="0"/>
              </a:rPr>
              <a:t>)</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Белая, красная и голубая,</a:t>
            </a:r>
          </a:p>
          <a:p>
            <a:r>
              <a:rPr lang="ru-RU" sz="1200" dirty="0">
                <a:latin typeface="Times New Roman" pitchFamily="18" charset="0"/>
                <a:cs typeface="Times New Roman" pitchFamily="18" charset="0"/>
              </a:rPr>
              <a:t>Когда я сухая, как камень тверда я.</a:t>
            </a:r>
          </a:p>
          <a:p>
            <a:r>
              <a:rPr lang="ru-RU" sz="1200" dirty="0">
                <a:latin typeface="Times New Roman" pitchFamily="18" charset="0"/>
                <a:cs typeface="Times New Roman" pitchFamily="18" charset="0"/>
              </a:rPr>
              <a:t>Размочишь водой, буду влажной и мягкой</a:t>
            </a:r>
            <a:r>
              <a:rPr lang="ru-RU" sz="1200"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p>
            <a:r>
              <a:rPr lang="ru-RU" sz="1200" dirty="0">
                <a:latin typeface="Times New Roman" pitchFamily="18" charset="0"/>
                <a:cs typeface="Times New Roman" pitchFamily="18" charset="0"/>
              </a:rPr>
              <a:t>– Молодцы, верно отгадали. Это </a:t>
            </a:r>
            <a:r>
              <a:rPr lang="ru-RU" sz="1200" b="1" dirty="0">
                <a:latin typeface="Times New Roman" pitchFamily="18" charset="0"/>
                <a:cs typeface="Times New Roman" pitchFamily="18" charset="0"/>
              </a:rPr>
              <a:t>песок и глина</a:t>
            </a:r>
            <a:r>
              <a:rPr lang="ru-RU" sz="1200" dirty="0">
                <a:latin typeface="Times New Roman" pitchFamily="18" charset="0"/>
                <a:cs typeface="Times New Roman" pitchFamily="18" charset="0"/>
              </a:rPr>
              <a:t>. А сейчас я приглашаю вас поиграть в игру</a:t>
            </a:r>
          </a:p>
          <a:p>
            <a:r>
              <a:rPr lang="ru-RU" sz="1200" dirty="0">
                <a:latin typeface="Times New Roman" pitchFamily="18" charset="0"/>
                <a:cs typeface="Times New Roman" pitchFamily="18" charset="0"/>
              </a:rPr>
              <a:t>- Давайте сегодня мы с вами превратимся в таких учёных и будем проводить опыты. Для проведения опытов нам понадобятся некоторые материалы.</a:t>
            </a:r>
          </a:p>
          <a:p>
            <a:r>
              <a:rPr lang="ru-RU" sz="1200" dirty="0">
                <a:latin typeface="Times New Roman" pitchFamily="18" charset="0"/>
                <a:cs typeface="Times New Roman" pitchFamily="18" charset="0"/>
              </a:rPr>
              <a:t>Посмотрите на наши лабораторные столы, они полностью готовы к работе </a:t>
            </a:r>
            <a:r>
              <a:rPr lang="ru-RU" sz="1200" i="1" dirty="0">
                <a:latin typeface="Times New Roman" pitchFamily="18" charset="0"/>
                <a:cs typeface="Times New Roman" pitchFamily="18" charset="0"/>
              </a:rPr>
              <a:t>(весь приготовленный для опытов материал накрыт салфетками)</a:t>
            </a:r>
            <a:r>
              <a:rPr lang="ru-RU" sz="1200" dirty="0">
                <a:latin typeface="Times New Roman" pitchFamily="18" charset="0"/>
                <a:cs typeface="Times New Roman" pitchFamily="18" charset="0"/>
              </a:rPr>
              <a:t>. Занимайте свои рабочие места. </a:t>
            </a:r>
            <a:r>
              <a:rPr lang="ru-RU" sz="1200" i="1" dirty="0">
                <a:latin typeface="Times New Roman" pitchFamily="18" charset="0"/>
                <a:cs typeface="Times New Roman" pitchFamily="18" charset="0"/>
              </a:rPr>
              <a:t>(Дети рассаживаются по два человека за один стол.)</a:t>
            </a:r>
            <a:r>
              <a:rPr lang="ru-RU" sz="1200" dirty="0">
                <a:latin typeface="Times New Roman" pitchFamily="18" charset="0"/>
                <a:cs typeface="Times New Roman" pitchFamily="18" charset="0"/>
              </a:rPr>
              <a:t> Уберите салфетки</a:t>
            </a:r>
            <a:r>
              <a:rPr lang="ru-RU" sz="1200" dirty="0" smtClean="0">
                <a:latin typeface="Times New Roman" pitchFamily="18" charset="0"/>
                <a:cs typeface="Times New Roman" pitchFamily="18" charset="0"/>
              </a:rPr>
              <a:t>.</a:t>
            </a:r>
          </a:p>
          <a:p>
            <a:pPr algn="just"/>
            <a:r>
              <a:rPr lang="ru-RU" sz="1200" dirty="0">
                <a:latin typeface="Times New Roman" pitchFamily="18" charset="0"/>
                <a:cs typeface="Times New Roman" pitchFamily="18" charset="0"/>
              </a:rPr>
              <a:t>- Скажите, с чем нам сегодня предстоит работать? </a:t>
            </a:r>
            <a:r>
              <a:rPr lang="ru-RU" sz="1200" i="1" dirty="0">
                <a:latin typeface="Times New Roman" pitchFamily="18" charset="0"/>
                <a:cs typeface="Times New Roman" pitchFamily="18" charset="0"/>
              </a:rPr>
              <a:t>(Дети перечисляют всё, что стоит на столе.)</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Ребята, вы догадались, чем мы будем заниматься? И так, приступим.</a:t>
            </a:r>
          </a:p>
          <a:p>
            <a:pPr algn="just"/>
            <a:r>
              <a:rPr lang="ru-RU" sz="1200" dirty="0">
                <a:latin typeface="Times New Roman" pitchFamily="18" charset="0"/>
                <a:cs typeface="Times New Roman" pitchFamily="18" charset="0"/>
              </a:rPr>
              <a:t>Первый </a:t>
            </a:r>
            <a:r>
              <a:rPr lang="ru-RU" sz="1200" b="1" dirty="0">
                <a:latin typeface="Times New Roman" pitchFamily="18" charset="0"/>
                <a:cs typeface="Times New Roman" pitchFamily="18" charset="0"/>
              </a:rPr>
              <a:t>эксперимент Что такое песок из чего он состоит</a:t>
            </a:r>
            <a:r>
              <a:rPr lang="ru-RU" sz="1200" dirty="0">
                <a:latin typeface="Times New Roman" pitchFamily="18" charset="0"/>
                <a:cs typeface="Times New Roman" pitchFamily="18" charset="0"/>
              </a:rPr>
              <a:t>?</a:t>
            </a:r>
          </a:p>
          <a:p>
            <a:pPr algn="just"/>
            <a:r>
              <a:rPr lang="ru-RU" sz="1200" dirty="0">
                <a:latin typeface="Times New Roman" pitchFamily="18" charset="0"/>
                <a:cs typeface="Times New Roman" pitchFamily="18" charset="0"/>
              </a:rPr>
              <a:t>• рассмотреть через лупу</a:t>
            </a:r>
          </a:p>
          <a:p>
            <a:pPr algn="just"/>
            <a:r>
              <a:rPr lang="ru-RU" sz="1200" dirty="0">
                <a:latin typeface="Times New Roman" pitchFamily="18" charset="0"/>
                <a:cs typeface="Times New Roman" pitchFamily="18" charset="0"/>
              </a:rPr>
              <a:t>• обследовать сухой </a:t>
            </a:r>
            <a:r>
              <a:rPr lang="ru-RU" sz="1200" b="1" dirty="0">
                <a:latin typeface="Times New Roman" pitchFamily="18" charset="0"/>
                <a:cs typeface="Times New Roman" pitchFamily="18" charset="0"/>
              </a:rPr>
              <a:t>песок пальцами</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опустить магнит в </a:t>
            </a:r>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что на нем появилось? </a:t>
            </a:r>
            <a:r>
              <a:rPr lang="ru-RU" sz="1200" i="1" dirty="0">
                <a:latin typeface="Times New Roman" pitchFamily="18" charset="0"/>
                <a:cs typeface="Times New Roman" pitchFamily="18" charset="0"/>
              </a:rPr>
              <a:t>(мелкие частички металла, рассмотреть их через лупу</a:t>
            </a:r>
            <a:r>
              <a:rPr lang="ru-RU" sz="1200" i="1"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a:t>
            </a:r>
          </a:p>
          <a:p>
            <a:pPr algn="just"/>
            <a:r>
              <a:rPr lang="ru-RU" sz="1200" u="sng" dirty="0">
                <a:latin typeface="Times New Roman" pitchFamily="18" charset="0"/>
                <a:cs typeface="Times New Roman" pitchFamily="18" charset="0"/>
              </a:rPr>
              <a:t>Вывод</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 это мелкие камушки разного цвета, формы и размера, в песке находится </a:t>
            </a:r>
            <a:r>
              <a:rPr lang="ru-RU" sz="1200" b="1" dirty="0">
                <a:latin typeface="Times New Roman" pitchFamily="18" charset="0"/>
                <a:cs typeface="Times New Roman" pitchFamily="18" charset="0"/>
              </a:rPr>
              <a:t>песочная</a:t>
            </a:r>
            <a:r>
              <a:rPr lang="ru-RU" sz="1200" dirty="0">
                <a:latin typeface="Times New Roman" pitchFamily="18" charset="0"/>
                <a:cs typeface="Times New Roman" pitchFamily="18" charset="0"/>
              </a:rPr>
              <a:t> пыль и мелкие частички металла.</a:t>
            </a:r>
          </a:p>
          <a:p>
            <a:pPr algn="just"/>
            <a:r>
              <a:rPr lang="ru-RU" sz="1200" dirty="0">
                <a:latin typeface="Times New Roman" pitchFamily="18" charset="0"/>
                <a:cs typeface="Times New Roman" pitchFamily="18" charset="0"/>
              </a:rPr>
              <a:t>Обследовать сухой </a:t>
            </a:r>
            <a:r>
              <a:rPr lang="ru-RU" sz="1200" b="1" dirty="0">
                <a:latin typeface="Times New Roman" pitchFamily="18" charset="0"/>
                <a:cs typeface="Times New Roman" pitchFamily="18" charset="0"/>
              </a:rPr>
              <a:t>песок пальцами</a:t>
            </a:r>
            <a:r>
              <a:rPr lang="ru-RU" sz="1200" dirty="0">
                <a:latin typeface="Times New Roman" pitchFamily="18" charset="0"/>
                <a:cs typeface="Times New Roman" pitchFamily="18" charset="0"/>
              </a:rPr>
              <a:t>. Рассмотреть в лупу. Опустить в </a:t>
            </a:r>
            <a:r>
              <a:rPr lang="ru-RU" sz="1200" b="1" dirty="0">
                <a:latin typeface="Times New Roman" pitchFamily="18" charset="0"/>
                <a:cs typeface="Times New Roman" pitchFamily="18" charset="0"/>
              </a:rPr>
              <a:t>песок</a:t>
            </a:r>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645209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16632" y="138862"/>
            <a:ext cx="6624736" cy="8771632"/>
          </a:xfrm>
          <a:prstGeom prst="rect">
            <a:avLst/>
          </a:prstGeom>
          <a:noFill/>
        </p:spPr>
        <p:txBody>
          <a:bodyPr wrap="square" rtlCol="0">
            <a:spAutoFit/>
          </a:bodyPr>
          <a:lstStyle/>
          <a:p>
            <a:pPr algn="just"/>
            <a:r>
              <a:rPr lang="ru-RU" sz="1200" b="1" dirty="0" smtClean="0">
                <a:latin typeface="Times New Roman" pitchFamily="18" charset="0"/>
                <a:cs typeface="Times New Roman" pitchFamily="18" charset="0"/>
              </a:rPr>
              <a:t>магнит</a:t>
            </a:r>
            <a:r>
              <a:rPr lang="ru-RU" sz="1200" dirty="0">
                <a:latin typeface="Times New Roman" pitchFamily="18" charset="0"/>
                <a:cs typeface="Times New Roman" pitchFamily="18" charset="0"/>
              </a:rPr>
              <a:t>, появившиеся мелкие кусочки металла рассмотреть через лупу.</a:t>
            </a:r>
          </a:p>
          <a:p>
            <a:pPr algn="just"/>
            <a:r>
              <a:rPr lang="ru-RU" sz="1200" u="sng" dirty="0">
                <a:latin typeface="Times New Roman" pitchFamily="18" charset="0"/>
                <a:cs typeface="Times New Roman" pitchFamily="18" charset="0"/>
              </a:rPr>
              <a:t>Вывод</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очень мелкие камушки разного цвета, разной формы, разного размера, в песке можно найти мелкие частички металла.</a:t>
            </a:r>
          </a:p>
          <a:p>
            <a:pPr algn="just"/>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состоит из зёрнышек — песчинок. </a:t>
            </a:r>
            <a:r>
              <a:rPr lang="ru-RU" sz="1200" dirty="0" err="1">
                <a:latin typeface="Times New Roman" pitchFamily="18" charset="0"/>
                <a:cs typeface="Times New Roman" pitchFamily="18" charset="0"/>
              </a:rPr>
              <a:t>Зё</a:t>
            </a:r>
            <a:r>
              <a:rPr lang="ru-RU" sz="1200" dirty="0">
                <a:latin typeface="Times New Roman" pitchFamily="18" charset="0"/>
                <a:cs typeface="Times New Roman" pitchFamily="18" charset="0"/>
              </a:rPr>
              <a:t> </a:t>
            </a:r>
            <a:r>
              <a:rPr lang="ru-RU" sz="1200" u="sng" dirty="0" err="1">
                <a:latin typeface="Times New Roman" pitchFamily="18" charset="0"/>
                <a:cs typeface="Times New Roman" pitchFamily="18" charset="0"/>
              </a:rPr>
              <a:t>рнышки</a:t>
            </a:r>
            <a:r>
              <a:rPr lang="ru-RU" sz="1200" u="sng" dirty="0">
                <a:latin typeface="Times New Roman" pitchFamily="18" charset="0"/>
                <a:cs typeface="Times New Roman" pitchFamily="18" charset="0"/>
              </a:rPr>
              <a:t> бывают разной величины</a:t>
            </a:r>
            <a:r>
              <a:rPr lang="ru-RU" sz="1200" dirty="0">
                <a:latin typeface="Times New Roman" pitchFamily="18" charset="0"/>
                <a:cs typeface="Times New Roman" pitchFamily="18" charset="0"/>
              </a:rPr>
              <a:t>: одни покрупнее, другие помельче. Песчинки ничем не скреплены между собой. </a:t>
            </a:r>
            <a:r>
              <a:rPr lang="ru-RU" sz="1200" b="1" dirty="0">
                <a:latin typeface="Times New Roman" pitchFamily="18" charset="0"/>
                <a:cs typeface="Times New Roman" pitchFamily="18" charset="0"/>
              </a:rPr>
              <a:t>Песок сыпуч</a:t>
            </a:r>
            <a:r>
              <a:rPr lang="ru-RU" sz="1200" dirty="0" smtClean="0">
                <a:latin typeface="Times New Roman" pitchFamily="18" charset="0"/>
                <a:cs typeface="Times New Roman" pitchFamily="18" charset="0"/>
              </a:rPr>
              <a:t>.</a:t>
            </a:r>
          </a:p>
          <a:p>
            <a:pPr algn="just"/>
            <a:r>
              <a:rPr lang="ru-RU" sz="1200" dirty="0">
                <a:latin typeface="Times New Roman" pitchFamily="18" charset="0"/>
                <a:cs typeface="Times New Roman" pitchFamily="18" charset="0"/>
              </a:rPr>
              <a:t>Чаще всего встречается </a:t>
            </a:r>
            <a:r>
              <a:rPr lang="ru-RU" sz="1200" b="1" dirty="0">
                <a:latin typeface="Times New Roman" pitchFamily="18" charset="0"/>
                <a:cs typeface="Times New Roman" pitchFamily="18" charset="0"/>
              </a:rPr>
              <a:t>песок жёлтый</a:t>
            </a:r>
            <a:r>
              <a:rPr lang="ru-RU" sz="1200" dirty="0">
                <a:latin typeface="Times New Roman" pitchFamily="18" charset="0"/>
                <a:cs typeface="Times New Roman" pitchFamily="18" charset="0"/>
              </a:rPr>
              <a:t>. Его можно увидеть на обрывистом берегу реки, в овраге. Им посыпают дорожки садов, парков, бульваров. Но бывает </a:t>
            </a:r>
            <a:r>
              <a:rPr lang="ru-RU" sz="1200" b="1" dirty="0">
                <a:latin typeface="Times New Roman" pitchFamily="18" charset="0"/>
                <a:cs typeface="Times New Roman" pitchFamily="18" charset="0"/>
              </a:rPr>
              <a:t>песок и другого цвета</a:t>
            </a:r>
            <a:r>
              <a:rPr lang="ru-RU" sz="1200" dirty="0">
                <a:latin typeface="Times New Roman" pitchFamily="18" charset="0"/>
                <a:cs typeface="Times New Roman" pitchFamily="18" charset="0"/>
              </a:rPr>
              <a:t> : белого, розового, серого и даже черного.</a:t>
            </a:r>
          </a:p>
          <a:p>
            <a:pPr algn="just"/>
            <a:r>
              <a:rPr lang="ru-RU" sz="1200" dirty="0">
                <a:latin typeface="Times New Roman" pitchFamily="18" charset="0"/>
                <a:cs typeface="Times New Roman" pitchFamily="18" charset="0"/>
              </a:rPr>
              <a:t>Второй </a:t>
            </a:r>
            <a:r>
              <a:rPr lang="ru-RU" sz="1200" b="1" dirty="0">
                <a:latin typeface="Times New Roman" pitchFamily="18" charset="0"/>
                <a:cs typeface="Times New Roman" pitchFamily="18" charset="0"/>
              </a:rPr>
              <a:t>эксперимент</a:t>
            </a:r>
            <a:r>
              <a:rPr lang="ru-RU" sz="1200" dirty="0">
                <a:latin typeface="Times New Roman" pitchFamily="18" charset="0"/>
                <a:cs typeface="Times New Roman" pitchFamily="18" charset="0"/>
              </a:rPr>
              <a:t>, что такое </a:t>
            </a:r>
            <a:r>
              <a:rPr lang="ru-RU" sz="1200" b="1" dirty="0">
                <a:latin typeface="Times New Roman" pitchFamily="18" charset="0"/>
                <a:cs typeface="Times New Roman" pitchFamily="18" charset="0"/>
              </a:rPr>
              <a:t>глина</a:t>
            </a:r>
            <a:r>
              <a:rPr lang="ru-RU" sz="1200" dirty="0">
                <a:latin typeface="Times New Roman" pitchFamily="18" charset="0"/>
                <a:cs typeface="Times New Roman" pitchFamily="18" charset="0"/>
              </a:rPr>
              <a:t>?</a:t>
            </a:r>
          </a:p>
          <a:p>
            <a:pPr algn="just"/>
            <a:r>
              <a:rPr lang="ru-RU" sz="1200" dirty="0">
                <a:latin typeface="Times New Roman" pitchFamily="18" charset="0"/>
                <a:cs typeface="Times New Roman" pitchFamily="18" charset="0"/>
              </a:rPr>
              <a:t>Рассмотреть кусочки </a:t>
            </a:r>
            <a:r>
              <a:rPr lang="ru-RU" sz="1200" b="1" dirty="0">
                <a:latin typeface="Times New Roman" pitchFamily="18" charset="0"/>
                <a:cs typeface="Times New Roman" pitchFamily="18" charset="0"/>
              </a:rPr>
              <a:t>глины</a:t>
            </a:r>
            <a:r>
              <a:rPr lang="ru-RU" sz="1200" dirty="0">
                <a:latin typeface="Times New Roman" pitchFamily="18" charset="0"/>
                <a:cs typeface="Times New Roman" pitchFamily="18" charset="0"/>
              </a:rPr>
              <a:t>.</a:t>
            </a:r>
          </a:p>
          <a:p>
            <a:pPr algn="just"/>
            <a:r>
              <a:rPr lang="ru-RU" sz="1200" b="1" dirty="0">
                <a:latin typeface="Times New Roman" pitchFamily="18" charset="0"/>
                <a:cs typeface="Times New Roman" pitchFamily="18" charset="0"/>
              </a:rPr>
              <a:t>Глина</a:t>
            </a:r>
            <a:r>
              <a:rPr lang="ru-RU" sz="1200" dirty="0">
                <a:latin typeface="Times New Roman" pitchFamily="18" charset="0"/>
                <a:cs typeface="Times New Roman" pitchFamily="18" charset="0"/>
              </a:rPr>
              <a:t> — это вторичный продукт земной коры, осадочная горная порода, образовавшаяся в результате разрушения скальных пород в процессе выветривания.</a:t>
            </a:r>
          </a:p>
          <a:p>
            <a:pPr algn="just"/>
            <a:r>
              <a:rPr lang="ru-RU" sz="1200" b="1" dirty="0">
                <a:latin typeface="Times New Roman" pitchFamily="18" charset="0"/>
                <a:cs typeface="Times New Roman" pitchFamily="18" charset="0"/>
              </a:rPr>
              <a:t>Глина</a:t>
            </a:r>
            <a:r>
              <a:rPr lang="ru-RU" sz="1200" dirty="0">
                <a:latin typeface="Times New Roman" pitchFamily="18" charset="0"/>
                <a:cs typeface="Times New Roman" pitchFamily="18" charset="0"/>
              </a:rPr>
              <a:t> </a:t>
            </a:r>
            <a:r>
              <a:rPr lang="ru-RU" sz="1200" u="sng" dirty="0">
                <a:latin typeface="Times New Roman" pitchFamily="18" charset="0"/>
                <a:cs typeface="Times New Roman" pitchFamily="18" charset="0"/>
              </a:rPr>
              <a:t>тоже бывает разного цвета</a:t>
            </a:r>
            <a:r>
              <a:rPr lang="ru-RU" sz="1200" dirty="0">
                <a:latin typeface="Times New Roman" pitchFamily="18" charset="0"/>
                <a:cs typeface="Times New Roman" pitchFamily="18" charset="0"/>
              </a:rPr>
              <a:t>: коричневого, жёлтого, белого, красного, серого, чёрного. Чаще всего встречается светло-коричневая </a:t>
            </a:r>
            <a:r>
              <a:rPr lang="ru-RU" sz="1200" b="1" dirty="0">
                <a:latin typeface="Times New Roman" pitchFamily="18" charset="0"/>
                <a:cs typeface="Times New Roman" pitchFamily="18" charset="0"/>
              </a:rPr>
              <a:t>глина</a:t>
            </a:r>
            <a:r>
              <a:rPr lang="ru-RU" sz="1200" dirty="0">
                <a:latin typeface="Times New Roman" pitchFamily="18" charset="0"/>
                <a:cs typeface="Times New Roman" pitchFamily="18" charset="0"/>
              </a:rPr>
              <a:t>. Её можно увидеть в канаве, яме, на обрывистом берегу реки, в овраге.</a:t>
            </a:r>
          </a:p>
          <a:p>
            <a:r>
              <a:rPr lang="ru-RU" sz="1200" dirty="0">
                <a:latin typeface="Times New Roman" pitchFamily="18" charset="0"/>
                <a:cs typeface="Times New Roman" pitchFamily="18" charset="0"/>
              </a:rPr>
              <a:t>- Делать научные открытия дело не из лёгких, поэтому в лабораториях бывают перерывы для отдыха. Неплохо бы немножко отдохнуть и нам. Как считают наши учёные? Давайте выйдем из-за своих лабораторных столов и пройдём на ковёр. </a:t>
            </a:r>
            <a:r>
              <a:rPr lang="ru-RU" sz="1200" i="1" dirty="0">
                <a:latin typeface="Times New Roman" pitchFamily="18" charset="0"/>
                <a:cs typeface="Times New Roman" pitchFamily="18" charset="0"/>
              </a:rPr>
              <a:t>(Дети располагаются на ковре в произвольном порядке.)</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Разминая поясницу, мы не будем торопиться.</a:t>
            </a:r>
          </a:p>
          <a:p>
            <a:r>
              <a:rPr lang="ru-RU" sz="1200" dirty="0">
                <a:latin typeface="Times New Roman" pitchFamily="18" charset="0"/>
                <a:cs typeface="Times New Roman" pitchFamily="18" charset="0"/>
              </a:rPr>
              <a:t>Вправо, влево повернись, на соседа оглянись. </a:t>
            </a:r>
            <a:r>
              <a:rPr lang="ru-RU" sz="1200" i="1" dirty="0">
                <a:latin typeface="Times New Roman" pitchFamily="18" charset="0"/>
                <a:cs typeface="Times New Roman" pitchFamily="18" charset="0"/>
              </a:rPr>
              <a:t>(Повороты в разные стороны.)</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Чтобы стать ещё умнее, мы слегка покрутим шеей.</a:t>
            </a:r>
          </a:p>
          <a:p>
            <a:r>
              <a:rPr lang="ru-RU" sz="1200" dirty="0">
                <a:latin typeface="Times New Roman" pitchFamily="18" charset="0"/>
                <a:cs typeface="Times New Roman" pitchFamily="18" charset="0"/>
              </a:rPr>
              <a:t>Раз и два, раз и два, закружилась голова. </a:t>
            </a:r>
            <a:r>
              <a:rPr lang="ru-RU" sz="1200" i="1" dirty="0">
                <a:latin typeface="Times New Roman" pitchFamily="18" charset="0"/>
                <a:cs typeface="Times New Roman" pitchFamily="18" charset="0"/>
              </a:rPr>
              <a:t>(Вращение головой вправо и влево.)</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Раз, два, три, четыре, пять. Ноги надо нам размять. </a:t>
            </a:r>
            <a:r>
              <a:rPr lang="ru-RU" sz="1200" i="1" dirty="0">
                <a:latin typeface="Times New Roman" pitchFamily="18" charset="0"/>
                <a:cs typeface="Times New Roman" pitchFamily="18" charset="0"/>
              </a:rPr>
              <a:t>(Приседания.)</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Напоследок, всем известно, как всегда ходьба на месте. </a:t>
            </a:r>
            <a:r>
              <a:rPr lang="ru-RU" sz="1200" i="1" dirty="0">
                <a:latin typeface="Times New Roman" pitchFamily="18" charset="0"/>
                <a:cs typeface="Times New Roman" pitchFamily="18" charset="0"/>
              </a:rPr>
              <a:t>(Ходьба на месте.)</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От разминки польза есть! Что ж пора на место сесть.</a:t>
            </a:r>
          </a:p>
          <a:p>
            <a:r>
              <a:rPr lang="ru-RU" sz="1200" dirty="0">
                <a:latin typeface="Times New Roman" pitchFamily="18" charset="0"/>
                <a:cs typeface="Times New Roman" pitchFamily="18" charset="0"/>
              </a:rPr>
              <a:t>Третий </a:t>
            </a:r>
            <a:r>
              <a:rPr lang="ru-RU" sz="1200" b="1" dirty="0">
                <a:latin typeface="Times New Roman" pitchFamily="18" charset="0"/>
                <a:cs typeface="Times New Roman" pitchFamily="18" charset="0"/>
              </a:rPr>
              <a:t>эксперимент</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Взять ложечки и насыпать </a:t>
            </a:r>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из баночки в подложку.</a:t>
            </a:r>
          </a:p>
          <a:p>
            <a:r>
              <a:rPr lang="ru-RU" sz="1200" dirty="0">
                <a:latin typeface="Times New Roman" pitchFamily="18" charset="0"/>
                <a:cs typeface="Times New Roman" pitchFamily="18" charset="0"/>
              </a:rPr>
              <a:t>- Легко ли сыпется </a:t>
            </a:r>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a:t>
            </a:r>
            <a:r>
              <a:rPr lang="ru-RU" sz="1200" i="1" dirty="0">
                <a:latin typeface="Times New Roman" pitchFamily="18" charset="0"/>
                <a:cs typeface="Times New Roman" pitchFamily="18" charset="0"/>
              </a:rPr>
              <a:t>(его движение напоминает движение воды)</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Возьмите кусочки сухой </a:t>
            </a:r>
            <a:r>
              <a:rPr lang="ru-RU" sz="1200" b="1" dirty="0">
                <a:latin typeface="Times New Roman" pitchFamily="18" charset="0"/>
                <a:cs typeface="Times New Roman" pitchFamily="18" charset="0"/>
              </a:rPr>
              <a:t>глины</a:t>
            </a:r>
            <a:r>
              <a:rPr lang="ru-RU" sz="1200" dirty="0">
                <a:latin typeface="Times New Roman" pitchFamily="18" charset="0"/>
                <a:cs typeface="Times New Roman" pitchFamily="18" charset="0"/>
              </a:rPr>
              <a:t> и попробуйте их насыпать.</a:t>
            </a:r>
          </a:p>
          <a:p>
            <a:r>
              <a:rPr lang="ru-RU" sz="1200" dirty="0">
                <a:latin typeface="Times New Roman" pitchFamily="18" charset="0"/>
                <a:cs typeface="Times New Roman" pitchFamily="18" charset="0"/>
              </a:rPr>
              <a:t>- А как сыпется </a:t>
            </a:r>
            <a:r>
              <a:rPr lang="ru-RU" sz="1200" b="1" dirty="0">
                <a:latin typeface="Times New Roman" pitchFamily="18" charset="0"/>
                <a:cs typeface="Times New Roman" pitchFamily="18" charset="0"/>
              </a:rPr>
              <a:t>глина </a:t>
            </a:r>
            <a:r>
              <a:rPr lang="ru-RU" sz="1200" i="1" dirty="0">
                <a:latin typeface="Times New Roman" pitchFamily="18" charset="0"/>
                <a:cs typeface="Times New Roman" pitchFamily="18" charset="0"/>
              </a:rPr>
              <a:t>(комочками)</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Как вы думаете, может ли </a:t>
            </a:r>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помочь нам определить, сколько прошло времени?</a:t>
            </a:r>
          </a:p>
          <a:p>
            <a:r>
              <a:rPr lang="ru-RU" sz="1200" b="1" dirty="0">
                <a:latin typeface="Times New Roman" pitchFamily="18" charset="0"/>
                <a:cs typeface="Times New Roman" pitchFamily="18" charset="0"/>
              </a:rPr>
              <a:t>Песочные часы</a:t>
            </a:r>
            <a:r>
              <a:rPr lang="ru-RU" sz="1200" dirty="0">
                <a:latin typeface="Times New Roman" pitchFamily="18" charset="0"/>
                <a:cs typeface="Times New Roman" pitchFamily="18" charset="0"/>
              </a:rPr>
              <a:t>. Когда </a:t>
            </a:r>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из одной емкости пересыплется в другую пройдет 5 мин.</a:t>
            </a:r>
          </a:p>
          <a:p>
            <a:r>
              <a:rPr lang="ru-RU" sz="1200" dirty="0">
                <a:latin typeface="Times New Roman" pitchFamily="18" charset="0"/>
                <a:cs typeface="Times New Roman" pitchFamily="18" charset="0"/>
              </a:rPr>
              <a:t>- Как вы думаете, можно ли сделать </a:t>
            </a:r>
            <a:r>
              <a:rPr lang="ru-RU" sz="1200" b="1" dirty="0">
                <a:latin typeface="Times New Roman" pitchFamily="18" charset="0"/>
                <a:cs typeface="Times New Roman" pitchFamily="18" charset="0"/>
              </a:rPr>
              <a:t>глиняные часы</a:t>
            </a:r>
            <a:r>
              <a:rPr lang="ru-RU" sz="1200" dirty="0">
                <a:latin typeface="Times New Roman" pitchFamily="18" charset="0"/>
                <a:cs typeface="Times New Roman" pitchFamily="18" charset="0"/>
              </a:rPr>
              <a:t>? Почему?</a:t>
            </a:r>
          </a:p>
          <a:p>
            <a:r>
              <a:rPr lang="ru-RU" sz="1200" u="sng" dirty="0">
                <a:latin typeface="Times New Roman" pitchFamily="18" charset="0"/>
                <a:cs typeface="Times New Roman" pitchFamily="18" charset="0"/>
              </a:rPr>
              <a:t>Вывод</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песок сыпучий</a:t>
            </a:r>
            <a:r>
              <a:rPr lang="ru-RU" sz="1200" dirty="0">
                <a:latin typeface="Times New Roman" pitchFamily="18" charset="0"/>
                <a:cs typeface="Times New Roman" pitchFamily="18" charset="0"/>
              </a:rPr>
              <a:t>, песчинки не держатся друг за друга,</a:t>
            </a:r>
          </a:p>
          <a:p>
            <a:r>
              <a:rPr lang="ru-RU" sz="1200" dirty="0">
                <a:latin typeface="Times New Roman" pitchFamily="18" charset="0"/>
                <a:cs typeface="Times New Roman" pitchFamily="18" charset="0"/>
              </a:rPr>
              <a:t>Взять ложечки и насыпать </a:t>
            </a:r>
            <a:r>
              <a:rPr lang="ru-RU" sz="1200" b="1" dirty="0">
                <a:latin typeface="Times New Roman" pitchFamily="18" charset="0"/>
                <a:cs typeface="Times New Roman" pitchFamily="18" charset="0"/>
              </a:rPr>
              <a:t>глину</a:t>
            </a:r>
            <a:r>
              <a:rPr lang="ru-RU" sz="1200" dirty="0">
                <a:latin typeface="Times New Roman" pitchFamily="18" charset="0"/>
                <a:cs typeface="Times New Roman" pitchFamily="18" charset="0"/>
              </a:rPr>
              <a:t> из баночки в подложку.</a:t>
            </a:r>
          </a:p>
          <a:p>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Глина</a:t>
            </a:r>
            <a:r>
              <a:rPr lang="ru-RU" sz="1200" dirty="0">
                <a:latin typeface="Times New Roman" pitchFamily="18" charset="0"/>
                <a:cs typeface="Times New Roman" pitchFamily="18" charset="0"/>
              </a:rPr>
              <a:t> состоит из мельчайших, как пыль, частичек, которые скреплены между собой. Чтобы отделить их друг от друга, надо растолочь сухой комок </a:t>
            </a:r>
            <a:r>
              <a:rPr lang="ru-RU" sz="1200" b="1" dirty="0">
                <a:latin typeface="Times New Roman" pitchFamily="18" charset="0"/>
                <a:cs typeface="Times New Roman" pitchFamily="18" charset="0"/>
              </a:rPr>
              <a:t>глины</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Четвертый </a:t>
            </a:r>
            <a:r>
              <a:rPr lang="ru-RU" sz="1200" b="1" dirty="0">
                <a:latin typeface="Times New Roman" pitchFamily="18" charset="0"/>
                <a:cs typeface="Times New Roman" pitchFamily="18" charset="0"/>
              </a:rPr>
              <a:t>эксперимент</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Показать картинку с изображением пустыни.</a:t>
            </a:r>
          </a:p>
          <a:p>
            <a:r>
              <a:rPr lang="ru-RU" sz="1200" dirty="0">
                <a:latin typeface="Times New Roman" pitchFamily="18" charset="0"/>
                <a:cs typeface="Times New Roman" pitchFamily="18" charset="0"/>
              </a:rPr>
              <a:t>-в пустыне не бывает зимы, там очень жарко, мало воды, почти нет растений. Насекомые, чтобы спастись от жары, зарываются в глубь песка, а когда наступает ночь выползают целыми и невредимыми. В пустыни бывают </a:t>
            </a:r>
            <a:r>
              <a:rPr lang="ru-RU" sz="1200" b="1" dirty="0">
                <a:latin typeface="Times New Roman" pitchFamily="18" charset="0"/>
                <a:cs typeface="Times New Roman" pitchFamily="18" charset="0"/>
              </a:rPr>
              <a:t>песочные бури</a:t>
            </a:r>
            <a:r>
              <a:rPr lang="ru-RU" sz="1200" dirty="0">
                <a:latin typeface="Times New Roman" pitchFamily="18" charset="0"/>
                <a:cs typeface="Times New Roman" pitchFamily="18" charset="0"/>
              </a:rPr>
              <a:t>. Сейчас я вам покажу как это </a:t>
            </a:r>
            <a:r>
              <a:rPr lang="ru-RU" sz="1200" dirty="0" smtClean="0">
                <a:latin typeface="Times New Roman" pitchFamily="18" charset="0"/>
                <a:cs typeface="Times New Roman" pitchFamily="18" charset="0"/>
              </a:rPr>
              <a:t>происходит</a:t>
            </a:r>
          </a:p>
          <a:p>
            <a:r>
              <a:rPr lang="ru-RU" sz="1200" u="sng" dirty="0">
                <a:latin typeface="Times New Roman" pitchFamily="18" charset="0"/>
                <a:cs typeface="Times New Roman" pitchFamily="18" charset="0"/>
              </a:rPr>
              <a:t>Вывод</a:t>
            </a:r>
            <a:r>
              <a:rPr lang="ru-RU" sz="1200" dirty="0">
                <a:latin typeface="Times New Roman" pitchFamily="18" charset="0"/>
                <a:cs typeface="Times New Roman" pitchFamily="18" charset="0"/>
              </a:rPr>
              <a:t>: песчинки маленькие, легкие, не прилипают друг к другу, поэтому легко сдуваются и двигаются. Кусочки </a:t>
            </a:r>
            <a:r>
              <a:rPr lang="ru-RU" sz="1200" b="1" dirty="0">
                <a:latin typeface="Times New Roman" pitchFamily="18" charset="0"/>
                <a:cs typeface="Times New Roman" pitchFamily="18" charset="0"/>
              </a:rPr>
              <a:t>глины сдуваются труднее</a:t>
            </a:r>
            <a:r>
              <a:rPr lang="ru-RU" sz="1200" dirty="0">
                <a:latin typeface="Times New Roman" pitchFamily="18" charset="0"/>
                <a:cs typeface="Times New Roman" pitchFamily="18" charset="0"/>
              </a:rPr>
              <a:t>, потому что тяжелее.</a:t>
            </a:r>
          </a:p>
          <a:p>
            <a:r>
              <a:rPr lang="ru-RU" sz="1200" dirty="0">
                <a:latin typeface="Times New Roman" pitchFamily="18" charset="0"/>
                <a:cs typeface="Times New Roman" pitchFamily="18" charset="0"/>
              </a:rPr>
              <a:t>- почему при сильном ветре не удобно играть с песком.</a:t>
            </a:r>
          </a:p>
          <a:p>
            <a:r>
              <a:rPr lang="ru-RU" sz="1200" dirty="0">
                <a:latin typeface="Times New Roman" pitchFamily="18" charset="0"/>
                <a:cs typeface="Times New Roman" pitchFamily="18" charset="0"/>
              </a:rPr>
              <a:t>Динамическая пауза аудио запись </a:t>
            </a:r>
            <a:r>
              <a:rPr lang="ru-RU" sz="1200" i="1" dirty="0">
                <a:latin typeface="Times New Roman" pitchFamily="18" charset="0"/>
                <a:cs typeface="Times New Roman" pitchFamily="18" charset="0"/>
              </a:rPr>
              <a:t>«Шум ветра</a:t>
            </a:r>
            <a:r>
              <a:rPr lang="ru-RU" sz="1200" i="1"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4200979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224644" y="98212"/>
            <a:ext cx="6408712" cy="6494085"/>
          </a:xfrm>
          <a:prstGeom prst="rect">
            <a:avLst/>
          </a:prstGeom>
          <a:noFill/>
        </p:spPr>
        <p:txBody>
          <a:bodyPr wrap="square" rtlCol="0">
            <a:spAutoFit/>
          </a:bodyPr>
          <a:lstStyle/>
          <a:p>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r>
              <a:rPr lang="ru-RU" sz="1200" dirty="0" smtClean="0">
                <a:latin typeface="Times New Roman" pitchFamily="18" charset="0"/>
                <a:cs typeface="Times New Roman" pitchFamily="18" charset="0"/>
              </a:rPr>
              <a:t>Когда </a:t>
            </a:r>
            <a:r>
              <a:rPr lang="ru-RU" sz="1200" dirty="0">
                <a:latin typeface="Times New Roman" pitchFamily="18" charset="0"/>
                <a:cs typeface="Times New Roman" pitchFamily="18" charset="0"/>
              </a:rPr>
              <a:t>скажу </a:t>
            </a:r>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вы как песчинки кружитесь, скажу </a:t>
            </a:r>
            <a:r>
              <a:rPr lang="ru-RU" sz="1200" b="1" dirty="0">
                <a:latin typeface="Times New Roman" pitchFamily="18" charset="0"/>
                <a:cs typeface="Times New Roman" pitchFamily="18" charset="0"/>
              </a:rPr>
              <a:t>глина</a:t>
            </a:r>
            <a:r>
              <a:rPr lang="ru-RU" sz="1200" dirty="0">
                <a:latin typeface="Times New Roman" pitchFamily="18" charset="0"/>
                <a:cs typeface="Times New Roman" pitchFamily="18" charset="0"/>
              </a:rPr>
              <a:t> собираетесь в комочек </a:t>
            </a:r>
            <a:r>
              <a:rPr lang="ru-RU" sz="1200" i="1" dirty="0">
                <a:latin typeface="Times New Roman" pitchFamily="18" charset="0"/>
                <a:cs typeface="Times New Roman" pitchFamily="18" charset="0"/>
              </a:rPr>
              <a:t>(делаете круг, руки кладете на плечи,3-5 раз)</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Пятый </a:t>
            </a:r>
            <a:r>
              <a:rPr lang="ru-RU" sz="1200" b="1" dirty="0">
                <a:latin typeface="Times New Roman" pitchFamily="18" charset="0"/>
                <a:cs typeface="Times New Roman" pitchFamily="18" charset="0"/>
              </a:rPr>
              <a:t>эксперимент</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 баночку с водой опустите ложечку песка. Не размешивайте. Что происходит?</a:t>
            </a:r>
          </a:p>
          <a:p>
            <a:r>
              <a:rPr lang="ru-RU" sz="1200" i="1" dirty="0">
                <a:latin typeface="Times New Roman" pitchFamily="18" charset="0"/>
                <a:cs typeface="Times New Roman" pitchFamily="18" charset="0"/>
              </a:rPr>
              <a:t>(</a:t>
            </a:r>
            <a:r>
              <a:rPr lang="ru-RU" sz="1200" b="1" i="1" dirty="0">
                <a:latin typeface="Times New Roman" pitchFamily="18" charset="0"/>
                <a:cs typeface="Times New Roman" pitchFamily="18" charset="0"/>
              </a:rPr>
              <a:t>Песок оседает</a:t>
            </a:r>
            <a:r>
              <a:rPr lang="ru-RU" sz="1200" i="1" dirty="0">
                <a:latin typeface="Times New Roman" pitchFamily="18" charset="0"/>
                <a:cs typeface="Times New Roman" pitchFamily="18" charset="0"/>
              </a:rPr>
              <a:t>)</a:t>
            </a:r>
            <a:r>
              <a:rPr lang="ru-RU" sz="1200" dirty="0">
                <a:latin typeface="Times New Roman" pitchFamily="18" charset="0"/>
                <a:cs typeface="Times New Roman" pitchFamily="18" charset="0"/>
              </a:rPr>
              <a:t>на поверхности воды можно увидеть </a:t>
            </a:r>
            <a:r>
              <a:rPr lang="ru-RU" sz="1200" b="1" dirty="0">
                <a:latin typeface="Times New Roman" pitchFamily="18" charset="0"/>
                <a:cs typeface="Times New Roman" pitchFamily="18" charset="0"/>
              </a:rPr>
              <a:t>песочную пыль</a:t>
            </a:r>
            <a:r>
              <a:rPr lang="ru-RU" sz="1200" dirty="0">
                <a:latin typeface="Times New Roman" pitchFamily="18" charset="0"/>
                <a:cs typeface="Times New Roman" pitchFamily="18" charset="0"/>
              </a:rPr>
              <a:t>. Если размешать, пыль осядет, окрашивая воду.</a:t>
            </a:r>
          </a:p>
          <a:p>
            <a:r>
              <a:rPr lang="ru-RU" sz="1200" dirty="0">
                <a:latin typeface="Times New Roman" pitchFamily="18" charset="0"/>
                <a:cs typeface="Times New Roman" pitchFamily="18" charset="0"/>
              </a:rPr>
              <a:t>Тоже самое проделать с </a:t>
            </a:r>
            <a:r>
              <a:rPr lang="ru-RU" sz="1200" b="1" dirty="0">
                <a:latin typeface="Times New Roman" pitchFamily="18" charset="0"/>
                <a:cs typeface="Times New Roman" pitchFamily="18" charset="0"/>
              </a:rPr>
              <a:t>глиной</a:t>
            </a:r>
            <a:r>
              <a:rPr lang="ru-RU" sz="1200" dirty="0">
                <a:latin typeface="Times New Roman" pitchFamily="18" charset="0"/>
                <a:cs typeface="Times New Roman" pitchFamily="18" charset="0"/>
              </a:rPr>
              <a:t>. Оставить на некоторое время.</a:t>
            </a:r>
          </a:p>
          <a:p>
            <a:r>
              <a:rPr lang="ru-RU" sz="1200" u="sng" dirty="0">
                <a:latin typeface="Times New Roman" pitchFamily="18" charset="0"/>
                <a:cs typeface="Times New Roman" pitchFamily="18" charset="0"/>
              </a:rPr>
              <a:t>Вывод</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тяжелый- он опускается на дно баночки, пыль легкая, она осталась на поверхности. При намокании </a:t>
            </a:r>
            <a:r>
              <a:rPr lang="ru-RU" sz="1200" b="1" dirty="0">
                <a:latin typeface="Times New Roman" pitchFamily="18" charset="0"/>
                <a:cs typeface="Times New Roman" pitchFamily="18" charset="0"/>
              </a:rPr>
              <a:t>песок меняет цвет</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Шестой </a:t>
            </a:r>
            <a:r>
              <a:rPr lang="ru-RU" sz="1200" b="1" dirty="0">
                <a:latin typeface="Times New Roman" pitchFamily="18" charset="0"/>
                <a:cs typeface="Times New Roman" pitchFamily="18" charset="0"/>
              </a:rPr>
              <a:t>эксперимент</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Пропускает ли </a:t>
            </a:r>
            <a:r>
              <a:rPr lang="ru-RU" sz="1200" b="1" dirty="0">
                <a:latin typeface="Times New Roman" pitchFamily="18" charset="0"/>
                <a:cs typeface="Times New Roman" pitchFamily="18" charset="0"/>
              </a:rPr>
              <a:t>песок воду</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Полить </a:t>
            </a:r>
            <a:r>
              <a:rPr lang="ru-RU" sz="1200" b="1" dirty="0">
                <a:latin typeface="Times New Roman" pitchFamily="18" charset="0"/>
                <a:cs typeface="Times New Roman" pitchFamily="18" charset="0"/>
              </a:rPr>
              <a:t>песок и глину</a:t>
            </a:r>
            <a:r>
              <a:rPr lang="ru-RU" sz="1200" dirty="0">
                <a:latin typeface="Times New Roman" pitchFamily="18" charset="0"/>
                <a:cs typeface="Times New Roman" pitchFamily="18" charset="0"/>
              </a:rPr>
              <a:t> одновременно водой Что происходит? Вода проходит сквозь </a:t>
            </a:r>
            <a:r>
              <a:rPr lang="ru-RU" sz="1200" b="1" dirty="0">
                <a:latin typeface="Times New Roman" pitchFamily="18" charset="0"/>
                <a:cs typeface="Times New Roman" pitchFamily="18" charset="0"/>
              </a:rPr>
              <a:t>песок быстрее</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Глина намокает медленнее</a:t>
            </a:r>
            <a:r>
              <a:rPr lang="ru-RU" sz="1200" dirty="0">
                <a:latin typeface="Times New Roman" pitchFamily="18" charset="0"/>
                <a:cs typeface="Times New Roman" pitchFamily="18" charset="0"/>
              </a:rPr>
              <a:t>. Меняет цвет.</a:t>
            </a:r>
          </a:p>
          <a:p>
            <a:r>
              <a:rPr lang="ru-RU" sz="1200" dirty="0">
                <a:latin typeface="Times New Roman" pitchFamily="18" charset="0"/>
                <a:cs typeface="Times New Roman" pitchFamily="18" charset="0"/>
              </a:rPr>
              <a:t>Сделать бурь с мокрым песком.</a:t>
            </a:r>
          </a:p>
          <a:p>
            <a:r>
              <a:rPr lang="ru-RU" sz="1200" dirty="0">
                <a:latin typeface="Times New Roman" pitchFamily="18" charset="0"/>
                <a:cs typeface="Times New Roman" pitchFamily="18" charset="0"/>
              </a:rPr>
              <a:t>Пальчиковая гимнастика.</a:t>
            </a:r>
          </a:p>
          <a:p>
            <a:r>
              <a:rPr lang="ru-RU" sz="1200" dirty="0">
                <a:latin typeface="Times New Roman" pitchFamily="18" charset="0"/>
                <a:cs typeface="Times New Roman" pitchFamily="18" charset="0"/>
              </a:rPr>
              <a:t>Мирись.</a:t>
            </a:r>
          </a:p>
          <a:p>
            <a:r>
              <a:rPr lang="ru-RU" sz="1200" dirty="0">
                <a:latin typeface="Times New Roman" pitchFamily="18" charset="0"/>
                <a:cs typeface="Times New Roman" pitchFamily="18" charset="0"/>
              </a:rPr>
              <a:t>-Кто кого обидел первый? Хлопаем в ладоши.</a:t>
            </a:r>
          </a:p>
          <a:p>
            <a:r>
              <a:rPr lang="ru-RU" sz="1200" dirty="0">
                <a:latin typeface="Times New Roman" pitchFamily="18" charset="0"/>
                <a:cs typeface="Times New Roman" pitchFamily="18" charset="0"/>
              </a:rPr>
              <a:t>-Он меня, и он меня. Показываем указательные пальцы левой и правой рук.</a:t>
            </a:r>
          </a:p>
          <a:p>
            <a:r>
              <a:rPr lang="ru-RU" sz="1200" dirty="0">
                <a:latin typeface="Times New Roman" pitchFamily="18" charset="0"/>
                <a:cs typeface="Times New Roman" pitchFamily="18" charset="0"/>
              </a:rPr>
              <a:t>-Кто кого ударил первый?</a:t>
            </a:r>
          </a:p>
          <a:p>
            <a:r>
              <a:rPr lang="ru-RU" sz="1200" dirty="0">
                <a:latin typeface="Times New Roman" pitchFamily="18" charset="0"/>
                <a:cs typeface="Times New Roman" pitchFamily="18" charset="0"/>
              </a:rPr>
              <a:t>-Он меня и он меня. Пошевелить указательными пальцами поочерёдно.</a:t>
            </a:r>
          </a:p>
          <a:p>
            <a:r>
              <a:rPr lang="ru-RU" sz="1200" dirty="0">
                <a:latin typeface="Times New Roman" pitchFamily="18" charset="0"/>
                <a:cs typeface="Times New Roman" pitchFamily="18" charset="0"/>
              </a:rPr>
              <a:t>-Вы же раньше так дружили! Хлопаем в ладоши.</a:t>
            </a:r>
          </a:p>
          <a:p>
            <a:r>
              <a:rPr lang="ru-RU" sz="1200" dirty="0">
                <a:latin typeface="Times New Roman" pitchFamily="18" charset="0"/>
                <a:cs typeface="Times New Roman" pitchFamily="18" charset="0"/>
              </a:rPr>
              <a:t>-Я дружил, И я дружил. Пошевелить указательными пальцами.</a:t>
            </a:r>
          </a:p>
          <a:p>
            <a:r>
              <a:rPr lang="ru-RU" sz="1200" dirty="0">
                <a:latin typeface="Times New Roman" pitchFamily="18" charset="0"/>
                <a:cs typeface="Times New Roman" pitchFamily="18" charset="0"/>
              </a:rPr>
              <a:t>-Что же вы не поделили?</a:t>
            </a:r>
          </a:p>
          <a:p>
            <a:r>
              <a:rPr lang="ru-RU" sz="1200" dirty="0">
                <a:latin typeface="Times New Roman" pitchFamily="18" charset="0"/>
                <a:cs typeface="Times New Roman" pitchFamily="18" charset="0"/>
              </a:rPr>
              <a:t>-Я забыл, и я забыл. Пошевелить указательными пальцами.</a:t>
            </a:r>
          </a:p>
          <a:p>
            <a:r>
              <a:rPr lang="ru-RU" sz="1200" dirty="0">
                <a:latin typeface="Times New Roman" pitchFamily="18" charset="0"/>
                <a:cs typeface="Times New Roman" pitchFamily="18" charset="0"/>
              </a:rPr>
              <a:t>Мирись - 3 раза Сцепить указательные пальцы.</a:t>
            </a:r>
          </a:p>
          <a:p>
            <a:r>
              <a:rPr lang="ru-RU" sz="1200" dirty="0">
                <a:latin typeface="Times New Roman" pitchFamily="18" charset="0"/>
                <a:cs typeface="Times New Roman" pitchFamily="18" charset="0"/>
              </a:rPr>
              <a:t>И больше не дерись.</a:t>
            </a:r>
          </a:p>
          <a:p>
            <a:r>
              <a:rPr lang="ru-RU" sz="1200" dirty="0">
                <a:latin typeface="Times New Roman" pitchFamily="18" charset="0"/>
                <a:cs typeface="Times New Roman" pitchFamily="18" charset="0"/>
              </a:rPr>
              <a:t>Седьмой </a:t>
            </a:r>
            <a:r>
              <a:rPr lang="ru-RU" sz="1200" b="1" dirty="0">
                <a:latin typeface="Times New Roman" pitchFamily="18" charset="0"/>
                <a:cs typeface="Times New Roman" pitchFamily="18" charset="0"/>
              </a:rPr>
              <a:t>эксперимент</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Намочите свой </a:t>
            </a:r>
            <a:r>
              <a:rPr lang="ru-RU" sz="1200" b="1" dirty="0">
                <a:latin typeface="Times New Roman" pitchFamily="18" charset="0"/>
                <a:cs typeface="Times New Roman" pitchFamily="18" charset="0"/>
              </a:rPr>
              <a:t>песок</a:t>
            </a:r>
            <a:r>
              <a:rPr lang="ru-RU" sz="1200" dirty="0">
                <a:latin typeface="Times New Roman" pitchFamily="18" charset="0"/>
                <a:cs typeface="Times New Roman" pitchFamily="18" charset="0"/>
              </a:rPr>
              <a:t>. Слепите из него что-нибудь. Как вы </a:t>
            </a:r>
            <a:r>
              <a:rPr lang="ru-RU" sz="1200" dirty="0" err="1">
                <a:latin typeface="Times New Roman" pitchFamily="18" charset="0"/>
                <a:cs typeface="Times New Roman" pitchFamily="18" charset="0"/>
              </a:rPr>
              <a:t>думаете,можно</a:t>
            </a:r>
            <a:r>
              <a:rPr lang="ru-RU" sz="1200" dirty="0">
                <a:latin typeface="Times New Roman" pitchFamily="18" charset="0"/>
                <a:cs typeface="Times New Roman" pitchFamily="18" charset="0"/>
              </a:rPr>
              <a:t> ли будет играть ими после высыхания песка? Почему?</a:t>
            </a:r>
          </a:p>
          <a:p>
            <a:r>
              <a:rPr lang="ru-RU" sz="1200" dirty="0">
                <a:latin typeface="Times New Roman" pitchFamily="18" charset="0"/>
                <a:cs typeface="Times New Roman" pitchFamily="18" charset="0"/>
              </a:rPr>
              <a:t>Возьмите </a:t>
            </a:r>
            <a:r>
              <a:rPr lang="ru-RU" sz="1200" b="1" dirty="0">
                <a:latin typeface="Times New Roman" pitchFamily="18" charset="0"/>
                <a:cs typeface="Times New Roman" pitchFamily="18" charset="0"/>
              </a:rPr>
              <a:t>глину</a:t>
            </a:r>
            <a:r>
              <a:rPr lang="ru-RU" sz="1200" dirty="0">
                <a:latin typeface="Times New Roman" pitchFamily="18" charset="0"/>
                <a:cs typeface="Times New Roman" pitchFamily="18" charset="0"/>
              </a:rPr>
              <a:t> слепите любую поделку, игрушку. Какая на ощупь </a:t>
            </a:r>
            <a:r>
              <a:rPr lang="ru-RU" sz="1200" b="1" dirty="0">
                <a:latin typeface="Times New Roman" pitchFamily="18" charset="0"/>
                <a:cs typeface="Times New Roman" pitchFamily="18" charset="0"/>
              </a:rPr>
              <a:t>глина</a:t>
            </a:r>
            <a:r>
              <a:rPr lang="ru-RU" sz="1200" dirty="0">
                <a:latin typeface="Times New Roman" pitchFamily="18" charset="0"/>
                <a:cs typeface="Times New Roman" pitchFamily="18" charset="0"/>
              </a:rPr>
              <a:t>? После высыхания можно будет играть вашими поделками? Почему?</a:t>
            </a:r>
          </a:p>
          <a:p>
            <a:r>
              <a:rPr lang="ru-RU" sz="1200" dirty="0">
                <a:latin typeface="Times New Roman" pitchFamily="18" charset="0"/>
                <a:cs typeface="Times New Roman" pitchFamily="18" charset="0"/>
              </a:rPr>
              <a:t>Итог </a:t>
            </a:r>
            <a:r>
              <a:rPr lang="ru-RU" sz="1200" b="1" dirty="0">
                <a:latin typeface="Times New Roman" pitchFamily="18" charset="0"/>
                <a:cs typeface="Times New Roman" pitchFamily="18" charset="0"/>
              </a:rPr>
              <a:t>занятия</a:t>
            </a:r>
            <a:endParaRPr lang="ru-RU" sz="12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271030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 y="0"/>
            <a:ext cx="6858000" cy="9144000"/>
          </a:xfrm>
          <a:prstGeom prst="rect">
            <a:avLst/>
          </a:prstGeom>
        </p:spPr>
      </p:pic>
      <p:sp>
        <p:nvSpPr>
          <p:cNvPr id="3" name="TextBox 2"/>
          <p:cNvSpPr txBox="1"/>
          <p:nvPr/>
        </p:nvSpPr>
        <p:spPr>
          <a:xfrm>
            <a:off x="84584" y="186184"/>
            <a:ext cx="6512767" cy="8925520"/>
          </a:xfrm>
          <a:prstGeom prst="rect">
            <a:avLst/>
          </a:prstGeom>
          <a:noFill/>
        </p:spPr>
        <p:txBody>
          <a:bodyPr wrap="square" rtlCol="0">
            <a:spAutoFit/>
          </a:bodyPr>
          <a:lstStyle/>
          <a:p>
            <a:r>
              <a:rPr lang="ru-RU" sz="1400" dirty="0" smtClean="0">
                <a:latin typeface="Times New Roman" pitchFamily="18" charset="0"/>
                <a:cs typeface="Times New Roman" pitchFamily="18" charset="0"/>
              </a:rPr>
              <a:t>5</a:t>
            </a:r>
            <a:r>
              <a:rPr lang="ru-RU" sz="1400" dirty="0">
                <a:latin typeface="Times New Roman" pitchFamily="18" charset="0"/>
                <a:cs typeface="Times New Roman" pitchFamily="18" charset="0"/>
              </a:rPr>
              <a:t>. Воспитание чувства любви к родной земле и желание бережно относиться к дарам природы.</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6. Формирование активности и заинтересованности в образовательном процессе детей у родителей</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I этап </a:t>
            </a:r>
            <a:r>
              <a:rPr lang="ru-RU" sz="1400" dirty="0">
                <a:latin typeface="Times New Roman" pitchFamily="18" charset="0"/>
                <a:cs typeface="Times New Roman" pitchFamily="18" charset="0"/>
              </a:rPr>
              <a:t>– подготовительный.</a:t>
            </a:r>
          </a:p>
          <a:p>
            <a:r>
              <a:rPr lang="ru-RU" sz="1400" dirty="0">
                <a:latin typeface="Times New Roman" pitchFamily="18" charset="0"/>
                <a:cs typeface="Times New Roman" pitchFamily="18" charset="0"/>
              </a:rPr>
              <a:t>- Определение целей и задач проекта.</a:t>
            </a:r>
          </a:p>
          <a:p>
            <a:r>
              <a:rPr lang="ru-RU" sz="1400" dirty="0">
                <a:latin typeface="Times New Roman" pitchFamily="18" charset="0"/>
                <a:cs typeface="Times New Roman" pitchFamily="18" charset="0"/>
              </a:rPr>
              <a:t>- Накопление педагогом информации по теме проекта.</a:t>
            </a:r>
          </a:p>
          <a:p>
            <a:r>
              <a:rPr lang="ru-RU" sz="1400" dirty="0">
                <a:latin typeface="Times New Roman" pitchFamily="18" charset="0"/>
                <a:cs typeface="Times New Roman" pitchFamily="18" charset="0"/>
              </a:rPr>
              <a:t>- Разработка комплексно–тематического плана работы.</a:t>
            </a:r>
          </a:p>
          <a:p>
            <a:r>
              <a:rPr lang="ru-RU" sz="1400" dirty="0">
                <a:latin typeface="Times New Roman" pitchFamily="18" charset="0"/>
                <a:cs typeface="Times New Roman" pitchFamily="18" charset="0"/>
              </a:rPr>
              <a:t>- Подбор наглядных материалов: фото и видео сюжетов, тематических картин и иллюстраций </a:t>
            </a:r>
            <a:r>
              <a:rPr lang="ru-RU" sz="1400" dirty="0" smtClean="0">
                <a:latin typeface="Times New Roman" pitchFamily="18" charset="0"/>
                <a:cs typeface="Times New Roman" pitchFamily="18" charset="0"/>
              </a:rPr>
              <a:t>об осени.</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 Подбор художественной и энциклопедической литературы.</a:t>
            </a:r>
          </a:p>
          <a:p>
            <a:r>
              <a:rPr lang="ru-RU" sz="1400" dirty="0">
                <a:latin typeface="Times New Roman" pitchFamily="18" charset="0"/>
                <a:cs typeface="Times New Roman" pitchFamily="18" charset="0"/>
              </a:rPr>
              <a:t> - Подготовка материалов для организации продуктивной и познавательно-исследовательской деятельности: материалы для изготовления творческих работ по теме проекта (</a:t>
            </a:r>
            <a:r>
              <a:rPr lang="ru-RU" sz="1400" dirty="0" err="1">
                <a:latin typeface="Times New Roman" pitchFamily="18" charset="0"/>
                <a:cs typeface="Times New Roman" pitchFamily="18" charset="0"/>
              </a:rPr>
              <a:t>разукрашки</a:t>
            </a:r>
            <a:r>
              <a:rPr lang="ru-RU" sz="1400" dirty="0">
                <a:latin typeface="Times New Roman" pitchFamily="18" charset="0"/>
                <a:cs typeface="Times New Roman" pitchFamily="18" charset="0"/>
              </a:rPr>
              <a:t>, цветная бумага, трафареты, краски, цветные карандаши, пластилин и т. д.) и т. п</a:t>
            </a:r>
            <a:r>
              <a:rPr lang="ru-RU" sz="1400" dirty="0" smtClean="0">
                <a:latin typeface="Times New Roman" pitchFamily="18" charset="0"/>
                <a:cs typeface="Times New Roman" pitchFamily="18" charset="0"/>
              </a:rPr>
              <a:t>.</a:t>
            </a:r>
          </a:p>
          <a:p>
            <a:r>
              <a:rPr lang="ru-RU" sz="1400" b="1" dirty="0">
                <a:latin typeface="Times New Roman" pitchFamily="18" charset="0"/>
                <a:cs typeface="Times New Roman" pitchFamily="18" charset="0"/>
              </a:rPr>
              <a:t>II. этап. </a:t>
            </a:r>
            <a:r>
              <a:rPr lang="ru-RU" sz="1400" i="1" dirty="0">
                <a:latin typeface="Times New Roman" pitchFamily="18" charset="0"/>
                <a:cs typeface="Times New Roman" pitchFamily="18" charset="0"/>
              </a:rPr>
              <a:t>Практический.</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Формы работы с детьми по образовательным областям:</a:t>
            </a:r>
          </a:p>
          <a:p>
            <a:r>
              <a:rPr lang="ru-RU" sz="1400" i="1" dirty="0">
                <a:latin typeface="Times New Roman" pitchFamily="18" charset="0"/>
                <a:cs typeface="Times New Roman" pitchFamily="18" charset="0"/>
              </a:rPr>
              <a:t>Познавательное развитие.</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Рассматривание муляжей и трафаретов овощей, фруктов, грибов, листьев, иллюстраций и открыток, посвященных осени.</a:t>
            </a:r>
          </a:p>
          <a:p>
            <a:pPr algn="just"/>
            <a:r>
              <a:rPr lang="ru-RU" sz="1400" b="1" dirty="0">
                <a:latin typeface="Times New Roman" pitchFamily="18" charset="0"/>
                <a:cs typeface="Times New Roman" pitchFamily="18" charset="0"/>
              </a:rPr>
              <a:t>Ознакомление с окружающим</a:t>
            </a:r>
            <a:r>
              <a:rPr lang="ru-RU" sz="1400" dirty="0">
                <a:latin typeface="Times New Roman" pitchFamily="18" charset="0"/>
                <a:cs typeface="Times New Roman" pitchFamily="18" charset="0"/>
              </a:rPr>
              <a:t>: «Осенний лес. Дары леса», «Приметы осени», «В гости к осени»</a:t>
            </a:r>
          </a:p>
          <a:p>
            <a:pPr algn="just"/>
            <a:r>
              <a:rPr lang="ru-RU" sz="1400" dirty="0">
                <a:latin typeface="Times New Roman" pitchFamily="18" charset="0"/>
                <a:cs typeface="Times New Roman" pitchFamily="18" charset="0"/>
              </a:rPr>
              <a:t>Беседы: «Что мы знаем о лесе», «Почему деревья сбрасывают листья», «Осень. Что ты о ней знаешь?»</a:t>
            </a:r>
          </a:p>
          <a:p>
            <a:pPr algn="just"/>
            <a:r>
              <a:rPr lang="ru-RU" sz="1400" b="1" dirty="0">
                <a:latin typeface="Times New Roman" pitchFamily="18" charset="0"/>
                <a:cs typeface="Times New Roman" pitchFamily="18" charset="0"/>
              </a:rPr>
              <a:t>Цикл наблюдений</a:t>
            </a:r>
            <a:r>
              <a:rPr lang="ru-RU" sz="1400" dirty="0">
                <a:latin typeface="Times New Roman" pitchFamily="18" charset="0"/>
                <a:cs typeface="Times New Roman" pitchFamily="18" charset="0"/>
              </a:rPr>
              <a:t>:</a:t>
            </a:r>
          </a:p>
          <a:p>
            <a:pPr algn="just"/>
            <a:r>
              <a:rPr lang="ru-RU" sz="1400" dirty="0">
                <a:latin typeface="Times New Roman" pitchFamily="18" charset="0"/>
                <a:cs typeface="Times New Roman" pitchFamily="18" charset="0"/>
              </a:rPr>
              <a:t>за изменениями осенней природы во время прогулок (за солнцем, небом, силой ветра, осенним дождем, за красотой и богатством осенних красок, за цветником, за перелетными птицами, за насекомыми, за деревьями, растущими на территории детского сада</a:t>
            </a:r>
          </a:p>
          <a:p>
            <a:pPr algn="just"/>
            <a:r>
              <a:rPr lang="ru-RU" sz="1400" dirty="0">
                <a:latin typeface="Times New Roman" pitchFamily="18" charset="0"/>
                <a:cs typeface="Times New Roman" pitchFamily="18" charset="0"/>
              </a:rPr>
              <a:t>Целевые прогулки: «Деревья и кустарники нашего детского сада»,</a:t>
            </a:r>
          </a:p>
          <a:p>
            <a:pPr algn="just"/>
            <a:r>
              <a:rPr lang="ru-RU" sz="1400" dirty="0">
                <a:latin typeface="Times New Roman" pitchFamily="18" charset="0"/>
                <a:cs typeface="Times New Roman" pitchFamily="18" charset="0"/>
              </a:rPr>
              <a:t>«Ищем приметы осени»</a:t>
            </a:r>
          </a:p>
          <a:p>
            <a:pPr algn="just"/>
            <a:r>
              <a:rPr lang="ru-RU" sz="1400" b="1" dirty="0">
                <a:latin typeface="Times New Roman" pitchFamily="18" charset="0"/>
                <a:cs typeface="Times New Roman" pitchFamily="18" charset="0"/>
              </a:rPr>
              <a:t>Экспериментирование</a:t>
            </a:r>
            <a:r>
              <a:rPr lang="ru-RU" sz="1400" dirty="0">
                <a:latin typeface="Times New Roman" pitchFamily="18" charset="0"/>
                <a:cs typeface="Times New Roman" pitchFamily="18" charset="0"/>
              </a:rPr>
              <a:t>: Опыты с глиной и песком», Опыты «Очистка воды»</a:t>
            </a:r>
          </a:p>
          <a:p>
            <a:pPr algn="just"/>
            <a:r>
              <a:rPr lang="ru-RU" sz="1400" dirty="0">
                <a:latin typeface="Times New Roman" pitchFamily="18" charset="0"/>
                <a:cs typeface="Times New Roman" pitchFamily="18" charset="0"/>
              </a:rPr>
              <a:t>Ситуативная беседа: «Какие ты знаешь сказки, где один из героев - овощ или фрукт?», «Почему медведь зимой спит, а заяц – нет?», «Почему я люблю (не люблю) осень?»</a:t>
            </a:r>
          </a:p>
          <a:p>
            <a:pPr algn="just"/>
            <a:r>
              <a:rPr lang="ru-RU" sz="1400" b="1" dirty="0">
                <a:latin typeface="Times New Roman" pitchFamily="18" charset="0"/>
                <a:cs typeface="Times New Roman" pitchFamily="18" charset="0"/>
              </a:rPr>
              <a:t>Сенсорное развитие</a:t>
            </a:r>
            <a:r>
              <a:rPr lang="ru-RU" sz="1400" dirty="0">
                <a:latin typeface="Times New Roman" pitchFamily="18" charset="0"/>
                <a:cs typeface="Times New Roman" pitchFamily="18" charset="0"/>
              </a:rPr>
              <a:t>: рассматривание и обследование муляжей и трафаретов овощей, фруктов, грибов, листьев.</a:t>
            </a:r>
          </a:p>
          <a:p>
            <a:pPr algn="just"/>
            <a:r>
              <a:rPr lang="ru-RU" sz="1400" b="1" dirty="0">
                <a:latin typeface="Times New Roman" pitchFamily="18" charset="0"/>
                <a:cs typeface="Times New Roman" pitchFamily="18" charset="0"/>
              </a:rPr>
              <a:t>Речевое развитие:</a:t>
            </a:r>
          </a:p>
          <a:p>
            <a:pPr algn="just"/>
            <a:r>
              <a:rPr lang="ru-RU" sz="1400" dirty="0">
                <a:latin typeface="Times New Roman" pitchFamily="18" charset="0"/>
                <a:cs typeface="Times New Roman" pitchFamily="18" charset="0"/>
              </a:rPr>
              <a:t>Творческое рассказывание детей по темам: «Мы гуляли на участке», «Что я видел в парке</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159626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88640" y="178185"/>
            <a:ext cx="6480720" cy="8279190"/>
          </a:xfrm>
          <a:prstGeom prst="rect">
            <a:avLst/>
          </a:prstGeom>
          <a:noFill/>
        </p:spPr>
        <p:txBody>
          <a:bodyPr wrap="square" rtlCol="0">
            <a:spAutoFit/>
          </a:bodyPr>
          <a:lstStyle/>
          <a:p>
            <a:pPr algn="ctr"/>
            <a:r>
              <a:rPr lang="ru-RU" sz="1400" b="1" dirty="0">
                <a:latin typeface="Times New Roman" pitchFamily="18" charset="0"/>
                <a:cs typeface="Times New Roman" pitchFamily="18" charset="0"/>
              </a:rPr>
              <a:t>Игра-экспериментирование в подготовительной к школе группе</a:t>
            </a:r>
            <a:endParaRPr lang="ru-RU" sz="1400"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«Как очистить воду</a:t>
            </a:r>
            <a:r>
              <a:rPr lang="ru-RU" sz="1400" b="1" dirty="0" smtClean="0">
                <a:latin typeface="Times New Roman" pitchFamily="18" charset="0"/>
                <a:cs typeface="Times New Roman" pitchFamily="18" charset="0"/>
              </a:rPr>
              <a:t>?»</a:t>
            </a:r>
          </a:p>
          <a:p>
            <a:r>
              <a:rPr lang="ru-RU" sz="1200" b="1" dirty="0">
                <a:latin typeface="Times New Roman" pitchFamily="18" charset="0"/>
                <a:cs typeface="Times New Roman" pitchFamily="18" charset="0"/>
              </a:rPr>
              <a:t>Цель мероприятия:</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Дидактическая:</a:t>
            </a:r>
            <a:r>
              <a:rPr lang="ru-RU" sz="1200" dirty="0">
                <a:latin typeface="Times New Roman" pitchFamily="18" charset="0"/>
                <a:cs typeface="Times New Roman" pitchFamily="18" charset="0"/>
              </a:rPr>
              <a:t> расширение представления детей о свойствах воды; знакомство со способами очистки воды при помощи различных материалов; уточнить и закрепить представления о сохранении чистоты в природе, </a:t>
            </a:r>
          </a:p>
          <a:p>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Воспитывающая:</a:t>
            </a:r>
            <a:r>
              <a:rPr lang="ru-RU" sz="1200" dirty="0">
                <a:latin typeface="Times New Roman" pitchFamily="18" charset="0"/>
                <a:cs typeface="Times New Roman" pitchFamily="18" charset="0"/>
              </a:rPr>
              <a:t> воспитание умения  самостоятельно выполнять практические действия, делать умозаключения, желания беречь воду и охранять окружающую природу; воспитание навыков  сотрудничества, взаимодействия  и </a:t>
            </a:r>
            <a:r>
              <a:rPr lang="ru-RU" sz="1200" dirty="0" err="1">
                <a:latin typeface="Times New Roman" pitchFamily="18" charset="0"/>
                <a:cs typeface="Times New Roman" pitchFamily="18" charset="0"/>
              </a:rPr>
              <a:t>коммуникативности</a:t>
            </a:r>
            <a:r>
              <a:rPr lang="ru-RU" sz="1200" dirty="0">
                <a:latin typeface="Times New Roman" pitchFamily="18" charset="0"/>
                <a:cs typeface="Times New Roman" pitchFamily="18" charset="0"/>
              </a:rPr>
              <a:t>, чувства дружбы общительности и  доброжелательности.</a:t>
            </a:r>
          </a:p>
          <a:p>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Развивающая:</a:t>
            </a:r>
            <a:r>
              <a:rPr lang="ru-RU" sz="1200" dirty="0">
                <a:latin typeface="Times New Roman" pitchFamily="18" charset="0"/>
                <a:cs typeface="Times New Roman" pitchFamily="18" charset="0"/>
              </a:rPr>
              <a:t> развитие речи, логического мышления,  наблюдательности, умения выдвигать гипотезы, определять цели и  задачи своей деятельности;  сравнивать, сопоставлять, анализировать, делать выводы. </a:t>
            </a:r>
          </a:p>
          <a:p>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Социализирующая:</a:t>
            </a:r>
            <a:r>
              <a:rPr lang="ru-RU" sz="1200" dirty="0">
                <a:latin typeface="Times New Roman" pitchFamily="18" charset="0"/>
                <a:cs typeface="Times New Roman" pitchFamily="18" charset="0"/>
              </a:rPr>
              <a:t> формирование осознанного ценностного отношения к окружающему миру; знание норм и правил поведения в природе; </a:t>
            </a:r>
            <a:r>
              <a:rPr lang="ru-RU" sz="1200" dirty="0" err="1">
                <a:latin typeface="Times New Roman" pitchFamily="18" charset="0"/>
                <a:cs typeface="Times New Roman" pitchFamily="18" charset="0"/>
              </a:rPr>
              <a:t>саморегуляция</a:t>
            </a:r>
            <a:r>
              <a:rPr lang="ru-RU" sz="1200" dirty="0">
                <a:latin typeface="Times New Roman" pitchFamily="18" charset="0"/>
                <a:cs typeface="Times New Roman" pitchFamily="18" charset="0"/>
              </a:rPr>
              <a:t>.</a:t>
            </a:r>
          </a:p>
          <a:p>
            <a:r>
              <a:rPr lang="ru-RU" sz="1200" b="1" dirty="0">
                <a:latin typeface="Times New Roman" pitchFamily="18" charset="0"/>
                <a:cs typeface="Times New Roman" pitchFamily="18" charset="0"/>
              </a:rPr>
              <a:t>         Задачи мероприятия на каждом этапе реализации игровой технологии:</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1.  Заинтересовать детей темой исследования;  создать эмоционально-доброжелательную атмосферу; обозначить проблему; помочь   осознать, что именно надо  узнать.</a:t>
            </a:r>
          </a:p>
          <a:p>
            <a:r>
              <a:rPr lang="ru-RU" sz="1200" dirty="0">
                <a:latin typeface="Times New Roman" pitchFamily="18" charset="0"/>
                <a:cs typeface="Times New Roman" pitchFamily="18" charset="0"/>
              </a:rPr>
              <a:t>2.  Формировать умение детей определять  задач исследования и направления работы.</a:t>
            </a:r>
          </a:p>
          <a:p>
            <a:r>
              <a:rPr lang="ru-RU" sz="1200" dirty="0">
                <a:latin typeface="Times New Roman" pitchFamily="18" charset="0"/>
                <a:cs typeface="Times New Roman" pitchFamily="18" charset="0"/>
              </a:rPr>
              <a:t>3.  Формировать умение   самостоятельно определять  методы и приемы  эксперимента.</a:t>
            </a:r>
          </a:p>
          <a:p>
            <a:r>
              <a:rPr lang="ru-RU" sz="1200" dirty="0">
                <a:latin typeface="Times New Roman" pitchFamily="18" charset="0"/>
                <a:cs typeface="Times New Roman" pitchFamily="18" charset="0"/>
              </a:rPr>
              <a:t>4.  Развивать умение прогнозировать результаты своей деятельности.</a:t>
            </a:r>
          </a:p>
          <a:p>
            <a:r>
              <a:rPr lang="ru-RU" sz="1200" dirty="0">
                <a:latin typeface="Times New Roman" pitchFamily="18" charset="0"/>
                <a:cs typeface="Times New Roman" pitchFamily="18" charset="0"/>
              </a:rPr>
              <a:t>5.   Закрепить знание и  применение  правил безопасности во время экспериментальной деятельности.</a:t>
            </a:r>
          </a:p>
          <a:p>
            <a:r>
              <a:rPr lang="ru-RU" sz="1200" dirty="0">
                <a:latin typeface="Times New Roman" pitchFamily="18" charset="0"/>
                <a:cs typeface="Times New Roman" pitchFamily="18" charset="0"/>
              </a:rPr>
              <a:t>6.   Развивать умение работать по инструкции; закреплять  умение самостоятельной последовательной практической  работы; развивать наблюдательность, обращать внимание на этапы деятельности, взаимосвязь разных этапов для достижения результата.</a:t>
            </a:r>
          </a:p>
          <a:p>
            <a:r>
              <a:rPr lang="ru-RU" sz="1200" dirty="0">
                <a:latin typeface="Times New Roman" pitchFamily="18" charset="0"/>
                <a:cs typeface="Times New Roman" pitchFamily="18" charset="0"/>
              </a:rPr>
              <a:t>7.  Показать  способы фиксирования результатов исследования.</a:t>
            </a:r>
          </a:p>
          <a:p>
            <a:r>
              <a:rPr lang="ru-RU" sz="1200" dirty="0">
                <a:latin typeface="Times New Roman" pitchFamily="18" charset="0"/>
                <a:cs typeface="Times New Roman" pitchFamily="18" charset="0"/>
              </a:rPr>
              <a:t>8.  Формировать  умение анализировать  полученные данные; развивать словотворчество детей, умение составлять словесный отчет об увиденном.</a:t>
            </a:r>
          </a:p>
          <a:p>
            <a:r>
              <a:rPr lang="ru-RU" sz="1200" dirty="0">
                <a:latin typeface="Times New Roman" pitchFamily="18" charset="0"/>
                <a:cs typeface="Times New Roman" pitchFamily="18" charset="0"/>
              </a:rPr>
              <a:t>9.  Учить формулировать  выводы.</a:t>
            </a:r>
          </a:p>
          <a:p>
            <a:r>
              <a:rPr lang="ru-RU" sz="1200" dirty="0">
                <a:latin typeface="Times New Roman" pitchFamily="18" charset="0"/>
                <a:cs typeface="Times New Roman" pitchFamily="18" charset="0"/>
              </a:rPr>
              <a:t> </a:t>
            </a:r>
          </a:p>
          <a:p>
            <a:r>
              <a:rPr lang="ru-RU" sz="1200" b="1" dirty="0">
                <a:latin typeface="Times New Roman" pitchFamily="18" charset="0"/>
                <a:cs typeface="Times New Roman" pitchFamily="18" charset="0"/>
              </a:rPr>
              <a:t>Материалы и оборудование.</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Лаборатория: фильтры из ткани, сетки, ватные диски, один большой стакан, три маленьких стакана, воронки; фартуки и клеенки для работы; </a:t>
            </a:r>
            <a:r>
              <a:rPr lang="ru-RU" sz="1200" dirty="0" err="1">
                <a:latin typeface="Times New Roman" pitchFamily="18" charset="0"/>
                <a:cs typeface="Times New Roman" pitchFamily="18" charset="0"/>
              </a:rPr>
              <a:t>мнемотаблицы</a:t>
            </a:r>
            <a:r>
              <a:rPr lang="ru-RU" sz="1200" dirty="0">
                <a:latin typeface="Times New Roman" pitchFamily="18" charset="0"/>
                <a:cs typeface="Times New Roman" pitchFamily="18" charset="0"/>
              </a:rPr>
              <a:t>; запрещающие знаки «Правила поведения в природе», фломастеры и бумага;  имитация пруда; игрушка – черепаха.</a:t>
            </a:r>
          </a:p>
          <a:p>
            <a:r>
              <a:rPr lang="ru-RU" sz="1200" b="1" dirty="0">
                <a:latin typeface="Times New Roman" pitchFamily="18" charset="0"/>
                <a:cs typeface="Times New Roman" pitchFamily="18" charset="0"/>
              </a:rPr>
              <a:t>Предварительная работа.</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Рассматривание иллюстраций о природных водоемах, жизни водных млекопитающих; игры с водой, наблюдения, работа в уголке природы и  мини-</a:t>
            </a:r>
            <a:r>
              <a:rPr lang="ru-RU" sz="1200" dirty="0" err="1">
                <a:latin typeface="Times New Roman" pitchFamily="18" charset="0"/>
                <a:cs typeface="Times New Roman" pitchFamily="18" charset="0"/>
              </a:rPr>
              <a:t>лабаратории</a:t>
            </a:r>
            <a:r>
              <a:rPr lang="ru-RU" sz="1200" dirty="0">
                <a:latin typeface="Times New Roman" pitchFamily="18" charset="0"/>
                <a:cs typeface="Times New Roman" pitchFamily="18" charset="0"/>
              </a:rPr>
              <a:t>.</a:t>
            </a:r>
          </a:p>
          <a:p>
            <a:r>
              <a:rPr lang="ru-RU" sz="1200" b="1" dirty="0">
                <a:latin typeface="Times New Roman" pitchFamily="18" charset="0"/>
                <a:cs typeface="Times New Roman" pitchFamily="18" charset="0"/>
              </a:rPr>
              <a:t>Ход игры:</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1 этап. Осознание проблемы.</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Воспитатель: Ребята подумайте и скажите, без чего нельзя жить на свете (Ответы детей).</a:t>
            </a:r>
          </a:p>
          <a:p>
            <a:r>
              <a:rPr lang="ru-RU" sz="1200" dirty="0">
                <a:latin typeface="Times New Roman" pitchFamily="18" charset="0"/>
                <a:cs typeface="Times New Roman" pitchFamily="18" charset="0"/>
              </a:rPr>
              <a:t>Кому нужна вода для жизни? (Ответы детей: люди, животные, птицы, растения).</a:t>
            </a:r>
          </a:p>
          <a:p>
            <a:r>
              <a:rPr lang="ru-RU" sz="1200" b="1" dirty="0">
                <a:latin typeface="Times New Roman" pitchFamily="18" charset="0"/>
                <a:cs typeface="Times New Roman" pitchFamily="18" charset="0"/>
              </a:rPr>
              <a:t>Игровое упражнение «Цветок»</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Воспитатель: Как вы думаете, что будет, если цветок вовремя не полить? Покажите</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364378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88640" y="223188"/>
            <a:ext cx="6480720" cy="8740854"/>
          </a:xfrm>
          <a:prstGeom prst="rect">
            <a:avLst/>
          </a:prstGeom>
          <a:noFill/>
        </p:spPr>
        <p:txBody>
          <a:bodyPr wrap="square" rtlCol="0">
            <a:spAutoFit/>
          </a:bodyPr>
          <a:lstStyle/>
          <a:p>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r>
              <a:rPr lang="ru-RU" sz="1200" dirty="0">
                <a:latin typeface="Times New Roman" pitchFamily="18" charset="0"/>
                <a:cs typeface="Times New Roman" pitchFamily="18" charset="0"/>
              </a:rPr>
              <a:t>А теперь покажите цветок после дождя?</a:t>
            </a:r>
          </a:p>
          <a:p>
            <a:r>
              <a:rPr lang="ru-RU" sz="1200" dirty="0">
                <a:latin typeface="Times New Roman" pitchFamily="18" charset="0"/>
                <a:cs typeface="Times New Roman" pitchFamily="18" charset="0"/>
              </a:rPr>
              <a:t>Воспитатель: Посмотрите, ребята,  кто-то здесь стонет? </a:t>
            </a:r>
            <a:r>
              <a:rPr lang="ru-RU" sz="1200" i="1" dirty="0">
                <a:latin typeface="Times New Roman" pitchFamily="18" charset="0"/>
                <a:cs typeface="Times New Roman" pitchFamily="18" charset="0"/>
              </a:rPr>
              <a:t>(Воспитатель обращает внимание на имитацию пруда).</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Это черепаха </a:t>
            </a:r>
            <a:r>
              <a:rPr lang="ru-RU" sz="1200" dirty="0" err="1">
                <a:latin typeface="Times New Roman" pitchFamily="18" charset="0"/>
                <a:cs typeface="Times New Roman" pitchFamily="18" charset="0"/>
              </a:rPr>
              <a:t>Тартила</a:t>
            </a:r>
            <a:r>
              <a:rPr lang="ru-RU" sz="1200" dirty="0">
                <a:latin typeface="Times New Roman" pitchFamily="18" charset="0"/>
                <a:cs typeface="Times New Roman" pitchFamily="18" charset="0"/>
              </a:rPr>
              <a:t>. Что же случилось, наверное, у неё какая-то беда.</a:t>
            </a:r>
          </a:p>
          <a:p>
            <a:r>
              <a:rPr lang="ru-RU" sz="1200" dirty="0">
                <a:latin typeface="Times New Roman" pitchFamily="18" charset="0"/>
                <a:cs typeface="Times New Roman" pitchFamily="18" charset="0"/>
              </a:rPr>
              <a:t>Ребята, как  вы думаете, почему такая грустная черепаха, какая у нее случилась беда? (обращает внимание на грязный пруд)</a:t>
            </a:r>
          </a:p>
          <a:p>
            <a:r>
              <a:rPr lang="ru-RU" sz="1200" dirty="0">
                <a:latin typeface="Times New Roman" pitchFamily="18" charset="0"/>
                <a:cs typeface="Times New Roman" pitchFamily="18" charset="0"/>
              </a:rPr>
              <a:t>Дети: </a:t>
            </a:r>
            <a:r>
              <a:rPr lang="ru-RU" sz="1200" i="1" dirty="0">
                <a:latin typeface="Times New Roman" pitchFamily="18" charset="0"/>
                <a:cs typeface="Times New Roman" pitchFamily="18" charset="0"/>
              </a:rPr>
              <a:t>высказывают предположения</a:t>
            </a:r>
            <a:r>
              <a:rPr lang="ru-RU" sz="1200" dirty="0">
                <a:latin typeface="Times New Roman" pitchFamily="18" charset="0"/>
                <a:cs typeface="Times New Roman" pitchFamily="18" charset="0"/>
              </a:rPr>
              <a:t> – грязная вода, много мусора и т.д</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2 этап. Формулирование задачи исследования.</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Воспитатель: Можно ли жить в такой грязной воде? (Ответы детей).</a:t>
            </a:r>
          </a:p>
          <a:p>
            <a:r>
              <a:rPr lang="ru-RU" sz="1200" dirty="0">
                <a:latin typeface="Times New Roman" pitchFamily="18" charset="0"/>
                <a:cs typeface="Times New Roman" pitchFamily="18" charset="0"/>
              </a:rPr>
              <a:t>Воспитатель: Ребята, как вы думаете, как помочь черепахе? Что можно сделать? (Ответы детей: почистить пруд, вытащить мусор из воды</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3 этап. Продумывание методики эксперимента.</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Воспитатель: Чтобы очистить воду,  нужно использовать научные методы. Я приглашаю вас  в научную лабораторию. В нашей мини - лаборатории мы научимся очищать воду. Кто знает, как по-другому называется этот процесс? (Фильтровать). Вспомните,  дома у вас есть фильтры, которые очищают воду. Расскажите, кто знает,  как это происходит?</a:t>
            </a:r>
          </a:p>
          <a:p>
            <a:r>
              <a:rPr lang="ru-RU" sz="1200" dirty="0">
                <a:latin typeface="Times New Roman" pitchFamily="18" charset="0"/>
                <a:cs typeface="Times New Roman" pitchFamily="18" charset="0"/>
              </a:rPr>
              <a:t>Воспитатель: Посмотрите, ребята на свои рабочие столы. Расскажите, как можно использовать эти предметы для очистки воды?</a:t>
            </a:r>
          </a:p>
          <a:p>
            <a:r>
              <a:rPr lang="ru-RU" sz="1200" i="1" dirty="0">
                <a:latin typeface="Times New Roman" pitchFamily="18" charset="0"/>
                <a:cs typeface="Times New Roman" pitchFamily="18" charset="0"/>
              </a:rPr>
              <a:t>Воспитатель обобщает высказывания детей, называет способы очистки воды, выставляет на доску заранее заготовленные </a:t>
            </a:r>
            <a:r>
              <a:rPr lang="ru-RU" sz="1200" i="1" dirty="0" err="1">
                <a:latin typeface="Times New Roman" pitchFamily="18" charset="0"/>
                <a:cs typeface="Times New Roman" pitchFamily="18" charset="0"/>
              </a:rPr>
              <a:t>мнемотаблицы</a:t>
            </a:r>
            <a:r>
              <a:rPr lang="ru-RU" sz="1200" i="1" dirty="0">
                <a:latin typeface="Times New Roman" pitchFamily="18" charset="0"/>
                <a:cs typeface="Times New Roman" pitchFamily="18" charset="0"/>
              </a:rPr>
              <a:t>  со схематичным изображением способа действия</a:t>
            </a:r>
            <a:r>
              <a:rPr lang="ru-RU" sz="1200" i="1" dirty="0" smtClean="0">
                <a:latin typeface="Times New Roman" pitchFamily="18" charset="0"/>
                <a:cs typeface="Times New Roman" pitchFamily="18" charset="0"/>
              </a:rPr>
              <a:t>.</a:t>
            </a:r>
          </a:p>
          <a:p>
            <a:r>
              <a:rPr lang="ru-RU" sz="1200" b="1" dirty="0">
                <a:latin typeface="Times New Roman" pitchFamily="18" charset="0"/>
                <a:cs typeface="Times New Roman" pitchFamily="18" charset="0"/>
              </a:rPr>
              <a:t>4 этап. Прогнозирование результатов.</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Воспитатель: Как вы думаете, что будет, если мы используем  все эти способы очистки воды.</a:t>
            </a:r>
          </a:p>
          <a:p>
            <a:r>
              <a:rPr lang="ru-RU" sz="1200" dirty="0">
                <a:latin typeface="Times New Roman" pitchFamily="18" charset="0"/>
                <a:cs typeface="Times New Roman" pitchFamily="18" charset="0"/>
              </a:rPr>
              <a:t>Дети: вода будет чистая, черепаха обрадуется.</a:t>
            </a:r>
          </a:p>
          <a:p>
            <a:r>
              <a:rPr lang="ru-RU" sz="1200" b="1" dirty="0">
                <a:latin typeface="Times New Roman" pitchFamily="18" charset="0"/>
                <a:cs typeface="Times New Roman" pitchFamily="18" charset="0"/>
              </a:rPr>
              <a:t>5 этап. Закрепление правил поведения и техники безопасности.</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Воспитатель. Ребята,  проходите к рабочим местам. А теперь представьте себе, что вы настоящие лаборанты. Я сейчас расскажу и покажу, как мы будем очищать воду. Но сначала надо вспомнить правила поведения в лаборатории и правила техники безопасности.</a:t>
            </a:r>
          </a:p>
          <a:p>
            <a:r>
              <a:rPr lang="ru-RU" sz="1200" dirty="0">
                <a:latin typeface="Times New Roman" pitchFamily="18" charset="0"/>
                <a:cs typeface="Times New Roman" pitchFamily="18" charset="0"/>
              </a:rPr>
              <a:t>Дети: Надо надеть фартуки, пользоваться салфеткой, работать на клеенке, не толкаться, нельзя кричать</a:t>
            </a:r>
            <a:r>
              <a:rPr lang="ru-RU" sz="1200" dirty="0" smtClean="0">
                <a:latin typeface="Times New Roman" pitchFamily="18" charset="0"/>
                <a:cs typeface="Times New Roman" pitchFamily="18" charset="0"/>
              </a:rPr>
              <a:t>.</a:t>
            </a:r>
          </a:p>
          <a:p>
            <a:r>
              <a:rPr lang="ru-RU" sz="1200" b="1" dirty="0">
                <a:latin typeface="Times New Roman" pitchFamily="18" charset="0"/>
                <a:cs typeface="Times New Roman" pitchFamily="18" charset="0"/>
              </a:rPr>
              <a:t>6 этап. Практическая деятельность. Работа с инструкцией. Наблюдение. Экспериментирование.</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Воспитатель: У вас на столах есть стаканы с грязной водой. Эту воду мы набрали из пруда. В такой воде жить тяжело. Поэтому эту воду мы будем фильтровать (очищать). Также у вас есть пустые стаканы, фильтры, воронки, бумажные салфетки, чтобы вытереть руки. Все это вам понадобиться в работе.</a:t>
            </a:r>
          </a:p>
          <a:p>
            <a:r>
              <a:rPr lang="ru-RU" sz="1200" dirty="0">
                <a:latin typeface="Times New Roman" pitchFamily="18" charset="0"/>
                <a:cs typeface="Times New Roman" pitchFamily="18" charset="0"/>
              </a:rPr>
              <a:t>Выполнять работу будем вместе. Сначала мы воду будем фильтровать через сетку. Возьмите пустой стакан вставьте в него воронку, а воронку фильтр – сетку. А теперь мы воду профильтруем. Переливаем из большого стакана тонкой струйкой в маленький стакан, но стакан наливайте не полный.</a:t>
            </a:r>
          </a:p>
          <a:p>
            <a:r>
              <a:rPr lang="ru-RU" sz="1200" dirty="0">
                <a:latin typeface="Times New Roman" pitchFamily="18" charset="0"/>
                <a:cs typeface="Times New Roman" pitchFamily="18" charset="0"/>
              </a:rPr>
              <a:t>Ребята, давайте посмотрим на  фильтр, он стал грязный на нем остались большие кусочки грязи. А вода стала чистой? (ответы детей: нет). Какой вывод? (Значить сетка пропускает мелкий мусор и грязь).</a:t>
            </a:r>
          </a:p>
          <a:p>
            <a:endParaRPr lang="ru-RU" sz="12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108336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224644" y="210870"/>
            <a:ext cx="6408712" cy="6771084"/>
          </a:xfrm>
          <a:prstGeom prst="rect">
            <a:avLst/>
          </a:prstGeom>
          <a:noFill/>
        </p:spPr>
        <p:txBody>
          <a:bodyPr wrap="square" rtlCol="0">
            <a:spAutoFit/>
          </a:bodyPr>
          <a:lstStyle/>
          <a:p>
            <a:r>
              <a:rPr lang="ru-RU" sz="1400" dirty="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А </a:t>
            </a:r>
            <a:r>
              <a:rPr lang="ru-RU" sz="1200" dirty="0">
                <a:latin typeface="Times New Roman" pitchFamily="18" charset="0"/>
                <a:cs typeface="Times New Roman" pitchFamily="18" charset="0"/>
              </a:rPr>
              <a:t>теперь уберите использованные фильтры на тарелки. Как еще можно фильтровать воду, что можно использовать? Попробуем профильтровать воду вторым способом. Возьмите воронку вставьте во второй пустой стакан, а фильтром будет у нас ткань. Вложите кусочки ткани в воронку. Профильтруем воду через ткань.</a:t>
            </a:r>
          </a:p>
          <a:p>
            <a:r>
              <a:rPr lang="ru-RU" sz="1200" dirty="0">
                <a:latin typeface="Times New Roman" pitchFamily="18" charset="0"/>
                <a:cs typeface="Times New Roman" pitchFamily="18" charset="0"/>
              </a:rPr>
              <a:t>Давайте посмотрим на фильтры. Они стали грязными? (Ответы детей: да). Правильно здесь и песчинки и соринки. Значить этот фильтр лучше профильтровал воду, но вода ещё мутная. А теперь профильтруем воду через ватные диски. Также в воронку вставим диск, аккуратно не продавливаем. И фильтруем (на фильтре остались соринки).</a:t>
            </a:r>
          </a:p>
          <a:p>
            <a:r>
              <a:rPr lang="ru-RU" sz="1200" dirty="0">
                <a:latin typeface="Times New Roman" pitchFamily="18" charset="0"/>
                <a:cs typeface="Times New Roman" pitchFamily="18" charset="0"/>
              </a:rPr>
              <a:t>Посмотрите, вода стала чище? (Ответы детей: да) Как вы думаете почему? (Ответы детей)</a:t>
            </a:r>
          </a:p>
          <a:p>
            <a:r>
              <a:rPr lang="ru-RU" sz="1200" dirty="0">
                <a:latin typeface="Times New Roman" pitchFamily="18" charset="0"/>
                <a:cs typeface="Times New Roman" pitchFamily="18" charset="0"/>
              </a:rPr>
              <a:t>Ватный фильтр самый плотный, и не пропускает самые мелкие соринки.</a:t>
            </a:r>
          </a:p>
          <a:p>
            <a:r>
              <a:rPr lang="ru-RU" sz="1200" dirty="0">
                <a:latin typeface="Times New Roman" pitchFamily="18" charset="0"/>
                <a:cs typeface="Times New Roman" pitchFamily="18" charset="0"/>
              </a:rPr>
              <a:t>Сегодня в нашей лаборатории мы учились фильтровать воду. А теперь возьмем стаканы с чистой профильтрованной водой и отнесем черепахе.</a:t>
            </a:r>
          </a:p>
          <a:p>
            <a:r>
              <a:rPr lang="ru-RU" sz="1200" i="1" dirty="0">
                <a:latin typeface="Times New Roman" pitchFamily="18" charset="0"/>
                <a:cs typeface="Times New Roman" pitchFamily="18" charset="0"/>
              </a:rPr>
              <a:t>Выливаем воду в другой поддон с чистой водой.</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Воспитатель: Посмотри, </a:t>
            </a:r>
            <a:r>
              <a:rPr lang="ru-RU" sz="1200" dirty="0" err="1">
                <a:latin typeface="Times New Roman" pitchFamily="18" charset="0"/>
                <a:cs typeface="Times New Roman" pitchFamily="18" charset="0"/>
              </a:rPr>
              <a:t>Тартила</a:t>
            </a:r>
            <a:r>
              <a:rPr lang="ru-RU" sz="1200" dirty="0">
                <a:latin typeface="Times New Roman" pitchFamily="18" charset="0"/>
                <a:cs typeface="Times New Roman" pitchFamily="18" charset="0"/>
              </a:rPr>
              <a:t>, какой чистый и красивый стал твой пруд. В таком пруду тебе будет приятно жить. Правда, ребята</a:t>
            </a:r>
            <a:r>
              <a:rPr lang="ru-RU" sz="1200" dirty="0" smtClean="0">
                <a:latin typeface="Times New Roman" pitchFamily="18" charset="0"/>
                <a:cs typeface="Times New Roman" pitchFamily="18" charset="0"/>
              </a:rPr>
              <a:t>?</a:t>
            </a:r>
          </a:p>
          <a:p>
            <a:r>
              <a:rPr lang="ru-RU" sz="1200" b="1" dirty="0">
                <a:latin typeface="Times New Roman" pitchFamily="18" charset="0"/>
                <a:cs typeface="Times New Roman" pitchFamily="18" charset="0"/>
              </a:rPr>
              <a:t>7 этап. Фиксирование результатов.</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Воспитатель:  Ребята, мы сделали доброе дело, помогли черепахе. Сейчас возьмите листочки и фломастеры. Листочки разделены на две половины. Одна обведена черным контуром, другая голубым цветом. Я предлагаю нарисовать вам, на одной половине грязный пруд черепахи </a:t>
            </a:r>
            <a:r>
              <a:rPr lang="ru-RU" sz="1200" dirty="0" err="1">
                <a:latin typeface="Times New Roman" pitchFamily="18" charset="0"/>
                <a:cs typeface="Times New Roman" pitchFamily="18" charset="0"/>
              </a:rPr>
              <a:t>Тартилы</a:t>
            </a:r>
            <a:r>
              <a:rPr lang="ru-RU" sz="1200" dirty="0">
                <a:latin typeface="Times New Roman" pitchFamily="18" charset="0"/>
                <a:cs typeface="Times New Roman" pitchFamily="18" charset="0"/>
              </a:rPr>
              <a:t>, на другом – чистый. На какой половине будете рисовать грязный, чистый пруд, почему? (Ответы детей).</a:t>
            </a:r>
          </a:p>
          <a:p>
            <a:r>
              <a:rPr lang="ru-RU" sz="1200" b="1" dirty="0">
                <a:latin typeface="Times New Roman" pitchFamily="18" charset="0"/>
                <a:cs typeface="Times New Roman" pitchFamily="18" charset="0"/>
              </a:rPr>
              <a:t>Самостоятельная деятельность детей. Рисование фломастерами.</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8 Этап. Анализ полученных данных. Словесный отчет об увиденном.</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Воспитатель: Посмотрите на свои работы и расскажите, где лучше жить черепахе </a:t>
            </a:r>
            <a:r>
              <a:rPr lang="ru-RU" sz="1200" dirty="0" err="1">
                <a:latin typeface="Times New Roman" pitchFamily="18" charset="0"/>
                <a:cs typeface="Times New Roman" pitchFamily="18" charset="0"/>
              </a:rPr>
              <a:t>Тартиле</a:t>
            </a:r>
            <a:r>
              <a:rPr lang="ru-RU" sz="1200" dirty="0">
                <a:latin typeface="Times New Roman" pitchFamily="18" charset="0"/>
                <a:cs typeface="Times New Roman" pitchFamily="18" charset="0"/>
              </a:rPr>
              <a:t>? Почему? Подумайте, что могла бы нам сказать черепаха </a:t>
            </a:r>
            <a:r>
              <a:rPr lang="ru-RU" sz="1200" dirty="0" err="1">
                <a:latin typeface="Times New Roman" pitchFamily="18" charset="0"/>
                <a:cs typeface="Times New Roman" pitchFamily="18" charset="0"/>
              </a:rPr>
              <a:t>Тартила</a:t>
            </a:r>
            <a:r>
              <a:rPr lang="ru-RU" sz="1200" dirty="0">
                <a:latin typeface="Times New Roman" pitchFamily="18" charset="0"/>
                <a:cs typeface="Times New Roman" pitchFamily="18" charset="0"/>
              </a:rPr>
              <a:t>, если бы умела говорить? (Рассказы детей)</a:t>
            </a:r>
          </a:p>
          <a:p>
            <a:r>
              <a:rPr lang="ru-RU" sz="1200" b="1" dirty="0">
                <a:latin typeface="Times New Roman" pitchFamily="18" charset="0"/>
                <a:cs typeface="Times New Roman" pitchFamily="18" charset="0"/>
              </a:rPr>
              <a:t> 9 этап. Формулирование выводов.</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Воспитатель: Что нужно делать, что бы черепахе и другим животным жилось хорошо?</a:t>
            </a:r>
          </a:p>
          <a:p>
            <a:r>
              <a:rPr lang="ru-RU" sz="1200" i="1" dirty="0">
                <a:latin typeface="Times New Roman" pitchFamily="18" charset="0"/>
                <a:cs typeface="Times New Roman" pitchFamily="18" charset="0"/>
              </a:rPr>
              <a:t>По ходу высказываний ребят, воспитатель показывает запрещающие знаки – правила поведения в природе.</a:t>
            </a:r>
            <a:endParaRPr lang="ru-RU" sz="1200" dirty="0">
              <a:latin typeface="Times New Roman" pitchFamily="18" charset="0"/>
              <a:cs typeface="Times New Roman" pitchFamily="18" charset="0"/>
            </a:endParaRPr>
          </a:p>
          <a:p>
            <a:r>
              <a:rPr lang="ru-RU" sz="1200" i="1" dirty="0">
                <a:latin typeface="Times New Roman" pitchFamily="18" charset="0"/>
                <a:cs typeface="Times New Roman" pitchFamily="18" charset="0"/>
              </a:rPr>
              <a:t>Воспитатель: </a:t>
            </a:r>
            <a:r>
              <a:rPr lang="ru-RU" sz="1200" dirty="0">
                <a:latin typeface="Times New Roman" pitchFamily="18" charset="0"/>
                <a:cs typeface="Times New Roman" pitchFamily="18" charset="0"/>
              </a:rPr>
              <a:t>Расскажите, а как мы сегодня помогли черепахе, что сделали, что узнали нового?</a:t>
            </a:r>
            <a:r>
              <a:rPr lang="ru-RU" sz="1200" i="1" dirty="0">
                <a:latin typeface="Times New Roman" pitchFamily="18" charset="0"/>
                <a:cs typeface="Times New Roman" pitchFamily="18" charset="0"/>
              </a:rPr>
              <a:t> </a:t>
            </a:r>
            <a:r>
              <a:rPr lang="ru-RU" sz="1200" dirty="0">
                <a:latin typeface="Times New Roman" pitchFamily="18" charset="0"/>
                <a:cs typeface="Times New Roman" pitchFamily="18" charset="0"/>
              </a:rPr>
              <a:t>Через какой фильтр лучше всего очищать воду?</a:t>
            </a:r>
            <a:r>
              <a:rPr lang="ru-RU" sz="1200" i="1" dirty="0">
                <a:latin typeface="Times New Roman" pitchFamily="18" charset="0"/>
                <a:cs typeface="Times New Roman" pitchFamily="18" charset="0"/>
              </a:rPr>
              <a:t> </a:t>
            </a:r>
            <a:r>
              <a:rPr lang="ru-RU" sz="1200" dirty="0">
                <a:latin typeface="Times New Roman" pitchFamily="18" charset="0"/>
                <a:cs typeface="Times New Roman" pitchFamily="18" charset="0"/>
              </a:rPr>
              <a:t> (ответы детей: через ватные диски, потому что они плотные и хорошо очищают воду).</a:t>
            </a:r>
          </a:p>
          <a:p>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477988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260648" y="2555776"/>
            <a:ext cx="6336704" cy="584775"/>
          </a:xfrm>
          <a:prstGeom prst="rect">
            <a:avLst/>
          </a:prstGeom>
          <a:noFill/>
        </p:spPr>
        <p:txBody>
          <a:bodyPr wrap="square" rtlCol="0">
            <a:spAutoFit/>
          </a:bodyPr>
          <a:lstStyle/>
          <a:p>
            <a:pPr algn="ctr"/>
            <a:r>
              <a:rPr lang="ru-RU" sz="3200" b="1" i="1" dirty="0" smtClean="0">
                <a:latin typeface="Times New Roman" pitchFamily="18" charset="0"/>
                <a:cs typeface="Times New Roman" pitchFamily="18" charset="0"/>
              </a:rPr>
              <a:t>Подвижные игры</a:t>
            </a:r>
            <a:endParaRPr lang="ru-RU"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3038824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260648" y="242228"/>
            <a:ext cx="6336704" cy="7140416"/>
          </a:xfrm>
          <a:prstGeom prst="rect">
            <a:avLst/>
          </a:prstGeom>
          <a:noFill/>
        </p:spPr>
        <p:txBody>
          <a:bodyPr wrap="square" rtlCol="0">
            <a:spAutoFit/>
          </a:bodyPr>
          <a:lstStyle/>
          <a:p>
            <a:r>
              <a:rPr lang="ru-RU" sz="1200" b="1" dirty="0">
                <a:latin typeface="Times New Roman" pitchFamily="18" charset="0"/>
                <a:cs typeface="Times New Roman" pitchFamily="18" charset="0"/>
              </a:rPr>
              <a:t>Подвижная игра «Съедобное – несъедобное».</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Цель: развивать внимание, быстроту мышления, координацию движений.</a:t>
            </a:r>
          </a:p>
          <a:p>
            <a:r>
              <a:rPr lang="ru-RU" sz="1200" dirty="0">
                <a:latin typeface="Times New Roman" pitchFamily="18" charset="0"/>
                <a:cs typeface="Times New Roman" pitchFamily="18" charset="0"/>
              </a:rPr>
              <a:t>Атрибуты: мяч</a:t>
            </a:r>
          </a:p>
          <a:p>
            <a:r>
              <a:rPr lang="ru-RU" sz="1200" dirty="0">
                <a:latin typeface="Times New Roman" pitchFamily="18" charset="0"/>
                <a:cs typeface="Times New Roman" pitchFamily="18" charset="0"/>
              </a:rPr>
              <a:t>Ход игры: Дети становятся в шеренгу, а ведущий по очереди кидает им мяч.</a:t>
            </a:r>
          </a:p>
          <a:p>
            <a:r>
              <a:rPr lang="ru-RU" sz="1200" dirty="0">
                <a:latin typeface="Times New Roman" pitchFamily="18" charset="0"/>
                <a:cs typeface="Times New Roman" pitchFamily="18" charset="0"/>
              </a:rPr>
              <a:t>В момент кидания, ведущий произносит одно слово, являющееся предметом, например: (ручка, молоко, стакан и т. д.). Если слово означает съедобный предмет, то ребенок должен поймать мяч, если несъедобный, то должен оттолкнуть мяч. Если ребенок ловит мяч или просто прикасается руками к мячу при несъедобном предмете, то он проиграл и меняется с ведущим местами</a:t>
            </a:r>
            <a:r>
              <a:rPr lang="ru-RU" sz="1200" dirty="0" smtClean="0">
                <a:latin typeface="Times New Roman" pitchFamily="18" charset="0"/>
                <a:cs typeface="Times New Roman" pitchFamily="18" charset="0"/>
              </a:rPr>
              <a:t>.</a:t>
            </a:r>
          </a:p>
          <a:p>
            <a:r>
              <a:rPr lang="ru-RU" sz="1200" b="1" dirty="0">
                <a:latin typeface="Times New Roman" pitchFamily="18" charset="0"/>
                <a:cs typeface="Times New Roman" pitchFamily="18" charset="0"/>
              </a:rPr>
              <a:t>Подвижная игра «Собери урожай».</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Цель: развивать быстроту и скорость бега.</a:t>
            </a:r>
          </a:p>
          <a:p>
            <a:r>
              <a:rPr lang="ru-RU" sz="1200" dirty="0">
                <a:latin typeface="Times New Roman" pitchFamily="18" charset="0"/>
                <a:cs typeface="Times New Roman" pitchFamily="18" charset="0"/>
              </a:rPr>
              <a:t>Атрибуты: муляжи овощей и фруктов, корзина.</a:t>
            </a:r>
          </a:p>
          <a:p>
            <a:r>
              <a:rPr lang="ru-RU" sz="1200" dirty="0">
                <a:latin typeface="Times New Roman" pitchFamily="18" charset="0"/>
                <a:cs typeface="Times New Roman" pitchFamily="18" charset="0"/>
              </a:rPr>
              <a:t>Ход игры: По сигналу воспитателя дети разбегаются по участку и находя муляжи овощей и фруктов складывают их в корзину.</a:t>
            </a:r>
          </a:p>
          <a:p>
            <a:r>
              <a:rPr lang="ru-RU" sz="1200" b="1" dirty="0" err="1">
                <a:latin typeface="Times New Roman" pitchFamily="18" charset="0"/>
                <a:cs typeface="Times New Roman" pitchFamily="18" charset="0"/>
              </a:rPr>
              <a:t>одвижная</a:t>
            </a:r>
            <a:r>
              <a:rPr lang="ru-RU" sz="1200" b="1" dirty="0">
                <a:latin typeface="Times New Roman" pitchFamily="18" charset="0"/>
                <a:cs typeface="Times New Roman" pitchFamily="18" charset="0"/>
              </a:rPr>
              <a:t> игра «Найди только полезные продукты».</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Цель: закрепить знания детей о полезных продуктах по средством подвижной игры.</a:t>
            </a:r>
          </a:p>
          <a:p>
            <a:r>
              <a:rPr lang="ru-RU" sz="1200" dirty="0">
                <a:latin typeface="Times New Roman" pitchFamily="18" charset="0"/>
                <a:cs typeface="Times New Roman" pitchFamily="18" charset="0"/>
              </a:rPr>
              <a:t>Атрибуты: карточки с продуктами веревка, прищепки.</a:t>
            </a:r>
          </a:p>
          <a:p>
            <a:r>
              <a:rPr lang="ru-RU" sz="1200" dirty="0">
                <a:latin typeface="Times New Roman" pitchFamily="18" charset="0"/>
                <a:cs typeface="Times New Roman" pitchFamily="18" charset="0"/>
              </a:rPr>
              <a:t>Ход игры: Воспитатель заранее на уровне глаз ребенка, натягивает веревку на участке и на прищепках прикрепляет карточки с продуктами. По сигналу дети бегут до веревки, находят карточку с полезным продуктом и бегут на место. Когда все дети будут с карточками, анализируют кто, что выбрал.</a:t>
            </a:r>
          </a:p>
          <a:p>
            <a:r>
              <a:rPr lang="ru-RU" sz="1200" b="1" dirty="0" smtClean="0">
                <a:latin typeface="Times New Roman" pitchFamily="18" charset="0"/>
                <a:cs typeface="Times New Roman" pitchFamily="18" charset="0"/>
              </a:rPr>
              <a:t>Подвижная </a:t>
            </a:r>
            <a:r>
              <a:rPr lang="ru-RU" sz="1200" b="1" dirty="0">
                <a:latin typeface="Times New Roman" pitchFamily="18" charset="0"/>
                <a:cs typeface="Times New Roman" pitchFamily="18" charset="0"/>
              </a:rPr>
              <a:t>игра «Овощи или фрукты».</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Цель: развивать быстроту реакции.</a:t>
            </a:r>
          </a:p>
          <a:p>
            <a:r>
              <a:rPr lang="ru-RU" sz="1200" dirty="0">
                <a:latin typeface="Times New Roman" pitchFamily="18" charset="0"/>
                <a:cs typeface="Times New Roman" pitchFamily="18" charset="0"/>
              </a:rPr>
              <a:t>Ход игры: Если воспитатель называет овощ, дети – приседают, а если фрукт, то подпрыгивают на месте и тянут руки вверх.</a:t>
            </a:r>
          </a:p>
          <a:p>
            <a:r>
              <a:rPr lang="ru-RU" sz="1200" b="1" dirty="0">
                <a:latin typeface="Times New Roman" pitchFamily="18" charset="0"/>
                <a:cs typeface="Times New Roman" pitchFamily="18" charset="0"/>
              </a:rPr>
              <a:t>Подвижная игра «Поймай яблочко» (по принципу </a:t>
            </a:r>
            <a:r>
              <a:rPr lang="ru-RU" sz="1200" b="1" dirty="0" err="1">
                <a:latin typeface="Times New Roman" pitchFamily="18" charset="0"/>
                <a:cs typeface="Times New Roman" pitchFamily="18" charset="0"/>
              </a:rPr>
              <a:t>ловишек</a:t>
            </a:r>
            <a:r>
              <a:rPr lang="ru-RU" sz="1200" b="1"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Цель: развивать ловкость и быстроту бега.</a:t>
            </a:r>
          </a:p>
          <a:p>
            <a:r>
              <a:rPr lang="ru-RU" sz="1200" dirty="0">
                <a:latin typeface="Times New Roman" pitchFamily="18" charset="0"/>
                <a:cs typeface="Times New Roman" pitchFamily="18" charset="0"/>
              </a:rPr>
              <a:t>Атрибуты: ленточки, на которых прикреплены картинки с яблоком.</a:t>
            </a:r>
          </a:p>
          <a:p>
            <a:r>
              <a:rPr lang="ru-RU" sz="1200" dirty="0">
                <a:latin typeface="Times New Roman" pitchFamily="18" charset="0"/>
                <a:cs typeface="Times New Roman" pitchFamily="18" charset="0"/>
              </a:rPr>
              <a:t>Ход игры: По считалочке выбирают водящего, остальные прикрепляют сзади ленточки, по сигналу воспитателя, дети разбегаются, а водящий их ловит, кого поймают, тот становится водящим.</a:t>
            </a:r>
          </a:p>
          <a:p>
            <a:r>
              <a:rPr lang="ru-RU" sz="1200" b="1" dirty="0">
                <a:latin typeface="Times New Roman" pitchFamily="18" charset="0"/>
                <a:cs typeface="Times New Roman" pitchFamily="18" charset="0"/>
              </a:rPr>
              <a:t>Эстафета «Донеси фрукт».</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Цель: развивать координацию движений.</a:t>
            </a:r>
          </a:p>
          <a:p>
            <a:r>
              <a:rPr lang="ru-RU" sz="1200" dirty="0">
                <a:latin typeface="Times New Roman" pitchFamily="18" charset="0"/>
                <a:cs typeface="Times New Roman" pitchFamily="18" charset="0"/>
              </a:rPr>
              <a:t>Атрибуты: муляжи фруктов, маленькие лопатки, кегли, бревно, корзина, обруч</a:t>
            </a:r>
          </a:p>
          <a:p>
            <a:r>
              <a:rPr lang="ru-RU" sz="1200" dirty="0">
                <a:latin typeface="Times New Roman" pitchFamily="18" charset="0"/>
                <a:cs typeface="Times New Roman" pitchFamily="18" charset="0"/>
              </a:rPr>
              <a:t>Ход игры: дети делятся на две команды, по сигналу берут с земли лопатки, бегут до обруча с овощами, кладут его в лопатку и бегут обратно, оббегая кегли, перешагивая через бревно, передают лопатку другому ребенку и эстафета продолжается.</a:t>
            </a: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280103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270245" y="2288676"/>
            <a:ext cx="6264696" cy="584775"/>
          </a:xfrm>
          <a:prstGeom prst="rect">
            <a:avLst/>
          </a:prstGeom>
          <a:noFill/>
        </p:spPr>
        <p:txBody>
          <a:bodyPr wrap="square" rtlCol="0">
            <a:spAutoFit/>
          </a:bodyPr>
          <a:lstStyle/>
          <a:p>
            <a:pPr algn="ctr"/>
            <a:r>
              <a:rPr lang="ru-RU" sz="3200" b="1" i="1" dirty="0" smtClean="0">
                <a:latin typeface="Times New Roman" pitchFamily="18" charset="0"/>
                <a:cs typeface="Times New Roman" pitchFamily="18" charset="0"/>
              </a:rPr>
              <a:t>Дидактические игры</a:t>
            </a:r>
            <a:endParaRPr lang="ru-RU"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2999422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4" name="TextBox 3"/>
          <p:cNvSpPr txBox="1"/>
          <p:nvPr/>
        </p:nvSpPr>
        <p:spPr>
          <a:xfrm>
            <a:off x="296652" y="179512"/>
            <a:ext cx="6264696" cy="6001643"/>
          </a:xfrm>
          <a:prstGeom prst="rect">
            <a:avLst/>
          </a:prstGeom>
          <a:noFill/>
        </p:spPr>
        <p:txBody>
          <a:bodyPr wrap="square" rtlCol="0">
            <a:spAutoFit/>
          </a:bodyPr>
          <a:lstStyle/>
          <a:p>
            <a:r>
              <a:rPr lang="ru-RU" sz="1200" b="1" dirty="0">
                <a:latin typeface="Times New Roman" pitchFamily="18" charset="0"/>
                <a:cs typeface="Times New Roman" pitchFamily="18" charset="0"/>
              </a:rPr>
              <a:t>Дидактическая игра </a:t>
            </a:r>
            <a:r>
              <a:rPr lang="ru-RU" sz="1200" i="1" dirty="0">
                <a:latin typeface="Times New Roman" pitchFamily="18" charset="0"/>
                <a:cs typeface="Times New Roman" pitchFamily="18" charset="0"/>
              </a:rPr>
              <a:t>«</a:t>
            </a:r>
            <a:r>
              <a:rPr lang="ru-RU" sz="1200" b="1" i="1" dirty="0">
                <a:latin typeface="Times New Roman" pitchFamily="18" charset="0"/>
                <a:cs typeface="Times New Roman" pitchFamily="18" charset="0"/>
              </a:rPr>
              <a:t>Осенние приметы</a:t>
            </a:r>
            <a:r>
              <a:rPr lang="ru-RU" sz="1200" i="1"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a:t>
            </a:r>
          </a:p>
          <a:p>
            <a:r>
              <a:rPr lang="ru-RU" sz="1200" dirty="0">
                <a:latin typeface="Times New Roman" pitchFamily="18" charset="0"/>
                <a:cs typeface="Times New Roman" pitchFamily="18" charset="0"/>
              </a:rPr>
              <a:t>дети </a:t>
            </a:r>
            <a:r>
              <a:rPr lang="ru-RU" sz="1200" i="1" dirty="0">
                <a:latin typeface="Times New Roman" pitchFamily="18" charset="0"/>
                <a:cs typeface="Times New Roman" pitchFamily="18" charset="0"/>
              </a:rPr>
              <a:t>(2 человека)</a:t>
            </a:r>
            <a:r>
              <a:rPr lang="ru-RU" sz="1200" dirty="0">
                <a:latin typeface="Times New Roman" pitchFamily="18" charset="0"/>
                <a:cs typeface="Times New Roman" pitchFamily="18" charset="0"/>
              </a:rPr>
              <a:t> по очереди берут </a:t>
            </a:r>
            <a:r>
              <a:rPr lang="ru-RU" sz="1200" b="1" dirty="0">
                <a:latin typeface="Times New Roman" pitchFamily="18" charset="0"/>
                <a:cs typeface="Times New Roman" pitchFamily="18" charset="0"/>
              </a:rPr>
              <a:t>картинку</a:t>
            </a:r>
            <a:r>
              <a:rPr lang="ru-RU" sz="1200" dirty="0">
                <a:latin typeface="Times New Roman" pitchFamily="18" charset="0"/>
                <a:cs typeface="Times New Roman" pitchFamily="18" charset="0"/>
              </a:rPr>
              <a:t>, называют, что на ней нарисовано</a:t>
            </a:r>
          </a:p>
          <a:p>
            <a:r>
              <a:rPr lang="ru-RU" sz="1200" dirty="0">
                <a:latin typeface="Times New Roman" pitchFamily="18" charset="0"/>
                <a:cs typeface="Times New Roman" pitchFamily="18" charset="0"/>
              </a:rPr>
              <a:t>определяют, когда это бывает. Если </a:t>
            </a:r>
            <a:r>
              <a:rPr lang="ru-RU" sz="1200" b="1" dirty="0">
                <a:latin typeface="Times New Roman" pitchFamily="18" charset="0"/>
                <a:cs typeface="Times New Roman" pitchFamily="18" charset="0"/>
              </a:rPr>
              <a:t>осенью</a:t>
            </a:r>
            <a:r>
              <a:rPr lang="ru-RU" sz="1200" dirty="0">
                <a:latin typeface="Times New Roman" pitchFamily="18" charset="0"/>
                <a:cs typeface="Times New Roman" pitchFamily="18" charset="0"/>
              </a:rPr>
              <a:t>, кладут </a:t>
            </a:r>
            <a:r>
              <a:rPr lang="ru-RU" sz="1200" b="1" dirty="0">
                <a:latin typeface="Times New Roman" pitchFamily="18" charset="0"/>
                <a:cs typeface="Times New Roman" pitchFamily="18" charset="0"/>
              </a:rPr>
              <a:t>картинку на игровое поле</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Если в другое время года - убирают в сторону. Далее по каждой </a:t>
            </a:r>
            <a:r>
              <a:rPr lang="ru-RU" sz="1200" b="1" dirty="0">
                <a:latin typeface="Times New Roman" pitchFamily="18" charset="0"/>
                <a:cs typeface="Times New Roman" pitchFamily="18" charset="0"/>
              </a:rPr>
              <a:t>картинке составляют</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предложение, используя ключевое слово </a:t>
            </a:r>
            <a:r>
              <a:rPr lang="ru-RU" sz="1200" i="1" dirty="0">
                <a:latin typeface="Times New Roman" pitchFamily="18" charset="0"/>
                <a:cs typeface="Times New Roman" pitchFamily="18" charset="0"/>
              </a:rPr>
              <a:t>«</a:t>
            </a:r>
            <a:r>
              <a:rPr lang="ru-RU" sz="1200" b="1" i="1" dirty="0">
                <a:latin typeface="Times New Roman" pitchFamily="18" charset="0"/>
                <a:cs typeface="Times New Roman" pitchFamily="18" charset="0"/>
              </a:rPr>
              <a:t>осенью</a:t>
            </a:r>
            <a:r>
              <a:rPr lang="ru-RU" sz="1200" i="1" dirty="0">
                <a:latin typeface="Times New Roman" pitchFamily="18" charset="0"/>
                <a:cs typeface="Times New Roman" pitchFamily="18" charset="0"/>
              </a:rPr>
              <a:t>»</a:t>
            </a:r>
            <a:r>
              <a:rPr lang="ru-RU" sz="1200" dirty="0">
                <a:latin typeface="Times New Roman" pitchFamily="18" charset="0"/>
                <a:cs typeface="Times New Roman" pitchFamily="18" charset="0"/>
              </a:rPr>
              <a:t>.</a:t>
            </a:r>
          </a:p>
          <a:p>
            <a:r>
              <a:rPr lang="ru-RU" sz="1200" u="sng" dirty="0">
                <a:latin typeface="Times New Roman" pitchFamily="18" charset="0"/>
                <a:cs typeface="Times New Roman" pitchFamily="18" charset="0"/>
              </a:rPr>
              <a:t>Примечание</a:t>
            </a:r>
            <a:r>
              <a:rPr lang="ru-RU" sz="1200" dirty="0">
                <a:latin typeface="Times New Roman" pitchFamily="18" charset="0"/>
                <a:cs typeface="Times New Roman" pitchFamily="18" charset="0"/>
              </a:rPr>
              <a:t>: игра может быть индивидуальной.</a:t>
            </a:r>
          </a:p>
          <a:p>
            <a:r>
              <a:rPr lang="ru-RU" sz="1200" b="1" dirty="0">
                <a:latin typeface="Times New Roman" pitchFamily="18" charset="0"/>
                <a:cs typeface="Times New Roman" pitchFamily="18" charset="0"/>
              </a:rPr>
              <a:t>Дидактическая игра </a:t>
            </a:r>
            <a:r>
              <a:rPr lang="ru-RU" sz="1200" i="1" dirty="0">
                <a:latin typeface="Times New Roman" pitchFamily="18" charset="0"/>
                <a:cs typeface="Times New Roman" pitchFamily="18" charset="0"/>
              </a:rPr>
              <a:t>«Чудесный мешочек»</a:t>
            </a:r>
            <a:r>
              <a:rPr lang="ru-RU" sz="1200" dirty="0">
                <a:latin typeface="Times New Roman" pitchFamily="18" charset="0"/>
                <a:cs typeface="Times New Roman" pitchFamily="18" charset="0"/>
              </a:rPr>
              <a:t>.</a:t>
            </a:r>
          </a:p>
          <a:p>
            <a:r>
              <a:rPr lang="ru-RU" sz="1200" u="sng" dirty="0">
                <a:latin typeface="Times New Roman" pitchFamily="18" charset="0"/>
                <a:cs typeface="Times New Roman" pitchFamily="18" charset="0"/>
              </a:rPr>
              <a:t>Задачи</a:t>
            </a:r>
            <a:r>
              <a:rPr lang="ru-RU" sz="1200" dirty="0">
                <a:latin typeface="Times New Roman" pitchFamily="18" charset="0"/>
                <a:cs typeface="Times New Roman" pitchFamily="18" charset="0"/>
              </a:rPr>
              <a:t>: совершенствовать умение на ощупь определять фрукт или овощ по его форме,</a:t>
            </a:r>
          </a:p>
          <a:p>
            <a:r>
              <a:rPr lang="ru-RU" sz="1200" dirty="0">
                <a:latin typeface="Times New Roman" pitchFamily="18" charset="0"/>
                <a:cs typeface="Times New Roman" pitchFamily="18" charset="0"/>
              </a:rPr>
              <a:t>правильно называть его </a:t>
            </a:r>
            <a:r>
              <a:rPr lang="ru-RU" sz="1200" dirty="0" err="1">
                <a:latin typeface="Times New Roman" pitchFamily="18" charset="0"/>
                <a:cs typeface="Times New Roman" pitchFamily="18" charset="0"/>
              </a:rPr>
              <a:t>цвет,развивать</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внимание,память</a:t>
            </a:r>
            <a:r>
              <a:rPr lang="ru-RU" sz="1200" dirty="0">
                <a:latin typeface="Times New Roman" pitchFamily="18" charset="0"/>
                <a:cs typeface="Times New Roman" pitchFamily="18" charset="0"/>
              </a:rPr>
              <a:t>, устную речь</a:t>
            </a:r>
          </a:p>
          <a:p>
            <a:r>
              <a:rPr lang="ru-RU" sz="1200" u="sng" dirty="0">
                <a:latin typeface="Times New Roman" pitchFamily="18" charset="0"/>
                <a:cs typeface="Times New Roman" pitchFamily="18" charset="0"/>
              </a:rPr>
              <a:t>Атрибуты</a:t>
            </a:r>
            <a:r>
              <a:rPr lang="ru-RU" sz="1200" dirty="0">
                <a:latin typeface="Times New Roman" pitchFamily="18" charset="0"/>
                <a:cs typeface="Times New Roman" pitchFamily="18" charset="0"/>
              </a:rPr>
              <a:t>: мешочек, муляжи овощей и фруктов.</a:t>
            </a:r>
          </a:p>
          <a:p>
            <a:r>
              <a:rPr lang="ru-RU" sz="1200" dirty="0">
                <a:latin typeface="Times New Roman" pitchFamily="18" charset="0"/>
                <a:cs typeface="Times New Roman" pitchFamily="18" charset="0"/>
              </a:rPr>
              <a:t>Ход игры: </a:t>
            </a:r>
            <a:r>
              <a:rPr lang="ru-RU" sz="1200" u="sng" dirty="0">
                <a:latin typeface="Times New Roman" pitchFamily="18" charset="0"/>
                <a:cs typeface="Times New Roman" pitchFamily="18" charset="0"/>
              </a:rPr>
              <a:t>воспитатель показывает мешочек и говорит</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Я-чудесный мешочек,</a:t>
            </a:r>
          </a:p>
          <a:p>
            <a:r>
              <a:rPr lang="ru-RU" sz="1200" dirty="0">
                <a:latin typeface="Times New Roman" pitchFamily="18" charset="0"/>
                <a:cs typeface="Times New Roman" pitchFamily="18" charset="0"/>
              </a:rPr>
              <a:t>Всем ребятам я — дружочек.</a:t>
            </a:r>
          </a:p>
          <a:p>
            <a:r>
              <a:rPr lang="ru-RU" sz="1200" dirty="0">
                <a:latin typeface="Times New Roman" pitchFamily="18" charset="0"/>
                <a:cs typeface="Times New Roman" pitchFamily="18" charset="0"/>
              </a:rPr>
              <a:t>Очень хочется мне знать,</a:t>
            </a:r>
          </a:p>
          <a:p>
            <a:r>
              <a:rPr lang="ru-RU" sz="1200" dirty="0">
                <a:latin typeface="Times New Roman" pitchFamily="18" charset="0"/>
                <a:cs typeface="Times New Roman" pitchFamily="18" charset="0"/>
              </a:rPr>
              <a:t>Как вы любите играть.</a:t>
            </a:r>
          </a:p>
          <a:p>
            <a:r>
              <a:rPr lang="ru-RU" sz="1200" dirty="0">
                <a:latin typeface="Times New Roman" pitchFamily="18" charset="0"/>
                <a:cs typeface="Times New Roman" pitchFamily="18" charset="0"/>
              </a:rPr>
              <a:t>Дети складывают в мешочек муляжи овощей и фруктов. Далее по очереди берут из</a:t>
            </a:r>
          </a:p>
          <a:p>
            <a:r>
              <a:rPr lang="ru-RU" sz="1200" dirty="0">
                <a:latin typeface="Times New Roman" pitchFamily="18" charset="0"/>
                <a:cs typeface="Times New Roman" pitchFamily="18" charset="0"/>
              </a:rPr>
              <a:t>мешочка </a:t>
            </a:r>
            <a:r>
              <a:rPr lang="ru-RU" sz="1200" dirty="0" err="1">
                <a:latin typeface="Times New Roman" pitchFamily="18" charset="0"/>
                <a:cs typeface="Times New Roman" pitchFamily="18" charset="0"/>
              </a:rPr>
              <a:t>предмет,на</a:t>
            </a:r>
            <a:r>
              <a:rPr lang="ru-RU" sz="1200" dirty="0">
                <a:latin typeface="Times New Roman" pitchFamily="18" charset="0"/>
                <a:cs typeface="Times New Roman" pitchFamily="18" charset="0"/>
              </a:rPr>
              <a:t> ощупь определяют, что это, называют его, а потом достают.</a:t>
            </a:r>
          </a:p>
          <a:p>
            <a:r>
              <a:rPr lang="ru-RU" sz="1200" dirty="0">
                <a:latin typeface="Times New Roman" pitchFamily="18" charset="0"/>
                <a:cs typeface="Times New Roman" pitchFamily="18" charset="0"/>
              </a:rPr>
              <a:t>После этого дети собираются в </a:t>
            </a:r>
            <a:r>
              <a:rPr lang="ru-RU" sz="1200" b="1" dirty="0">
                <a:latin typeface="Times New Roman" pitchFamily="18" charset="0"/>
                <a:cs typeface="Times New Roman" pitchFamily="18" charset="0"/>
              </a:rPr>
              <a:t>группы </a:t>
            </a:r>
            <a:r>
              <a:rPr lang="ru-RU" sz="1200" i="1" dirty="0">
                <a:latin typeface="Times New Roman" pitchFamily="18" charset="0"/>
                <a:cs typeface="Times New Roman" pitchFamily="18" charset="0"/>
              </a:rPr>
              <a:t>«Овощи»</a:t>
            </a:r>
            <a:r>
              <a:rPr lang="ru-RU" sz="1200" dirty="0">
                <a:latin typeface="Times New Roman" pitchFamily="18" charset="0"/>
                <a:cs typeface="Times New Roman" pitchFamily="18" charset="0"/>
              </a:rPr>
              <a:t>, </a:t>
            </a:r>
            <a:r>
              <a:rPr lang="ru-RU" sz="1200" i="1" dirty="0">
                <a:latin typeface="Times New Roman" pitchFamily="18" charset="0"/>
                <a:cs typeface="Times New Roman" pitchFamily="18" charset="0"/>
              </a:rPr>
              <a:t>«Фрукты</a:t>
            </a:r>
            <a:r>
              <a:rPr lang="ru-RU" sz="1200" i="1"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a:t>
            </a:r>
          </a:p>
          <a:p>
            <a:r>
              <a:rPr lang="ru-RU" sz="1200" b="1" dirty="0">
                <a:latin typeface="Times New Roman" pitchFamily="18" charset="0"/>
                <a:cs typeface="Times New Roman" pitchFamily="18" charset="0"/>
              </a:rPr>
              <a:t>Дидактическая игра </a:t>
            </a:r>
            <a:r>
              <a:rPr lang="ru-RU" sz="1200" i="1" dirty="0">
                <a:latin typeface="Times New Roman" pitchFamily="18" charset="0"/>
                <a:cs typeface="Times New Roman" pitchFamily="18" charset="0"/>
              </a:rPr>
              <a:t>«Две корзинки»</a:t>
            </a:r>
            <a:r>
              <a:rPr lang="ru-RU" sz="1200" dirty="0">
                <a:latin typeface="Times New Roman" pitchFamily="18" charset="0"/>
                <a:cs typeface="Times New Roman" pitchFamily="18" charset="0"/>
              </a:rPr>
              <a:t>.</a:t>
            </a:r>
          </a:p>
          <a:p>
            <a:r>
              <a:rPr lang="ru-RU" sz="1200" u="sng" dirty="0">
                <a:latin typeface="Times New Roman" pitchFamily="18" charset="0"/>
                <a:cs typeface="Times New Roman" pitchFamily="18" charset="0"/>
              </a:rPr>
              <a:t>Задачи</a:t>
            </a:r>
            <a:r>
              <a:rPr lang="ru-RU" sz="1200" dirty="0">
                <a:latin typeface="Times New Roman" pitchFamily="18" charset="0"/>
                <a:cs typeface="Times New Roman" pitchFamily="18" charset="0"/>
              </a:rPr>
              <a:t>: совершенствовать умение различать овощи и фрукты, учить использовать в речи</a:t>
            </a:r>
          </a:p>
          <a:p>
            <a:r>
              <a:rPr lang="ru-RU" sz="1200" dirty="0">
                <a:latin typeface="Times New Roman" pitchFamily="18" charset="0"/>
                <a:cs typeface="Times New Roman" pitchFamily="18" charset="0"/>
              </a:rPr>
              <a:t>обобщающие слова, развивать устную речь, память, внимание.</a:t>
            </a:r>
          </a:p>
          <a:p>
            <a:r>
              <a:rPr lang="ru-RU" sz="1200" u="sng" dirty="0" err="1">
                <a:latin typeface="Times New Roman" pitchFamily="18" charset="0"/>
                <a:cs typeface="Times New Roman" pitchFamily="18" charset="0"/>
              </a:rPr>
              <a:t>Атрибуты</a:t>
            </a:r>
            <a:r>
              <a:rPr lang="ru-RU" sz="1200" dirty="0" err="1">
                <a:latin typeface="Times New Roman" pitchFamily="18" charset="0"/>
                <a:cs typeface="Times New Roman" pitchFamily="18" charset="0"/>
              </a:rPr>
              <a:t>:две</a:t>
            </a:r>
            <a:r>
              <a:rPr lang="ru-RU" sz="1200" dirty="0">
                <a:latin typeface="Times New Roman" pitchFamily="18" charset="0"/>
                <a:cs typeface="Times New Roman" pitchFamily="18" charset="0"/>
              </a:rPr>
              <a:t> корзинки, предметные </a:t>
            </a:r>
            <a:r>
              <a:rPr lang="ru-RU" sz="1200" b="1" dirty="0">
                <a:latin typeface="Times New Roman" pitchFamily="18" charset="0"/>
                <a:cs typeface="Times New Roman" pitchFamily="18" charset="0"/>
              </a:rPr>
              <a:t>картинки овощей и фруктов</a:t>
            </a:r>
            <a:r>
              <a:rPr lang="ru-RU" sz="1200" dirty="0">
                <a:latin typeface="Times New Roman" pitchFamily="18" charset="0"/>
                <a:cs typeface="Times New Roman" pitchFamily="18" charset="0"/>
              </a:rPr>
              <a:t>.</a:t>
            </a:r>
          </a:p>
          <a:p>
            <a:r>
              <a:rPr lang="ru-RU" sz="1200" u="sng" dirty="0">
                <a:latin typeface="Times New Roman" pitchFamily="18" charset="0"/>
                <a:cs typeface="Times New Roman" pitchFamily="18" charset="0"/>
              </a:rPr>
              <a:t>Ход игры</a:t>
            </a:r>
            <a:r>
              <a:rPr lang="ru-RU" sz="1200" dirty="0">
                <a:latin typeface="Times New Roman" pitchFamily="18" charset="0"/>
                <a:cs typeface="Times New Roman" pitchFamily="18" charset="0"/>
              </a:rPr>
              <a:t>: дети по очереди берут </a:t>
            </a:r>
            <a:r>
              <a:rPr lang="ru-RU" sz="1200" b="1" dirty="0" err="1">
                <a:latin typeface="Times New Roman" pitchFamily="18" charset="0"/>
                <a:cs typeface="Times New Roman" pitchFamily="18" charset="0"/>
              </a:rPr>
              <a:t>картинку</a:t>
            </a:r>
            <a:r>
              <a:rPr lang="ru-RU" sz="1200" dirty="0" err="1">
                <a:latin typeface="Times New Roman" pitchFamily="18" charset="0"/>
                <a:cs typeface="Times New Roman" pitchFamily="18" charset="0"/>
              </a:rPr>
              <a:t>,называют</a:t>
            </a:r>
            <a:r>
              <a:rPr lang="ru-RU" sz="1200" dirty="0">
                <a:latin typeface="Times New Roman" pitchFamily="18" charset="0"/>
                <a:cs typeface="Times New Roman" pitchFamily="18" charset="0"/>
              </a:rPr>
              <a:t>, что на ней изображено, определяют, к</a:t>
            </a:r>
          </a:p>
          <a:p>
            <a:r>
              <a:rPr lang="ru-RU" sz="1200" dirty="0">
                <a:latin typeface="Times New Roman" pitchFamily="18" charset="0"/>
                <a:cs typeface="Times New Roman" pitchFamily="18" charset="0"/>
              </a:rPr>
              <a:t>какой </a:t>
            </a:r>
            <a:r>
              <a:rPr lang="ru-RU" sz="1200" b="1" dirty="0">
                <a:latin typeface="Times New Roman" pitchFamily="18" charset="0"/>
                <a:cs typeface="Times New Roman" pitchFamily="18" charset="0"/>
              </a:rPr>
              <a:t>группе</a:t>
            </a:r>
            <a:r>
              <a:rPr lang="ru-RU" sz="1200" dirty="0">
                <a:latin typeface="Times New Roman" pitchFamily="18" charset="0"/>
                <a:cs typeface="Times New Roman" pitchFamily="18" charset="0"/>
              </a:rPr>
              <a:t> относится и кладут в соответствующую корзинку.</a:t>
            </a:r>
          </a:p>
          <a:p>
            <a:r>
              <a:rPr lang="ru-RU" sz="1200" u="sng" dirty="0" err="1">
                <a:latin typeface="Times New Roman" pitchFamily="18" charset="0"/>
                <a:cs typeface="Times New Roman" pitchFamily="18" charset="0"/>
              </a:rPr>
              <a:t>Примечание</a:t>
            </a:r>
            <a:r>
              <a:rPr lang="ru-RU" sz="1200" dirty="0" err="1">
                <a:latin typeface="Times New Roman" pitchFamily="18" charset="0"/>
                <a:cs typeface="Times New Roman" pitchFamily="18" charset="0"/>
              </a:rPr>
              <a:t>:игра</a:t>
            </a:r>
            <a:r>
              <a:rPr lang="ru-RU" sz="1200" dirty="0">
                <a:latin typeface="Times New Roman" pitchFamily="18" charset="0"/>
                <a:cs typeface="Times New Roman" pitchFamily="18" charset="0"/>
              </a:rPr>
              <a:t> может быть индивидуальной.</a:t>
            </a:r>
          </a:p>
          <a:p>
            <a:r>
              <a:rPr lang="ru-RU" sz="1200" b="1" dirty="0">
                <a:latin typeface="Times New Roman" pitchFamily="18" charset="0"/>
                <a:cs typeface="Times New Roman" pitchFamily="18" charset="0"/>
              </a:rPr>
              <a:t>Дидактическая игра </a:t>
            </a:r>
            <a:r>
              <a:rPr lang="ru-RU" sz="1200" i="1" dirty="0">
                <a:latin typeface="Times New Roman" pitchFamily="18" charset="0"/>
                <a:cs typeface="Times New Roman" pitchFamily="18" charset="0"/>
              </a:rPr>
              <a:t>«Запасы зверей»</a:t>
            </a:r>
            <a:r>
              <a:rPr lang="ru-RU" sz="1200" dirty="0">
                <a:latin typeface="Times New Roman" pitchFamily="18" charset="0"/>
                <a:cs typeface="Times New Roman" pitchFamily="18" charset="0"/>
              </a:rPr>
              <a:t>.</a:t>
            </a:r>
          </a:p>
          <a:p>
            <a:r>
              <a:rPr lang="ru-RU" sz="1200" u="sng" dirty="0">
                <a:latin typeface="Times New Roman" pitchFamily="18" charset="0"/>
                <a:cs typeface="Times New Roman" pitchFamily="18" charset="0"/>
              </a:rPr>
              <a:t>Задачи</a:t>
            </a:r>
            <a:r>
              <a:rPr lang="ru-RU" sz="1200" dirty="0">
                <a:latin typeface="Times New Roman" pitchFamily="18" charset="0"/>
                <a:cs typeface="Times New Roman" pitchFamily="18" charset="0"/>
              </a:rPr>
              <a:t>: совершенствовать умение подбирать животным соответствующую им еду,</a:t>
            </a:r>
          </a:p>
          <a:p>
            <a:r>
              <a:rPr lang="ru-RU" sz="1200" dirty="0">
                <a:latin typeface="Times New Roman" pitchFamily="18" charset="0"/>
                <a:cs typeface="Times New Roman" pitchFamily="18" charset="0"/>
              </a:rPr>
              <a:t>развивать </a:t>
            </a:r>
            <a:r>
              <a:rPr lang="ru-RU" sz="1200" dirty="0" err="1">
                <a:latin typeface="Times New Roman" pitchFamily="18" charset="0"/>
                <a:cs typeface="Times New Roman" pitchFamily="18" charset="0"/>
              </a:rPr>
              <a:t>внимание,память,наблюдательность</a:t>
            </a:r>
            <a:r>
              <a:rPr lang="ru-RU" sz="1200" dirty="0">
                <a:latin typeface="Times New Roman" pitchFamily="18" charset="0"/>
                <a:cs typeface="Times New Roman" pitchFamily="18" charset="0"/>
              </a:rPr>
              <a:t>.</a:t>
            </a:r>
          </a:p>
          <a:p>
            <a:r>
              <a:rPr lang="ru-RU" sz="1200" u="sng" dirty="0">
                <a:latin typeface="Times New Roman" pitchFamily="18" charset="0"/>
                <a:cs typeface="Times New Roman" pitchFamily="18" charset="0"/>
              </a:rPr>
              <a:t>Атрибуты</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картинки зверей</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картинки</a:t>
            </a:r>
            <a:r>
              <a:rPr lang="ru-RU" sz="1200" dirty="0">
                <a:latin typeface="Times New Roman" pitchFamily="18" charset="0"/>
                <a:cs typeface="Times New Roman" pitchFamily="18" charset="0"/>
              </a:rPr>
              <a:t> с изображением растений и грибов.</a:t>
            </a:r>
          </a:p>
          <a:p>
            <a:r>
              <a:rPr lang="ru-RU" sz="1200" u="sng" dirty="0">
                <a:latin typeface="Times New Roman" pitchFamily="18" charset="0"/>
                <a:cs typeface="Times New Roman" pitchFamily="18" charset="0"/>
              </a:rPr>
              <a:t>Ход </a:t>
            </a:r>
            <a:r>
              <a:rPr lang="ru-RU" sz="1200" u="sng" dirty="0" err="1">
                <a:latin typeface="Times New Roman" pitchFamily="18" charset="0"/>
                <a:cs typeface="Times New Roman" pitchFamily="18" charset="0"/>
              </a:rPr>
              <a:t>игры</a:t>
            </a:r>
            <a:r>
              <a:rPr lang="ru-RU" sz="1200" dirty="0" err="1">
                <a:latin typeface="Times New Roman" pitchFamily="18" charset="0"/>
                <a:cs typeface="Times New Roman" pitchFamily="18" charset="0"/>
              </a:rPr>
              <a:t>:играют</a:t>
            </a:r>
            <a:r>
              <a:rPr lang="ru-RU" sz="1200" dirty="0">
                <a:latin typeface="Times New Roman" pitchFamily="18" charset="0"/>
                <a:cs typeface="Times New Roman" pitchFamily="18" charset="0"/>
              </a:rPr>
              <a:t> 2 ребёнка. По очереди берут </a:t>
            </a:r>
            <a:r>
              <a:rPr lang="ru-RU" sz="1200" b="1" dirty="0">
                <a:latin typeface="Times New Roman" pitchFamily="18" charset="0"/>
                <a:cs typeface="Times New Roman" pitchFamily="18" charset="0"/>
              </a:rPr>
              <a:t>карточку</a:t>
            </a:r>
            <a:r>
              <a:rPr lang="ru-RU" sz="1200" dirty="0">
                <a:latin typeface="Times New Roman" pitchFamily="18" charset="0"/>
                <a:cs typeface="Times New Roman" pitchFamily="18" charset="0"/>
              </a:rPr>
              <a:t> с изображением растений или</a:t>
            </a:r>
          </a:p>
          <a:p>
            <a:r>
              <a:rPr lang="ru-RU" sz="1200" dirty="0" err="1">
                <a:latin typeface="Times New Roman" pitchFamily="18" charset="0"/>
                <a:cs typeface="Times New Roman" pitchFamily="18" charset="0"/>
              </a:rPr>
              <a:t>грибов,называют</a:t>
            </a:r>
            <a:r>
              <a:rPr lang="ru-RU" sz="1200" dirty="0">
                <a:latin typeface="Times New Roman" pitchFamily="18" charset="0"/>
                <a:cs typeface="Times New Roman" pitchFamily="18" charset="0"/>
              </a:rPr>
              <a:t>, что это, и кладут к </a:t>
            </a:r>
            <a:r>
              <a:rPr lang="ru-RU" sz="1200" b="1" dirty="0">
                <a:latin typeface="Times New Roman" pitchFamily="18" charset="0"/>
                <a:cs typeface="Times New Roman" pitchFamily="18" charset="0"/>
              </a:rPr>
              <a:t>картинке</a:t>
            </a:r>
            <a:r>
              <a:rPr lang="ru-RU" sz="1200" dirty="0">
                <a:latin typeface="Times New Roman" pitchFamily="18" charset="0"/>
                <a:cs typeface="Times New Roman" pitchFamily="18" charset="0"/>
              </a:rPr>
              <a:t> определённого животного.</a:t>
            </a:r>
          </a:p>
          <a:p>
            <a:r>
              <a:rPr lang="ru-RU" sz="1200" u="sng" dirty="0" err="1">
                <a:latin typeface="Times New Roman" pitchFamily="18" charset="0"/>
                <a:cs typeface="Times New Roman" pitchFamily="18" charset="0"/>
              </a:rPr>
              <a:t>Примечание</a:t>
            </a:r>
            <a:r>
              <a:rPr lang="ru-RU" sz="1200" dirty="0" err="1">
                <a:latin typeface="Times New Roman" pitchFamily="18" charset="0"/>
                <a:cs typeface="Times New Roman" pitchFamily="18" charset="0"/>
              </a:rPr>
              <a:t>:игра</a:t>
            </a:r>
            <a:r>
              <a:rPr lang="ru-RU" sz="1200" dirty="0">
                <a:latin typeface="Times New Roman" pitchFamily="18" charset="0"/>
                <a:cs typeface="Times New Roman" pitchFamily="18" charset="0"/>
              </a:rPr>
              <a:t> может быть индивидуальной</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907120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232756" y="2120944"/>
            <a:ext cx="4392488" cy="584775"/>
          </a:xfrm>
          <a:prstGeom prst="rect">
            <a:avLst/>
          </a:prstGeom>
          <a:noFill/>
        </p:spPr>
        <p:txBody>
          <a:bodyPr wrap="square" rtlCol="0">
            <a:spAutoFit/>
          </a:bodyPr>
          <a:lstStyle/>
          <a:p>
            <a:pPr algn="ctr"/>
            <a:r>
              <a:rPr lang="ru-RU" sz="3200" b="1" i="1" dirty="0" smtClean="0">
                <a:latin typeface="Times New Roman" pitchFamily="18" charset="0"/>
                <a:cs typeface="Times New Roman" pitchFamily="18" charset="0"/>
              </a:rPr>
              <a:t>ФОТОТЧЕТ</a:t>
            </a:r>
            <a:endParaRPr lang="ru-RU"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2322504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90" y="683567"/>
            <a:ext cx="1872208" cy="2496277"/>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7676">
            <a:off x="2924944" y="1403648"/>
            <a:ext cx="3429000" cy="2571750"/>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02296">
            <a:off x="677290" y="4558766"/>
            <a:ext cx="2695671" cy="2021753"/>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03726">
            <a:off x="3573016" y="6073899"/>
            <a:ext cx="2852936" cy="2139702"/>
          </a:xfrm>
          <a:prstGeom prst="rect">
            <a:avLst/>
          </a:prstGeom>
        </p:spPr>
      </p:pic>
    </p:spTree>
    <p:extLst>
      <p:ext uri="{BB962C8B-B14F-4D97-AF65-F5344CB8AC3E}">
        <p14:creationId xmlns:p14="http://schemas.microsoft.com/office/powerpoint/2010/main" val="2980890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2" y="395536"/>
            <a:ext cx="2304256" cy="3072341"/>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28440">
            <a:off x="4232024" y="687656"/>
            <a:ext cx="2066731" cy="2755641"/>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58897">
            <a:off x="1035648" y="4045729"/>
            <a:ext cx="1989065" cy="2652086"/>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40044">
            <a:off x="3580528" y="5409237"/>
            <a:ext cx="2331593" cy="3108791"/>
          </a:xfrm>
          <a:prstGeom prst="rect">
            <a:avLst/>
          </a:prstGeom>
        </p:spPr>
      </p:pic>
    </p:spTree>
    <p:extLst>
      <p:ext uri="{BB962C8B-B14F-4D97-AF65-F5344CB8AC3E}">
        <p14:creationId xmlns:p14="http://schemas.microsoft.com/office/powerpoint/2010/main" val="4009515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188640" y="251520"/>
            <a:ext cx="6480720" cy="4185761"/>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Рассматривание </a:t>
            </a:r>
            <a:r>
              <a:rPr lang="ru-RU" sz="1400" dirty="0">
                <a:latin typeface="Times New Roman" pitchFamily="18" charset="0"/>
                <a:cs typeface="Times New Roman" pitchFamily="18" charset="0"/>
              </a:rPr>
              <a:t>иллюстраций об осени, составление описательных рассказов. Заучивание стихов и загадок с использованием </a:t>
            </a:r>
            <a:r>
              <a:rPr lang="ru-RU" sz="1400" dirty="0" err="1">
                <a:latin typeface="Times New Roman" pitchFamily="18" charset="0"/>
                <a:cs typeface="Times New Roman" pitchFamily="18" charset="0"/>
              </a:rPr>
              <a:t>мнемотаблиц</a:t>
            </a:r>
            <a:r>
              <a:rPr lang="ru-RU" sz="1400" dirty="0">
                <a:latin typeface="Times New Roman" pitchFamily="18" charset="0"/>
                <a:cs typeface="Times New Roman" pitchFamily="18" charset="0"/>
              </a:rPr>
              <a:t>.</a:t>
            </a:r>
          </a:p>
          <a:p>
            <a:pPr algn="just"/>
            <a:r>
              <a:rPr lang="ru-RU" sz="1400" dirty="0">
                <a:latin typeface="Times New Roman" pitchFamily="18" charset="0"/>
                <a:cs typeface="Times New Roman" pitchFamily="18" charset="0"/>
              </a:rPr>
              <a:t>Словесные игры: «Опиши словами осень!», «Осень в </a:t>
            </a:r>
            <a:r>
              <a:rPr lang="ru-RU" sz="1400" dirty="0" smtClean="0">
                <a:latin typeface="Times New Roman" pitchFamily="18" charset="0"/>
                <a:cs typeface="Times New Roman" pitchFamily="18" charset="0"/>
              </a:rPr>
              <a:t>лесу, </a:t>
            </a:r>
            <a:r>
              <a:rPr lang="ru-RU" sz="1400" dirty="0">
                <a:latin typeface="Times New Roman" pitchFamily="18" charset="0"/>
                <a:cs typeface="Times New Roman" pitchFamily="18" charset="0"/>
              </a:rPr>
              <a:t>«Вспомни – назови», «Один – много», «Будь внимательным», «Осенние деревья», «Подбери действие»</a:t>
            </a:r>
          </a:p>
          <a:p>
            <a:pPr algn="just"/>
            <a:r>
              <a:rPr lang="ru-RU" sz="1400" dirty="0">
                <a:latin typeface="Times New Roman" pitchFamily="18" charset="0"/>
                <a:cs typeface="Times New Roman" pitchFamily="18" charset="0"/>
              </a:rPr>
              <a:t>Чтение художественной литературы: Пословицы, поговорки, загадки об осени. А. Плещеев «Скучная картина». К. Бальмонт «Осень». Н. Сладков «Осень на пороге». Е. Благинина «Улетают, улетели». Г. </a:t>
            </a:r>
            <a:r>
              <a:rPr lang="ru-RU" sz="1400" dirty="0" err="1">
                <a:latin typeface="Times New Roman" pitchFamily="18" charset="0"/>
                <a:cs typeface="Times New Roman" pitchFamily="18" charset="0"/>
              </a:rPr>
              <a:t>Скребицкий</a:t>
            </a:r>
            <a:r>
              <a:rPr lang="ru-RU" sz="1400" dirty="0">
                <a:latin typeface="Times New Roman" pitchFamily="18" charset="0"/>
                <a:cs typeface="Times New Roman" pitchFamily="18" charset="0"/>
              </a:rPr>
              <a:t> «Четыре художника. Осень». А. </a:t>
            </a:r>
            <a:r>
              <a:rPr lang="ru-RU" sz="1400" dirty="0" err="1">
                <a:latin typeface="Times New Roman" pitchFamily="18" charset="0"/>
                <a:cs typeface="Times New Roman" pitchFamily="18" charset="0"/>
              </a:rPr>
              <a:t>Ерикеев</a:t>
            </a:r>
            <a:r>
              <a:rPr lang="ru-RU" sz="1400" dirty="0">
                <a:latin typeface="Times New Roman" pitchFamily="18" charset="0"/>
                <a:cs typeface="Times New Roman" pitchFamily="18" charset="0"/>
              </a:rPr>
              <a:t> «Наступила осень. Л. Толстой «Дуб и орешник». З. Федоровская «Осень». К. Ушинский «Осенняя сказка», «Спор деревьев». Г. </a:t>
            </a:r>
            <a:r>
              <a:rPr lang="ru-RU" sz="1400" dirty="0" err="1">
                <a:latin typeface="Times New Roman" pitchFamily="18" charset="0"/>
                <a:cs typeface="Times New Roman" pitchFamily="18" charset="0"/>
              </a:rPr>
              <a:t>Скребицкий</a:t>
            </a:r>
            <a:r>
              <a:rPr lang="ru-RU" sz="1400" dirty="0">
                <a:latin typeface="Times New Roman" pitchFamily="18" charset="0"/>
                <a:cs typeface="Times New Roman" pitchFamily="18" charset="0"/>
              </a:rPr>
              <a:t> «Белка готовится к зиме». К. Ушинский «Четыре желания». К. Бальмонт «Осень во дворе</a:t>
            </a:r>
            <a:r>
              <a:rPr lang="ru-RU" sz="1400" dirty="0" smtClean="0">
                <a:latin typeface="Times New Roman" pitchFamily="18" charset="0"/>
                <a:cs typeface="Times New Roman" pitchFamily="18" charset="0"/>
              </a:rPr>
              <a:t>»</a:t>
            </a:r>
          </a:p>
          <a:p>
            <a:pPr algn="just"/>
            <a:r>
              <a:rPr lang="ru-RU" sz="1400" dirty="0">
                <a:latin typeface="Times New Roman" pitchFamily="18" charset="0"/>
                <a:cs typeface="Times New Roman" pitchFamily="18" charset="0"/>
              </a:rPr>
              <a:t>Заучивание стихотворений: А. Пушкин «Уж небо осенью дышало…», «Осень тонкой длинной кистью», «Кроет уж лист золотой…». А. Плещеев «Скучная картина». Н. Сладков «Осень на пороге». Е. Благинина «Улетают, улетели». А. </a:t>
            </a:r>
            <a:r>
              <a:rPr lang="ru-RU" sz="1400" dirty="0" err="1">
                <a:latin typeface="Times New Roman" pitchFamily="18" charset="0"/>
                <a:cs typeface="Times New Roman" pitchFamily="18" charset="0"/>
              </a:rPr>
              <a:t>Ерикеев</a:t>
            </a:r>
            <a:r>
              <a:rPr lang="ru-RU" sz="1400" dirty="0">
                <a:latin typeface="Times New Roman" pitchFamily="18" charset="0"/>
                <a:cs typeface="Times New Roman" pitchFamily="18" charset="0"/>
              </a:rPr>
              <a:t> «Наступила осень</a:t>
            </a:r>
            <a:r>
              <a:rPr lang="ru-RU" sz="1400" dirty="0" smtClean="0">
                <a:latin typeface="Times New Roman" pitchFamily="18" charset="0"/>
                <a:cs typeface="Times New Roman" pitchFamily="18" charset="0"/>
              </a:rPr>
              <a:t>".</a:t>
            </a:r>
          </a:p>
          <a:p>
            <a:pPr algn="just"/>
            <a:r>
              <a:rPr lang="ru-RU" sz="1400" b="1" i="1" dirty="0">
                <a:latin typeface="Times New Roman" pitchFamily="18" charset="0"/>
                <a:cs typeface="Times New Roman" pitchFamily="18" charset="0"/>
              </a:rPr>
              <a:t>Социально – коммуникативное развитие.</a:t>
            </a:r>
            <a:endParaRPr lang="ru-RU" sz="1400" b="1"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Сюжетно-ролевые игры: «Магазин семян», «Овощной магазин», «Магазин цветов», «На прогулке в осеннем лесу»</a:t>
            </a:r>
          </a:p>
          <a:p>
            <a:pPr algn="just"/>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2716746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30153">
            <a:off x="474106" y="562034"/>
            <a:ext cx="2290711" cy="3054281"/>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5392">
            <a:off x="3695155" y="915380"/>
            <a:ext cx="2497100" cy="3329467"/>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0828" y="4575887"/>
            <a:ext cx="3096344" cy="3648405"/>
          </a:xfrm>
          <a:prstGeom prst="rect">
            <a:avLst/>
          </a:prstGeom>
        </p:spPr>
      </p:pic>
    </p:spTree>
    <p:extLst>
      <p:ext uri="{BB962C8B-B14F-4D97-AF65-F5344CB8AC3E}">
        <p14:creationId xmlns:p14="http://schemas.microsoft.com/office/powerpoint/2010/main" val="3095874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 y="0"/>
            <a:ext cx="6858000" cy="9144000"/>
          </a:xfrm>
          <a:prstGeom prst="rect">
            <a:avLst/>
          </a:prstGeom>
        </p:spPr>
      </p:pic>
      <p:sp>
        <p:nvSpPr>
          <p:cNvPr id="3" name="TextBox 2"/>
          <p:cNvSpPr txBox="1"/>
          <p:nvPr/>
        </p:nvSpPr>
        <p:spPr>
          <a:xfrm>
            <a:off x="271799" y="179512"/>
            <a:ext cx="6329270" cy="8771632"/>
          </a:xfrm>
          <a:prstGeom prst="rect">
            <a:avLst/>
          </a:prstGeom>
          <a:noFill/>
        </p:spPr>
        <p:txBody>
          <a:bodyPr wrap="square" rtlCol="0">
            <a:spAutoFit/>
          </a:bodyPr>
          <a:lstStyle/>
          <a:p>
            <a:pPr algn="just"/>
            <a:r>
              <a:rPr lang="ru-RU" sz="1200" b="1" dirty="0" smtClean="0">
                <a:latin typeface="Times New Roman" pitchFamily="18" charset="0"/>
                <a:cs typeface="Times New Roman" pitchFamily="18" charset="0"/>
              </a:rPr>
              <a:t>Труд </a:t>
            </a:r>
            <a:r>
              <a:rPr lang="ru-RU" sz="1200" b="1" dirty="0">
                <a:latin typeface="Times New Roman" pitchFamily="18" charset="0"/>
                <a:cs typeface="Times New Roman" pitchFamily="18" charset="0"/>
              </a:rPr>
              <a:t>на участке</a:t>
            </a:r>
          </a:p>
          <a:p>
            <a:pPr algn="just"/>
            <a:r>
              <a:rPr lang="ru-RU" sz="1200" dirty="0">
                <a:latin typeface="Times New Roman" pitchFamily="18" charset="0"/>
                <a:cs typeface="Times New Roman" pitchFamily="18" charset="0"/>
              </a:rPr>
              <a:t>Помощь малышам и дворнику в уборке листьев. Совместное украшение группы к осеннему празднику, сбор природного материала на прогулке и гербария, посильное оказание помощи в уборке листьев с площадки</a:t>
            </a:r>
          </a:p>
          <a:p>
            <a:pPr algn="just"/>
            <a:r>
              <a:rPr lang="ru-RU" sz="1200" b="1" dirty="0">
                <a:latin typeface="Times New Roman" pitchFamily="18" charset="0"/>
                <a:cs typeface="Times New Roman" pitchFamily="18" charset="0"/>
              </a:rPr>
              <a:t>Дидактические игры: </a:t>
            </a:r>
            <a:r>
              <a:rPr lang="ru-RU" sz="1200" dirty="0">
                <a:latin typeface="Times New Roman" pitchFamily="18" charset="0"/>
                <a:cs typeface="Times New Roman" pitchFamily="18" charset="0"/>
              </a:rPr>
              <a:t>«Грибная полянка», «Времена года», «Узнай по описанию», «Чудесный мешочек», «Отгадай загадку – нарисуй отгадку!», «Что было бы, если из леса исчезли…», «Какое время года», «На что похожи листья», «Что выше?», «Сосчитай деревья», «С какой ветки детки?», «Найди дерево по описанию», «Знатоки осенней природы</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«Съедобные и ядовитые грибы», «Запасы зверей», «Времена года», «Что растёт на грядке?», «Осенние приметы», «Две корзинки», «Овощи-фрукты», «Найди пару», «С какого дерева лист?», «Что лишнее</a:t>
            </a:r>
            <a:r>
              <a:rPr lang="ru-RU" sz="1200" dirty="0" smtClean="0">
                <a:latin typeface="Times New Roman" pitchFamily="18" charset="0"/>
                <a:cs typeface="Times New Roman" pitchFamily="18" charset="0"/>
              </a:rPr>
              <a:t>».</a:t>
            </a:r>
          </a:p>
          <a:p>
            <a:pPr algn="just"/>
            <a:r>
              <a:rPr lang="ru-RU" sz="1200" b="1" dirty="0">
                <a:latin typeface="Times New Roman" pitchFamily="18" charset="0"/>
                <a:cs typeface="Times New Roman" pitchFamily="18" charset="0"/>
              </a:rPr>
              <a:t>Беседа: </a:t>
            </a:r>
            <a:r>
              <a:rPr lang="ru-RU" sz="1200" dirty="0">
                <a:latin typeface="Times New Roman" pitchFamily="18" charset="0"/>
                <a:cs typeface="Times New Roman" pitchFamily="18" charset="0"/>
              </a:rPr>
              <a:t>«Осенние хлопоты человека осенью». Ситуативные разговоры о том, как готовятся к зиме животные</a:t>
            </a:r>
          </a:p>
          <a:p>
            <a:pPr algn="just"/>
            <a:r>
              <a:rPr lang="ru-RU" sz="1200" dirty="0">
                <a:latin typeface="Times New Roman" pitchFamily="18" charset="0"/>
                <a:cs typeface="Times New Roman" pitchFamily="18" charset="0"/>
              </a:rPr>
              <a:t>Беседы по ОБЖ: «Почему в лесу нельзя ничего пробовать?», «Почему могут быть опасны старые, засохшие деревья?», «Как вести себя у водоёмов поздней осенью?».</a:t>
            </a:r>
          </a:p>
          <a:p>
            <a:pPr algn="just"/>
            <a:r>
              <a:rPr lang="ru-RU" sz="1200" i="1" dirty="0">
                <a:latin typeface="Times New Roman" pitchFamily="18" charset="0"/>
                <a:cs typeface="Times New Roman" pitchFamily="18" charset="0"/>
              </a:rPr>
              <a:t>Художественно - эстетическое развитие</a:t>
            </a:r>
            <a:r>
              <a:rPr lang="ru-RU" sz="1200" i="1"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Аппликация: </a:t>
            </a:r>
            <a:r>
              <a:rPr lang="ru-RU" sz="1200" dirty="0">
                <a:latin typeface="Times New Roman" pitchFamily="18" charset="0"/>
                <a:cs typeface="Times New Roman" pitchFamily="18" charset="0"/>
              </a:rPr>
              <a:t>«Осенний ковер», «Аппликация из осенних листьев</a:t>
            </a:r>
            <a:r>
              <a:rPr lang="ru-RU" sz="1200" dirty="0" smtClean="0">
                <a:latin typeface="Times New Roman" pitchFamily="18" charset="0"/>
                <a:cs typeface="Times New Roman" pitchFamily="18" charset="0"/>
              </a:rPr>
              <a:t>».</a:t>
            </a:r>
          </a:p>
          <a:p>
            <a:pPr algn="just"/>
            <a:r>
              <a:rPr lang="ru-RU" sz="1200" dirty="0">
                <a:latin typeface="Times New Roman" pitchFamily="18" charset="0"/>
                <a:cs typeface="Times New Roman" pitchFamily="18" charset="0"/>
              </a:rPr>
              <a:t>Рисование: «Ваза с фруктами», «Ранняя или поздняя осень» (пейзаж, «Осень в лесу</a:t>
            </a:r>
            <a:r>
              <a:rPr lang="ru-RU" sz="1200" dirty="0" smtClean="0">
                <a:latin typeface="Times New Roman" pitchFamily="18" charset="0"/>
                <a:cs typeface="Times New Roman" pitchFamily="18" charset="0"/>
              </a:rPr>
              <a:t>»</a:t>
            </a:r>
          </a:p>
          <a:p>
            <a:pPr algn="just"/>
            <a:r>
              <a:rPr lang="ru-RU" sz="1200" dirty="0">
                <a:latin typeface="Times New Roman" pitchFamily="18" charset="0"/>
                <a:cs typeface="Times New Roman" pitchFamily="18" charset="0"/>
              </a:rPr>
              <a:t>Рассматривание осенних пейзажей Левитана, И. Грабаря, В. Поленова</a:t>
            </a:r>
            <a:r>
              <a:rPr lang="ru-RU" sz="1200" dirty="0" smtClean="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Физическое развитие.</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Беседы: «Как одеваться осенью?», «Если хочешь быть здоров»</a:t>
            </a:r>
          </a:p>
          <a:p>
            <a:pPr algn="just"/>
            <a:r>
              <a:rPr lang="ru-RU" sz="1200" dirty="0">
                <a:latin typeface="Times New Roman" pitchFamily="18" charset="0"/>
                <a:cs typeface="Times New Roman" pitchFamily="18" charset="0"/>
              </a:rPr>
              <a:t>Подвижные игры: «Съедобное - несъедобное!», «Осенние листочки», «Перелет птиц», «Гуси – лебеди», «Земля, вода, огонь, воздух»</a:t>
            </a:r>
          </a:p>
          <a:p>
            <a:pPr algn="just"/>
            <a:r>
              <a:rPr lang="ru-RU" sz="1200" dirty="0">
                <a:latin typeface="Times New Roman" pitchFamily="18" charset="0"/>
                <a:cs typeface="Times New Roman" pitchFamily="18" charset="0"/>
              </a:rPr>
              <a:t>Физкультминутки: «Клен», «Грибы», «Капуста</a:t>
            </a:r>
            <a:r>
              <a:rPr lang="ru-RU" sz="1200" dirty="0" smtClean="0">
                <a:latin typeface="Times New Roman" pitchFamily="18" charset="0"/>
                <a:cs typeface="Times New Roman" pitchFamily="18" charset="0"/>
              </a:rPr>
              <a:t>».</a:t>
            </a:r>
          </a:p>
          <a:p>
            <a:pPr algn="just"/>
            <a:r>
              <a:rPr lang="ru-RU" sz="1200" b="1" dirty="0">
                <a:latin typeface="Times New Roman" pitchFamily="18" charset="0"/>
                <a:cs typeface="Times New Roman" pitchFamily="18" charset="0"/>
              </a:rPr>
              <a:t>III этап. </a:t>
            </a:r>
            <a:r>
              <a:rPr lang="ru-RU" sz="1200" i="1" dirty="0">
                <a:latin typeface="Times New Roman" pitchFamily="18" charset="0"/>
                <a:cs typeface="Times New Roman" pitchFamily="18" charset="0"/>
              </a:rPr>
              <a:t>Подведение итогов проекта</a:t>
            </a:r>
            <a:endParaRPr lang="ru-RU" sz="1200" dirty="0">
              <a:latin typeface="Times New Roman" pitchFamily="18" charset="0"/>
              <a:cs typeface="Times New Roman" pitchFamily="18" charset="0"/>
            </a:endParaRPr>
          </a:p>
          <a:p>
            <a:pPr marL="342900" indent="-342900" algn="just">
              <a:buAutoNum type="arabicPeriod"/>
            </a:pPr>
            <a:r>
              <a:rPr lang="ru-RU" sz="1200" i="1" dirty="0">
                <a:latin typeface="Times New Roman" pitchFamily="18" charset="0"/>
                <a:cs typeface="Times New Roman" pitchFamily="18" charset="0"/>
              </a:rPr>
              <a:t>Продукты проектной деятельности:</a:t>
            </a:r>
          </a:p>
          <a:p>
            <a:pPr marL="285750" indent="-285750" algn="just">
              <a:buFontTx/>
              <a:buChar char="-"/>
            </a:pPr>
            <a:r>
              <a:rPr lang="ru-RU" sz="1200" dirty="0">
                <a:latin typeface="Times New Roman" pitchFamily="18" charset="0"/>
                <a:cs typeface="Times New Roman" pitchFamily="18" charset="0"/>
              </a:rPr>
              <a:t>поделки из пластилина: «Корзина с грибами»</a:t>
            </a:r>
          </a:p>
          <a:p>
            <a:pPr marL="285750" indent="-285750" algn="just">
              <a:buFontTx/>
              <a:buChar char="-"/>
            </a:pPr>
            <a:r>
              <a:rPr lang="ru-RU" sz="1200" dirty="0">
                <a:latin typeface="Times New Roman" pitchFamily="18" charset="0"/>
                <a:cs typeface="Times New Roman" pitchFamily="18" charset="0"/>
              </a:rPr>
              <a:t>рисунки «Осенние мотивы», «Ветка рябины».</a:t>
            </a:r>
          </a:p>
          <a:p>
            <a:pPr marL="285750" indent="-285750" algn="just">
              <a:buFontTx/>
              <a:buChar char="-"/>
            </a:pPr>
            <a:r>
              <a:rPr lang="ru-RU" sz="1200" dirty="0">
                <a:latin typeface="Times New Roman" pitchFamily="18" charset="0"/>
                <a:cs typeface="Times New Roman" pitchFamily="18" charset="0"/>
              </a:rPr>
              <a:t>Консультация для родителей для родителей: «Закаливание, профилактика простудных и инфекционных заболеваний», «Профилактика гриппа у детей».</a:t>
            </a:r>
          </a:p>
          <a:p>
            <a:pPr algn="just"/>
            <a:r>
              <a:rPr lang="ru-RU" sz="1200" i="1" dirty="0">
                <a:latin typeface="Times New Roman" pitchFamily="18" charset="0"/>
                <a:cs typeface="Times New Roman" pitchFamily="18" charset="0"/>
              </a:rPr>
              <a:t>2. Анализ результатов работы:</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В ходе реализации проекта у детей:</a:t>
            </a:r>
          </a:p>
          <a:p>
            <a:pPr algn="just"/>
            <a:r>
              <a:rPr lang="ru-RU" sz="1200" dirty="0">
                <a:latin typeface="Times New Roman" pitchFamily="18" charset="0"/>
                <a:cs typeface="Times New Roman" pitchFamily="18" charset="0"/>
              </a:rPr>
              <a:t>- развивались творческие способности,</a:t>
            </a:r>
          </a:p>
          <a:p>
            <a:pPr algn="just"/>
            <a:r>
              <a:rPr lang="ru-RU" sz="1200" dirty="0">
                <a:latin typeface="Times New Roman" pitchFamily="18" charset="0"/>
                <a:cs typeface="Times New Roman" pitchFamily="18" charset="0"/>
              </a:rPr>
              <a:t>- углубились знания о природе, укрепилось представление о необходимости бережного отношения к ней,</a:t>
            </a:r>
          </a:p>
          <a:p>
            <a:pPr marL="171450" indent="-171450" algn="just">
              <a:buFontTx/>
              <a:buChar char="-"/>
            </a:pPr>
            <a:r>
              <a:rPr lang="ru-RU" sz="1200" dirty="0" smtClean="0">
                <a:latin typeface="Times New Roman" pitchFamily="18" charset="0"/>
                <a:cs typeface="Times New Roman" pitchFamily="18" charset="0"/>
              </a:rPr>
              <a:t>совершенствовалось </a:t>
            </a:r>
            <a:r>
              <a:rPr lang="ru-RU" sz="1200" dirty="0">
                <a:latin typeface="Times New Roman" pitchFamily="18" charset="0"/>
                <a:cs typeface="Times New Roman" pitchFamily="18" charset="0"/>
              </a:rPr>
              <a:t>умение осуществлять экспериментальную деятельность, устанавливать причинно-следственные связи в окружающем мире</a:t>
            </a:r>
            <a:r>
              <a:rPr lang="ru-RU" sz="1200" dirty="0" smtClean="0">
                <a:latin typeface="Times New Roman" pitchFamily="18" charset="0"/>
                <a:cs typeface="Times New Roman" pitchFamily="18" charset="0"/>
              </a:rPr>
              <a:t>,</a:t>
            </a:r>
          </a:p>
          <a:p>
            <a:r>
              <a:rPr lang="ru-RU" sz="1200" dirty="0">
                <a:latin typeface="Times New Roman" pitchFamily="18" charset="0"/>
                <a:cs typeface="Times New Roman" pitchFamily="18" charset="0"/>
              </a:rPr>
              <a:t>- расширился и активизировался словарный запас,</a:t>
            </a:r>
          </a:p>
          <a:p>
            <a:pPr marL="285750" indent="-285750">
              <a:buFontTx/>
              <a:buChar char="-"/>
            </a:pPr>
            <a:r>
              <a:rPr lang="ru-RU" sz="1200" dirty="0">
                <a:latin typeface="Times New Roman" pitchFamily="18" charset="0"/>
                <a:cs typeface="Times New Roman" pitchFamily="18" charset="0"/>
              </a:rPr>
              <a:t>у родителей появился интерес к проектной деятельности, они с удовольствием принимали участие в оформлении выставки</a:t>
            </a:r>
            <a:r>
              <a:rPr lang="ru-RU" sz="1200" dirty="0" smtClean="0">
                <a:latin typeface="Times New Roman" pitchFamily="18" charset="0"/>
                <a:cs typeface="Times New Roman" pitchFamily="18" charset="0"/>
              </a:rPr>
              <a:t>.</a:t>
            </a:r>
          </a:p>
          <a:p>
            <a:pPr algn="ctr"/>
            <a:r>
              <a:rPr lang="ru-RU" sz="1200" b="1" dirty="0">
                <a:latin typeface="Times New Roman" pitchFamily="18" charset="0"/>
                <a:cs typeface="Times New Roman" pitchFamily="18" charset="0"/>
              </a:rPr>
              <a:t>Система работы над проектом:</a:t>
            </a:r>
          </a:p>
          <a:p>
            <a:pPr algn="just"/>
            <a:r>
              <a:rPr lang="ru-RU" sz="1200" b="1" dirty="0">
                <a:latin typeface="Times New Roman" pitchFamily="18" charset="0"/>
                <a:cs typeface="Times New Roman" pitchFamily="18" charset="0"/>
              </a:rPr>
              <a:t>День недели. Образовательная область.</a:t>
            </a:r>
            <a:r>
              <a:rPr lang="ru-RU" sz="1200" dirty="0">
                <a:latin typeface="Times New Roman" pitchFamily="18" charset="0"/>
                <a:cs typeface="Times New Roman" pitchFamily="18" charset="0"/>
              </a:rPr>
              <a:t> </a:t>
            </a:r>
          </a:p>
          <a:p>
            <a:pPr algn="just"/>
            <a:r>
              <a:rPr lang="ru-RU" sz="1200" b="1" dirty="0">
                <a:latin typeface="Times New Roman" pitchFamily="18" charset="0"/>
                <a:cs typeface="Times New Roman" pitchFamily="18" charset="0"/>
              </a:rPr>
              <a:t>Понедельник:</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1. Ознакомление с предметным и социальным окружением. Беседа «Осенние хлопоты человека осенью»;</a:t>
            </a:r>
          </a:p>
          <a:p>
            <a:r>
              <a:rPr lang="ru-RU" sz="1200" dirty="0">
                <a:latin typeface="Times New Roman" pitchFamily="18" charset="0"/>
                <a:cs typeface="Times New Roman" pitchFamily="18" charset="0"/>
              </a:rPr>
              <a:t>2. Развитие речи. Творческое рассказывание детей на тему «Мы гуляли на участке»;</a:t>
            </a:r>
          </a:p>
          <a:p>
            <a:pPr marL="171450" indent="-171450" algn="just">
              <a:buFontTx/>
              <a:buChar char="-"/>
            </a:pPr>
            <a:endParaRPr lang="ru-RU" sz="1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47604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5" y="0"/>
            <a:ext cx="6858000" cy="9144000"/>
          </a:xfrm>
          <a:prstGeom prst="rect">
            <a:avLst/>
          </a:prstGeom>
        </p:spPr>
      </p:pic>
      <p:sp>
        <p:nvSpPr>
          <p:cNvPr id="3" name="TextBox 2"/>
          <p:cNvSpPr txBox="1"/>
          <p:nvPr/>
        </p:nvSpPr>
        <p:spPr>
          <a:xfrm>
            <a:off x="116632" y="201573"/>
            <a:ext cx="6624736" cy="8956298"/>
          </a:xfrm>
          <a:prstGeom prst="rect">
            <a:avLst/>
          </a:prstGeom>
          <a:noFill/>
        </p:spPr>
        <p:txBody>
          <a:bodyPr wrap="square" rtlCol="0">
            <a:spAutoFit/>
          </a:bodyPr>
          <a:lstStyle/>
          <a:p>
            <a:pPr algn="ct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3. Чтение художественной литературы  </a:t>
            </a:r>
            <a:r>
              <a:rPr lang="ru-RU" sz="1200" dirty="0" err="1">
                <a:latin typeface="Times New Roman" pitchFamily="18" charset="0"/>
                <a:cs typeface="Times New Roman" pitchFamily="18" charset="0"/>
              </a:rPr>
              <a:t>А.Плещеев</a:t>
            </a:r>
            <a:r>
              <a:rPr lang="ru-RU" sz="1200" dirty="0">
                <a:latin typeface="Times New Roman" pitchFamily="18" charset="0"/>
                <a:cs typeface="Times New Roman" pitchFamily="18" charset="0"/>
              </a:rPr>
              <a:t> «Скучная картина»;</a:t>
            </a:r>
          </a:p>
          <a:p>
            <a:r>
              <a:rPr lang="ru-RU" sz="1200" dirty="0">
                <a:latin typeface="Times New Roman" pitchFamily="18" charset="0"/>
                <a:cs typeface="Times New Roman" pitchFamily="18" charset="0"/>
              </a:rPr>
              <a:t>4. Наблюдение «Изменение осенней природы»;</a:t>
            </a:r>
          </a:p>
          <a:p>
            <a:r>
              <a:rPr lang="ru-RU" sz="1200" dirty="0">
                <a:latin typeface="Times New Roman" pitchFamily="18" charset="0"/>
                <a:cs typeface="Times New Roman" pitchFamily="18" charset="0"/>
              </a:rPr>
              <a:t>5. Д/и «Узнай по описанию».</a:t>
            </a:r>
          </a:p>
          <a:p>
            <a:r>
              <a:rPr lang="ru-RU" sz="1200" b="1" dirty="0">
                <a:latin typeface="Times New Roman" pitchFamily="18" charset="0"/>
                <a:cs typeface="Times New Roman" pitchFamily="18" charset="0"/>
              </a:rPr>
              <a:t>Задачи</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Расширить и систематизировать знания детей об осени, изменениях в природе, учить видеть и выделять отдельные объекты осенней природы, развивать умения наблюдать за живыми объектами и явлениями неживой природы</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Вторник:</a:t>
            </a:r>
          </a:p>
          <a:p>
            <a:r>
              <a:rPr lang="ru-RU" sz="1200" dirty="0">
                <a:latin typeface="Times New Roman" pitchFamily="18" charset="0"/>
                <a:cs typeface="Times New Roman" pitchFamily="18" charset="0"/>
              </a:rPr>
              <a:t>1. Беседа: «Что мы знаем о лесе»;</a:t>
            </a:r>
          </a:p>
          <a:p>
            <a:r>
              <a:rPr lang="ru-RU" sz="1200" dirty="0">
                <a:latin typeface="Times New Roman" pitchFamily="18" charset="0"/>
                <a:cs typeface="Times New Roman" pitchFamily="18" charset="0"/>
              </a:rPr>
              <a:t>2. Рисование «Ваза с фруктами»;</a:t>
            </a:r>
          </a:p>
          <a:p>
            <a:r>
              <a:rPr lang="ru-RU" sz="1200" dirty="0">
                <a:latin typeface="Times New Roman" pitchFamily="18" charset="0"/>
                <a:cs typeface="Times New Roman" pitchFamily="18" charset="0"/>
              </a:rPr>
              <a:t>3. Опыты: «Очистка воды»;</a:t>
            </a:r>
          </a:p>
          <a:p>
            <a:r>
              <a:rPr lang="ru-RU" sz="1200" dirty="0">
                <a:latin typeface="Times New Roman" pitchFamily="18" charset="0"/>
                <a:cs typeface="Times New Roman" pitchFamily="18" charset="0"/>
              </a:rPr>
              <a:t>4. Чтение </a:t>
            </a:r>
            <a:r>
              <a:rPr lang="ru-RU" sz="1200" dirty="0" err="1">
                <a:latin typeface="Times New Roman" pitchFamily="18" charset="0"/>
                <a:cs typeface="Times New Roman" pitchFamily="18" charset="0"/>
              </a:rPr>
              <a:t>худ.литературы</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Л.Толстой</a:t>
            </a:r>
            <a:r>
              <a:rPr lang="ru-RU" sz="1200" dirty="0">
                <a:latin typeface="Times New Roman" pitchFamily="18" charset="0"/>
                <a:cs typeface="Times New Roman" pitchFamily="18" charset="0"/>
              </a:rPr>
              <a:t> «Дуб и орешник»;</a:t>
            </a:r>
          </a:p>
          <a:p>
            <a:r>
              <a:rPr lang="ru-RU" sz="1200" dirty="0">
                <a:latin typeface="Times New Roman" pitchFamily="18" charset="0"/>
                <a:cs typeface="Times New Roman" pitchFamily="18" charset="0"/>
              </a:rPr>
              <a:t>5. Д/и «</a:t>
            </a:r>
            <a:r>
              <a:rPr lang="ru-RU" sz="1200" dirty="0" err="1">
                <a:latin typeface="Times New Roman" pitchFamily="18" charset="0"/>
                <a:cs typeface="Times New Roman" pitchFamily="18" charset="0"/>
              </a:rPr>
              <a:t>Чудестный</a:t>
            </a:r>
            <a:r>
              <a:rPr lang="ru-RU" sz="1200" dirty="0">
                <a:latin typeface="Times New Roman" pitchFamily="18" charset="0"/>
                <a:cs typeface="Times New Roman" pitchFamily="18" charset="0"/>
              </a:rPr>
              <a:t> мешочек».</a:t>
            </a:r>
          </a:p>
          <a:p>
            <a:r>
              <a:rPr lang="ru-RU" sz="1200" b="1" dirty="0">
                <a:latin typeface="Times New Roman" pitchFamily="18" charset="0"/>
                <a:cs typeface="Times New Roman" pitchFamily="18" charset="0"/>
              </a:rPr>
              <a:t>Задачи:</a:t>
            </a:r>
          </a:p>
          <a:p>
            <a:r>
              <a:rPr lang="ru-RU" sz="1200" dirty="0">
                <a:latin typeface="Times New Roman" pitchFamily="18" charset="0"/>
                <a:cs typeface="Times New Roman" pitchFamily="18" charset="0"/>
              </a:rPr>
              <a:t>Совершенствовать изобразительные навыки и умения, развивать умение видеть красоту окружающего природного мира, разнообразия его красок и форм.</a:t>
            </a:r>
          </a:p>
          <a:p>
            <a:r>
              <a:rPr lang="ru-RU" sz="1200" b="1" dirty="0">
                <a:latin typeface="Times New Roman" pitchFamily="18" charset="0"/>
                <a:cs typeface="Times New Roman" pitchFamily="18" charset="0"/>
              </a:rPr>
              <a:t>Среда:</a:t>
            </a:r>
          </a:p>
          <a:p>
            <a:r>
              <a:rPr lang="ru-RU" sz="1200" dirty="0">
                <a:latin typeface="Times New Roman" pitchFamily="18" charset="0"/>
                <a:cs typeface="Times New Roman" pitchFamily="18" charset="0"/>
              </a:rPr>
              <a:t>1. Чтение </a:t>
            </a:r>
            <a:r>
              <a:rPr lang="ru-RU" sz="1200" dirty="0" err="1">
                <a:latin typeface="Times New Roman" pitchFamily="18" charset="0"/>
                <a:cs typeface="Times New Roman" pitchFamily="18" charset="0"/>
              </a:rPr>
              <a:t>худ.литературы</a:t>
            </a:r>
            <a:r>
              <a:rPr lang="ru-RU" sz="1200" dirty="0">
                <a:latin typeface="Times New Roman" pitchFamily="18" charset="0"/>
                <a:cs typeface="Times New Roman" pitchFamily="18" charset="0"/>
              </a:rPr>
              <a:t> : пословицы, поговорки, загадки об осени;</a:t>
            </a:r>
          </a:p>
          <a:p>
            <a:r>
              <a:rPr lang="ru-RU" sz="1200" dirty="0">
                <a:latin typeface="Times New Roman" pitchFamily="18" charset="0"/>
                <a:cs typeface="Times New Roman" pitchFamily="18" charset="0"/>
              </a:rPr>
              <a:t>2. Беседа: «Как одеваться осенью»;</a:t>
            </a:r>
          </a:p>
          <a:p>
            <a:r>
              <a:rPr lang="ru-RU" sz="1200" dirty="0">
                <a:latin typeface="Times New Roman" pitchFamily="18" charset="0"/>
                <a:cs typeface="Times New Roman" pitchFamily="18" charset="0"/>
              </a:rPr>
              <a:t>3. Подвижная игра «Съедобное-несъедобное!»;</a:t>
            </a:r>
          </a:p>
          <a:p>
            <a:r>
              <a:rPr lang="ru-RU" sz="1200" dirty="0">
                <a:latin typeface="Times New Roman" pitchFamily="18" charset="0"/>
                <a:cs typeface="Times New Roman" pitchFamily="18" charset="0"/>
              </a:rPr>
              <a:t>4. Рассматривание муляжей  и трафаретов овощей, фруктов, грибов, листьев, посвященных осени;</a:t>
            </a:r>
          </a:p>
          <a:p>
            <a:r>
              <a:rPr lang="ru-RU" sz="1200" b="1" dirty="0">
                <a:latin typeface="Times New Roman" pitchFamily="18" charset="0"/>
                <a:cs typeface="Times New Roman" pitchFamily="18" charset="0"/>
              </a:rPr>
              <a:t>Задачи:</a:t>
            </a:r>
          </a:p>
          <a:p>
            <a:r>
              <a:rPr lang="ru-RU" sz="1200" dirty="0">
                <a:latin typeface="Times New Roman" pitchFamily="18" charset="0"/>
                <a:cs typeface="Times New Roman" pitchFamily="18" charset="0"/>
              </a:rPr>
              <a:t>Воспитывать чуткость к художественному слову, любовь и бережное отношение к природе</a:t>
            </a:r>
            <a:r>
              <a:rPr lang="ru-RU" sz="1200" dirty="0" smtClean="0">
                <a:latin typeface="Times New Roman" pitchFamily="18" charset="0"/>
                <a:cs typeface="Times New Roman" pitchFamily="18" charset="0"/>
              </a:rPr>
              <a:t>.</a:t>
            </a:r>
          </a:p>
          <a:p>
            <a:r>
              <a:rPr lang="ru-RU" sz="1200" b="1" dirty="0">
                <a:latin typeface="Times New Roman" pitchFamily="18" charset="0"/>
                <a:cs typeface="Times New Roman" pitchFamily="18" charset="0"/>
              </a:rPr>
              <a:t>Четверг:</a:t>
            </a:r>
          </a:p>
          <a:p>
            <a:r>
              <a:rPr lang="ru-RU" sz="1200" dirty="0">
                <a:latin typeface="Times New Roman" pitchFamily="18" charset="0"/>
                <a:cs typeface="Times New Roman" pitchFamily="18" charset="0"/>
              </a:rPr>
              <a:t>1. Беседа: «Почему деревья сбрасывают листья»;</a:t>
            </a:r>
          </a:p>
          <a:p>
            <a:r>
              <a:rPr lang="ru-RU" sz="1200" dirty="0">
                <a:latin typeface="Times New Roman" pitchFamily="18" charset="0"/>
                <a:cs typeface="Times New Roman" pitchFamily="18" charset="0"/>
              </a:rPr>
              <a:t>2. Опыт: «Опыт с глиной и песком»;</a:t>
            </a:r>
          </a:p>
          <a:p>
            <a:r>
              <a:rPr lang="ru-RU" sz="1200" dirty="0">
                <a:latin typeface="Times New Roman" pitchFamily="18" charset="0"/>
                <a:cs typeface="Times New Roman" pitchFamily="18" charset="0"/>
              </a:rPr>
              <a:t>3. Заучивание стихов и загадок с помощью </a:t>
            </a:r>
            <a:r>
              <a:rPr lang="ru-RU" sz="1200" dirty="0" err="1">
                <a:latin typeface="Times New Roman" pitchFamily="18" charset="0"/>
                <a:cs typeface="Times New Roman" pitchFamily="18" charset="0"/>
              </a:rPr>
              <a:t>мнемотаблиц</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4. Аппликация: «Аппликация из осенних листьев»;</a:t>
            </a:r>
          </a:p>
          <a:p>
            <a:r>
              <a:rPr lang="ru-RU" sz="1200" dirty="0">
                <a:latin typeface="Times New Roman" pitchFamily="18" charset="0"/>
                <a:cs typeface="Times New Roman" pitchFamily="18" charset="0"/>
              </a:rPr>
              <a:t>5. Д/и «С какого дерева лист</a:t>
            </a:r>
            <a:r>
              <a:rPr lang="ru-RU" sz="1200" dirty="0" smtClean="0">
                <a:latin typeface="Times New Roman" pitchFamily="18" charset="0"/>
                <a:cs typeface="Times New Roman" pitchFamily="18" charset="0"/>
              </a:rPr>
              <a:t>?»</a:t>
            </a:r>
          </a:p>
          <a:p>
            <a:r>
              <a:rPr lang="ru-RU" sz="1200" dirty="0">
                <a:latin typeface="Times New Roman" pitchFamily="18" charset="0"/>
                <a:cs typeface="Times New Roman" pitchFamily="18" charset="0"/>
              </a:rPr>
              <a:t>4. Аппликация: «Аппликация из осенних листьев»;</a:t>
            </a:r>
          </a:p>
          <a:p>
            <a:r>
              <a:rPr lang="ru-RU" sz="1200" dirty="0">
                <a:latin typeface="Times New Roman" pitchFamily="18" charset="0"/>
                <a:cs typeface="Times New Roman" pitchFamily="18" charset="0"/>
              </a:rPr>
              <a:t>5. Д/и «С какого дерева лист?»;</a:t>
            </a:r>
          </a:p>
          <a:p>
            <a:r>
              <a:rPr lang="ru-RU" sz="1200" b="1" dirty="0">
                <a:latin typeface="Times New Roman" pitchFamily="18" charset="0"/>
                <a:cs typeface="Times New Roman" pitchFamily="18" charset="0"/>
              </a:rPr>
              <a:t>Задачи:</a:t>
            </a:r>
          </a:p>
          <a:p>
            <a:r>
              <a:rPr lang="ru-RU" sz="1200" dirty="0">
                <a:latin typeface="Times New Roman" pitchFamily="18" charset="0"/>
                <a:cs typeface="Times New Roman" pitchFamily="18" charset="0"/>
              </a:rPr>
              <a:t>Расширить и систематизировать знания детей об осени, изменениях в природе, учить видеть и выделять отдельные объекты осенней природы, развивать умения наблюдать за живыми объектами и явлениями неживой природы</a:t>
            </a:r>
            <a:r>
              <a:rPr lang="ru-RU" sz="1200" dirty="0" smtClean="0">
                <a:latin typeface="Times New Roman" pitchFamily="18" charset="0"/>
                <a:cs typeface="Times New Roman" pitchFamily="18" charset="0"/>
              </a:rPr>
              <a:t>;</a:t>
            </a:r>
          </a:p>
          <a:p>
            <a:r>
              <a:rPr lang="ru-RU" sz="1200" b="1" dirty="0">
                <a:latin typeface="Times New Roman" pitchFamily="18" charset="0"/>
                <a:cs typeface="Times New Roman" pitchFamily="18" charset="0"/>
              </a:rPr>
              <a:t>Пятница:</a:t>
            </a:r>
          </a:p>
          <a:p>
            <a:r>
              <a:rPr lang="ru-RU" sz="1200" dirty="0">
                <a:latin typeface="Times New Roman" pitchFamily="18" charset="0"/>
                <a:cs typeface="Times New Roman" pitchFamily="18" charset="0"/>
              </a:rPr>
              <a:t>1.Беседа: «Почему в лесу ничего нельзя пробовать?»;</a:t>
            </a:r>
          </a:p>
          <a:p>
            <a:r>
              <a:rPr lang="ru-RU" sz="1200" dirty="0">
                <a:latin typeface="Times New Roman" pitchFamily="18" charset="0"/>
                <a:cs typeface="Times New Roman" pitchFamily="18" charset="0"/>
              </a:rPr>
              <a:t>2. Словестная игра: «Опиши словами осень»;</a:t>
            </a:r>
          </a:p>
          <a:p>
            <a:r>
              <a:rPr lang="ru-RU" sz="1200" dirty="0">
                <a:latin typeface="Times New Roman" pitchFamily="18" charset="0"/>
                <a:cs typeface="Times New Roman" pitchFamily="18" charset="0"/>
              </a:rPr>
              <a:t>3. Целевая прогулка: «Деревья и кустарники нашего детского сада»;</a:t>
            </a:r>
          </a:p>
          <a:p>
            <a:r>
              <a:rPr lang="ru-RU" sz="1200" dirty="0">
                <a:latin typeface="Times New Roman" pitchFamily="18" charset="0"/>
                <a:cs typeface="Times New Roman" pitchFamily="18" charset="0"/>
              </a:rPr>
              <a:t>4. Труд на участке: «Уборка территории от осенних листьев»;</a:t>
            </a:r>
          </a:p>
          <a:p>
            <a:r>
              <a:rPr lang="ru-RU" sz="1200" dirty="0">
                <a:latin typeface="Times New Roman" pitchFamily="18" charset="0"/>
                <a:cs typeface="Times New Roman" pitchFamily="18" charset="0"/>
              </a:rPr>
              <a:t>5. Подвижная игра: «Земля, вода, огонь, воздух». </a:t>
            </a:r>
          </a:p>
          <a:p>
            <a:r>
              <a:rPr lang="ru-RU" sz="1200" dirty="0">
                <a:latin typeface="Times New Roman" pitchFamily="18" charset="0"/>
                <a:cs typeface="Times New Roman" pitchFamily="18" charset="0"/>
              </a:rPr>
              <a:t>Задачи:</a:t>
            </a:r>
          </a:p>
          <a:p>
            <a:r>
              <a:rPr lang="ru-RU" sz="1200" dirty="0">
                <a:latin typeface="Times New Roman" pitchFamily="18" charset="0"/>
                <a:cs typeface="Times New Roman" pitchFamily="18" charset="0"/>
              </a:rPr>
              <a:t>Воспитывать чуткость к художественному слову, любовь и бережное отношение к природе. Воспитывать нравственные и духовные качества ребёнка во время его общения с природой. Обобщить и уточнить знания о труде человека в природе осенью.</a:t>
            </a:r>
          </a:p>
          <a:p>
            <a:endParaRPr lang="ru-RU" sz="1200" b="1"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689876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85"/>
            <a:ext cx="6858000" cy="9144000"/>
          </a:xfrm>
          <a:prstGeom prst="rect">
            <a:avLst/>
          </a:prstGeom>
        </p:spPr>
      </p:pic>
      <p:sp>
        <p:nvSpPr>
          <p:cNvPr id="3" name="TextBox 2"/>
          <p:cNvSpPr txBox="1"/>
          <p:nvPr/>
        </p:nvSpPr>
        <p:spPr>
          <a:xfrm>
            <a:off x="2549592" y="1650804"/>
            <a:ext cx="1984839" cy="861774"/>
          </a:xfrm>
          <a:prstGeom prst="rect">
            <a:avLst/>
          </a:prstGeom>
          <a:noFill/>
        </p:spPr>
        <p:txBody>
          <a:bodyPr wrap="none" rtlCol="0">
            <a:spAutoFit/>
          </a:bodyPr>
          <a:lstStyle/>
          <a:p>
            <a:r>
              <a:rPr lang="ru-RU" sz="3200" b="1" i="1" dirty="0">
                <a:latin typeface="Times New Roman" pitchFamily="18" charset="0"/>
                <a:cs typeface="Times New Roman" pitchFamily="18" charset="0"/>
              </a:rPr>
              <a:t>БЕСЕДЫ</a:t>
            </a:r>
          </a:p>
          <a:p>
            <a:endParaRPr lang="ru-RU" dirty="0"/>
          </a:p>
        </p:txBody>
      </p:sp>
    </p:spTree>
    <p:extLst>
      <p:ext uri="{BB962C8B-B14F-4D97-AF65-F5344CB8AC3E}">
        <p14:creationId xmlns:p14="http://schemas.microsoft.com/office/powerpoint/2010/main" val="2520300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 y="-35058"/>
            <a:ext cx="6858000" cy="9144000"/>
          </a:xfrm>
          <a:prstGeom prst="rect">
            <a:avLst/>
          </a:prstGeom>
        </p:spPr>
      </p:pic>
      <p:sp>
        <p:nvSpPr>
          <p:cNvPr id="3" name="TextBox 2"/>
          <p:cNvSpPr txBox="1"/>
          <p:nvPr/>
        </p:nvSpPr>
        <p:spPr>
          <a:xfrm>
            <a:off x="260648" y="179512"/>
            <a:ext cx="6336703" cy="8956298"/>
          </a:xfrm>
          <a:prstGeom prst="rect">
            <a:avLst/>
          </a:prstGeom>
          <a:noFill/>
        </p:spPr>
        <p:txBody>
          <a:bodyPr wrap="square" rtlCol="0">
            <a:spAutoFit/>
          </a:bodyPr>
          <a:lstStyle/>
          <a:p>
            <a:pPr algn="ctr"/>
            <a:r>
              <a:rPr lang="ru-RU" sz="1600" b="1" dirty="0">
                <a:latin typeface="Times New Roman" pitchFamily="18" charset="0"/>
                <a:cs typeface="Times New Roman" pitchFamily="18" charset="0"/>
              </a:rPr>
              <a:t>Беседа: «Что мы знаем о лесе</a:t>
            </a:r>
            <a:r>
              <a:rPr lang="ru-RU" sz="1600" b="1" dirty="0" smtClean="0">
                <a:latin typeface="Times New Roman" pitchFamily="18" charset="0"/>
                <a:cs typeface="Times New Roman" pitchFamily="18" charset="0"/>
              </a:rPr>
              <a:t>»</a:t>
            </a:r>
          </a:p>
          <a:p>
            <a:r>
              <a:rPr lang="ru-RU" sz="1200" b="1" u="sng" dirty="0">
                <a:latin typeface="Times New Roman" pitchFamily="18" charset="0"/>
                <a:cs typeface="Times New Roman" pitchFamily="18" charset="0"/>
              </a:rPr>
              <a:t>Цели</a:t>
            </a:r>
            <a:r>
              <a:rPr lang="ru-RU" sz="1200" dirty="0">
                <a:latin typeface="Times New Roman" pitchFamily="18" charset="0"/>
                <a:cs typeface="Times New Roman" pitchFamily="18" charset="0"/>
              </a:rPr>
              <a:t>: Обогащать и систематизировать знания детей о родной природе. Уметь внимательно слушать и сопереживать услышанному. Воспитывать чувство патриотизма, любви к Родине, желанию заботиться о ней</a:t>
            </a:r>
            <a:r>
              <a:rPr lang="ru-RU" sz="1200" dirty="0" smtClean="0">
                <a:latin typeface="Times New Roman" pitchFamily="18" charset="0"/>
                <a:cs typeface="Times New Roman" pitchFamily="18" charset="0"/>
              </a:rPr>
              <a:t>.</a:t>
            </a:r>
          </a:p>
          <a:p>
            <a:r>
              <a:rPr lang="ru-RU" sz="1200" b="1" u="sng" dirty="0">
                <a:latin typeface="Times New Roman" pitchFamily="18" charset="0"/>
                <a:cs typeface="Times New Roman" pitchFamily="18" charset="0"/>
              </a:rPr>
              <a:t>Материа</a:t>
            </a:r>
            <a:r>
              <a:rPr lang="ru-RU" sz="1200" u="sng" dirty="0">
                <a:latin typeface="Times New Roman" pitchFamily="18" charset="0"/>
                <a:cs typeface="Times New Roman" pitchFamily="18" charset="0"/>
              </a:rPr>
              <a:t>л</a:t>
            </a:r>
            <a:r>
              <a:rPr lang="ru-RU" sz="1200" dirty="0">
                <a:latin typeface="Times New Roman" pitchFamily="18" charset="0"/>
                <a:cs typeface="Times New Roman" pitchFamily="18" charset="0"/>
              </a:rPr>
              <a:t>: иллюстрации с изображением лесов, полевых цветов, птиц, насекомых, животных</a:t>
            </a:r>
            <a:r>
              <a:rPr lang="ru-RU" sz="1200" dirty="0" smtClean="0">
                <a:latin typeface="Times New Roman" pitchFamily="18" charset="0"/>
                <a:cs typeface="Times New Roman" pitchFamily="18" charset="0"/>
              </a:rPr>
              <a:t>.</a:t>
            </a:r>
          </a:p>
          <a:p>
            <a:r>
              <a:rPr lang="ru-RU" sz="1200" b="1" u="sng" dirty="0" smtClean="0">
                <a:latin typeface="Times New Roman" pitchFamily="18" charset="0"/>
                <a:cs typeface="Times New Roman" pitchFamily="18" charset="0"/>
              </a:rPr>
              <a:t>Ход беседы</a:t>
            </a:r>
            <a:r>
              <a:rPr lang="ru-RU" sz="1200" u="sng" dirty="0" smtClean="0">
                <a:latin typeface="Times New Roman" pitchFamily="18" charset="0"/>
                <a:cs typeface="Times New Roman" pitchFamily="18" charset="0"/>
              </a:rPr>
              <a:t>: </a:t>
            </a:r>
          </a:p>
          <a:p>
            <a:r>
              <a:rPr lang="ru-RU" sz="1200" dirty="0">
                <a:latin typeface="Times New Roman" pitchFamily="18" charset="0"/>
                <a:cs typeface="Times New Roman" pitchFamily="18" charset="0"/>
              </a:rPr>
              <a:t>Замечательный писатель и большой знаток и любитель природы М. Пришвин писал: «Мы - хозяева нашей природы, и она для нас кладовая солнца с великими сокровищами жизни. Рыбе - вода, птице – воздух, зверю - </a:t>
            </a:r>
            <a:r>
              <a:rPr lang="ru-RU" sz="1200" dirty="0">
                <a:latin typeface="Times New Roman" pitchFamily="18" charset="0"/>
                <a:cs typeface="Times New Roman" pitchFamily="18" charset="0"/>
                <a:hlinkClick r:id="rId3" tooltip="Лес. Прогулки и путешествия по лесу"/>
              </a:rPr>
              <a:t>лес и горы</a:t>
            </a:r>
            <a:r>
              <a:rPr lang="ru-RU" sz="1200" dirty="0">
                <a:latin typeface="Times New Roman" pitchFamily="18" charset="0"/>
                <a:cs typeface="Times New Roman" pitchFamily="18" charset="0"/>
              </a:rPr>
              <a:t>. А человеку нужна Родина. И охранять природу – значит охранять Родину. В нашем государстве много сделано по охране природы: посажены новые леса, организованы заповедники, сохранены от полного уничтожения многие виды животных: бобры, лоси, соболи и т. д. </a:t>
            </a:r>
            <a:r>
              <a:rPr lang="ru-RU" sz="1200" i="1" dirty="0">
                <a:latin typeface="Times New Roman" pitchFamily="18" charset="0"/>
                <a:cs typeface="Times New Roman" pitchFamily="18" charset="0"/>
              </a:rPr>
              <a:t>(рассмотреть иллюстрации)</a:t>
            </a:r>
            <a:r>
              <a:rPr lang="ru-RU" sz="1200" dirty="0">
                <a:latin typeface="Times New Roman" pitchFamily="18" charset="0"/>
                <a:cs typeface="Times New Roman" pitchFamily="18" charset="0"/>
              </a:rPr>
              <a:t>. Человек многим обязан природе, лесу.</a:t>
            </a:r>
          </a:p>
          <a:p>
            <a:r>
              <a:rPr lang="ru-RU" sz="1200" dirty="0">
                <a:latin typeface="Times New Roman" pitchFamily="18" charset="0"/>
                <a:cs typeface="Times New Roman" pitchFamily="18" charset="0"/>
              </a:rPr>
              <a:t>-Ребята, когда вы идёте в лес, вы должны знать, как надо вести себя в лесу.</a:t>
            </a:r>
          </a:p>
          <a:p>
            <a:r>
              <a:rPr lang="ru-RU" sz="1200" dirty="0">
                <a:latin typeface="Times New Roman" pitchFamily="18" charset="0"/>
                <a:cs typeface="Times New Roman" pitchFamily="18" charset="0"/>
              </a:rPr>
              <a:t>1. Не оставлять мусор, а вырыть яму, собрать мусор и закопать его.</a:t>
            </a:r>
          </a:p>
          <a:p>
            <a:r>
              <a:rPr lang="ru-RU" sz="1200" dirty="0">
                <a:latin typeface="Times New Roman" pitchFamily="18" charset="0"/>
                <a:cs typeface="Times New Roman" pitchFamily="18" charset="0"/>
              </a:rPr>
              <a:t>2. Не ломать зелёные ветки и деревья, не качаться на них.</a:t>
            </a:r>
          </a:p>
          <a:p>
            <a:r>
              <a:rPr lang="ru-RU" sz="1200" dirty="0">
                <a:latin typeface="Times New Roman" pitchFamily="18" charset="0"/>
                <a:cs typeface="Times New Roman" pitchFamily="18" charset="0"/>
              </a:rPr>
              <a:t>3. Не разорять птичьи гнезда и муравейники.</a:t>
            </a:r>
          </a:p>
          <a:p>
            <a:r>
              <a:rPr lang="ru-RU" sz="1200" dirty="0">
                <a:latin typeface="Times New Roman" pitchFamily="18" charset="0"/>
                <a:cs typeface="Times New Roman" pitchFamily="18" charset="0"/>
              </a:rPr>
              <a:t>4. Не рвать большие букеты цветов, особенно тех, которые занесены в </a:t>
            </a:r>
            <a:r>
              <a:rPr lang="ru-RU" sz="1200" i="1" dirty="0">
                <a:latin typeface="Times New Roman" pitchFamily="18" charset="0"/>
                <a:cs typeface="Times New Roman" pitchFamily="18" charset="0"/>
              </a:rPr>
              <a:t>«Красную книгу»</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5. Не разжигать костры, беречь лес от пожаров.</a:t>
            </a:r>
          </a:p>
          <a:p>
            <a:r>
              <a:rPr lang="ru-RU" sz="1200" dirty="0">
                <a:latin typeface="Times New Roman" pitchFamily="18" charset="0"/>
                <a:cs typeface="Times New Roman" pitchFamily="18" charset="0"/>
              </a:rPr>
              <a:t>-Чем же именно дорог нам лес?</a:t>
            </a:r>
          </a:p>
          <a:p>
            <a:r>
              <a:rPr lang="ru-RU" sz="1200" dirty="0">
                <a:latin typeface="Times New Roman" pitchFamily="18" charset="0"/>
                <a:cs typeface="Times New Roman" pitchFamily="18" charset="0"/>
              </a:rPr>
              <a:t>-Почему мы с лесом дружим, почему он людям нужен </a:t>
            </a:r>
            <a:r>
              <a:rPr lang="ru-RU" sz="1200" i="1" dirty="0">
                <a:latin typeface="Times New Roman" pitchFamily="18" charset="0"/>
                <a:cs typeface="Times New Roman" pitchFamily="18" charset="0"/>
              </a:rPr>
              <a:t>(ответы детей)</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Лес – это наше богатство, зелёный наряд нашей Земли. Там, где лес, всегда чистый воздух, это дом для зверей и птиц, это наш друг. Задерживая влагу, он помогает выращивать человеку богатый урожай. Это кладовая, которая щедро </a:t>
            </a:r>
            <a:r>
              <a:rPr lang="ru-RU" sz="1200" dirty="0" err="1">
                <a:latin typeface="Times New Roman" pitchFamily="18" charset="0"/>
                <a:cs typeface="Times New Roman" pitchFamily="18" charset="0"/>
              </a:rPr>
              <a:t>отдаё</a:t>
            </a:r>
            <a:r>
              <a:rPr lang="ru-RU" sz="1200" dirty="0">
                <a:latin typeface="Times New Roman" pitchFamily="18" charset="0"/>
                <a:cs typeface="Times New Roman" pitchFamily="18" charset="0"/>
              </a:rPr>
              <a:t> </a:t>
            </a:r>
            <a:r>
              <a:rPr lang="ru-RU" sz="1200" u="sng" dirty="0">
                <a:latin typeface="Times New Roman" pitchFamily="18" charset="0"/>
                <a:cs typeface="Times New Roman" pitchFamily="18" charset="0"/>
              </a:rPr>
              <a:t>т свои дары</a:t>
            </a:r>
            <a:r>
              <a:rPr lang="ru-RU" sz="1200" dirty="0">
                <a:latin typeface="Times New Roman" pitchFamily="18" charset="0"/>
                <a:cs typeface="Times New Roman" pitchFamily="18" charset="0"/>
              </a:rPr>
              <a:t>: орехи, ягоды, грибы. С ранней весны и до поздней осени в лесах на полянах цветёт много цветов. Только стаял снег, а в лесу уже распустился подснежник.</a:t>
            </a:r>
          </a:p>
          <a:p>
            <a:r>
              <a:rPr lang="ru-RU" sz="1200" dirty="0">
                <a:latin typeface="Times New Roman" pitchFamily="18" charset="0"/>
                <a:cs typeface="Times New Roman" pitchFamily="18" charset="0"/>
              </a:rPr>
              <a:t>-А вы знаете, ребята, что между лесом и его обитателями есть тесная связь. А ещё есть тесная связь между лесом, с его силой и богатством и между человеком. Человек помогает лесу, а лес человеку.</a:t>
            </a:r>
          </a:p>
          <a:p>
            <a:r>
              <a:rPr lang="ru-RU" sz="1200" dirty="0">
                <a:latin typeface="Times New Roman" pitchFamily="18" charset="0"/>
                <a:cs typeface="Times New Roman" pitchFamily="18" charset="0"/>
              </a:rPr>
              <a:t>-Почему? </a:t>
            </a:r>
            <a:r>
              <a:rPr lang="ru-RU" sz="1200" i="1" dirty="0">
                <a:latin typeface="Times New Roman" pitchFamily="18" charset="0"/>
                <a:cs typeface="Times New Roman" pitchFamily="18" charset="0"/>
              </a:rPr>
              <a:t>(ответы детей)</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Лес- наш зелёный друг. Он помогает нам получить высокий урожай хлеба. Однажды в одной области несколько дней бушевала чёрная буря. Ветер подхватывал на полях верхний плодородный слой почвы вместе с семенами пшеницы. </a:t>
            </a:r>
            <a:endParaRPr lang="ru-RU" sz="1200" dirty="0" smtClean="0">
              <a:latin typeface="Times New Roman" pitchFamily="18" charset="0"/>
              <a:cs typeface="Times New Roman" pitchFamily="18" charset="0"/>
            </a:endParaRPr>
          </a:p>
          <a:p>
            <a:r>
              <a:rPr lang="ru-RU" sz="1200" dirty="0">
                <a:latin typeface="Times New Roman" pitchFamily="18" charset="0"/>
                <a:cs typeface="Times New Roman" pitchFamily="18" charset="0"/>
              </a:rPr>
              <a:t>Но там, где поле окружал лес буря оказалась бессильной. Лес, словно сказочный богатырь, подставил свою могучую грудь буре. Прикрыл поля и спас урожай. Поэтому, чтобы спасти в степях урожай от бури и зноя на сотни километров сажают леса.</a:t>
            </a:r>
          </a:p>
          <a:p>
            <a:r>
              <a:rPr lang="ru-RU" sz="1200" u="sng" dirty="0">
                <a:latin typeface="Times New Roman" pitchFamily="18" charset="0"/>
                <a:cs typeface="Times New Roman" pitchFamily="18" charset="0"/>
              </a:rPr>
              <a:t>Ребята рассмотрим с Вами виды леса</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1) Лиственный лес;</a:t>
            </a:r>
          </a:p>
          <a:p>
            <a:r>
              <a:rPr lang="ru-RU" sz="1200" dirty="0">
                <a:latin typeface="Times New Roman" pitchFamily="18" charset="0"/>
                <a:cs typeface="Times New Roman" pitchFamily="18" charset="0"/>
              </a:rPr>
              <a:t>2) Хвойный лес;</a:t>
            </a:r>
          </a:p>
          <a:p>
            <a:r>
              <a:rPr lang="ru-RU" sz="1200" dirty="0">
                <a:latin typeface="Times New Roman" pitchFamily="18" charset="0"/>
                <a:cs typeface="Times New Roman" pitchFamily="18" charset="0"/>
              </a:rPr>
              <a:t>3) Смешанный лес.</a:t>
            </a:r>
          </a:p>
          <a:p>
            <a:r>
              <a:rPr lang="ru-RU" sz="1200" dirty="0">
                <a:latin typeface="Times New Roman" pitchFamily="18" charset="0"/>
                <a:cs typeface="Times New Roman" pitchFamily="18" charset="0"/>
              </a:rPr>
              <a:t>Работники лесного хозяйства следят за здоровьем леса: уничтожают вредных насекомых, лечат или срубают засохшие деревья, охраняют лес от пожаров. Большую помощь им оказывают </a:t>
            </a:r>
            <a:r>
              <a:rPr lang="ru-RU" sz="1200" i="1" dirty="0">
                <a:latin typeface="Times New Roman" pitchFamily="18" charset="0"/>
                <a:cs typeface="Times New Roman" pitchFamily="18" charset="0"/>
              </a:rPr>
              <a:t>«зелёные патрули»</a:t>
            </a:r>
            <a:r>
              <a:rPr lang="ru-RU" sz="1200" dirty="0">
                <a:latin typeface="Times New Roman" pitchFamily="18" charset="0"/>
                <a:cs typeface="Times New Roman" pitchFamily="18" charset="0"/>
              </a:rPr>
              <a:t>- люди, которые лес никогда не обидят. Школьники помогают ухаживать за лесом, сажают саженцы, ухаживают за ними.</a:t>
            </a:r>
          </a:p>
          <a:p>
            <a:r>
              <a:rPr lang="ru-RU" sz="1200" dirty="0">
                <a:latin typeface="Times New Roman" pitchFamily="18" charset="0"/>
                <a:cs typeface="Times New Roman" pitchFamily="18" charset="0"/>
              </a:rPr>
              <a:t>На этом занятие заканчивается, дети рассматривают иллюстрации, книги о </a:t>
            </a:r>
            <a:r>
              <a:rPr lang="ru-RU" sz="1200" b="1" dirty="0">
                <a:latin typeface="Times New Roman" pitchFamily="18" charset="0"/>
                <a:cs typeface="Times New Roman" pitchFamily="18" charset="0"/>
              </a:rPr>
              <a:t>лесе</a:t>
            </a:r>
            <a:r>
              <a:rPr lang="ru-RU" sz="1600" dirty="0">
                <a:latin typeface="Times New Roman" pitchFamily="18" charset="0"/>
                <a:cs typeface="Times New Roman" pitchFamily="18" charset="0"/>
              </a:rPr>
              <a:t>.</a:t>
            </a:r>
          </a:p>
          <a:p>
            <a:endParaRPr lang="ru-RU" sz="1600" u="sng" dirty="0"/>
          </a:p>
        </p:txBody>
      </p:sp>
    </p:spTree>
    <p:extLst>
      <p:ext uri="{BB962C8B-B14F-4D97-AF65-F5344CB8AC3E}">
        <p14:creationId xmlns:p14="http://schemas.microsoft.com/office/powerpoint/2010/main" val="758975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TextBox 2"/>
          <p:cNvSpPr txBox="1"/>
          <p:nvPr/>
        </p:nvSpPr>
        <p:spPr>
          <a:xfrm>
            <a:off x="224644" y="36624"/>
            <a:ext cx="6408712" cy="9110186"/>
          </a:xfrm>
          <a:prstGeom prst="rect">
            <a:avLst/>
          </a:prstGeom>
          <a:noFill/>
        </p:spPr>
        <p:txBody>
          <a:bodyPr wrap="square" rtlCol="0">
            <a:spAutoFit/>
          </a:bodyPr>
          <a:lstStyle/>
          <a:p>
            <a:pPr algn="ctr"/>
            <a:r>
              <a:rPr lang="ru-RU" sz="1600" b="1" dirty="0">
                <a:latin typeface="Times New Roman" pitchFamily="18" charset="0"/>
                <a:cs typeface="Times New Roman" pitchFamily="18" charset="0"/>
              </a:rPr>
              <a:t>Беседа: «Как одеваться осенью</a:t>
            </a:r>
            <a:r>
              <a:rPr lang="ru-RU" sz="1600" b="1" dirty="0" smtClean="0">
                <a:latin typeface="Times New Roman" pitchFamily="18" charset="0"/>
                <a:cs typeface="Times New Roman" pitchFamily="18" charset="0"/>
              </a:rPr>
              <a:t>»</a:t>
            </a:r>
          </a:p>
          <a:p>
            <a:r>
              <a:rPr lang="ru-RU" sz="1200" b="1" u="sng" dirty="0">
                <a:latin typeface="Times New Roman" pitchFamily="18" charset="0"/>
                <a:cs typeface="Times New Roman" pitchFamily="18" charset="0"/>
              </a:rPr>
              <a:t>Задачи</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1. Обобщить и закрепить знания детей </a:t>
            </a:r>
            <a:r>
              <a:rPr lang="ru-RU" sz="1200" dirty="0" smtClean="0">
                <a:latin typeface="Times New Roman" pitchFamily="18" charset="0"/>
                <a:cs typeface="Times New Roman" pitchFamily="18" charset="0"/>
              </a:rPr>
              <a:t>об</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одежде и обуви , </a:t>
            </a:r>
            <a:r>
              <a:rPr lang="ru-RU" sz="1200" dirty="0">
                <a:latin typeface="Times New Roman" pitchFamily="18" charset="0"/>
                <a:cs typeface="Times New Roman" pitchFamily="18" charset="0"/>
              </a:rPr>
              <a:t>которую люди носят осенью.</a:t>
            </a:r>
          </a:p>
          <a:p>
            <a:r>
              <a:rPr lang="ru-RU" sz="1200" dirty="0">
                <a:latin typeface="Times New Roman" pitchFamily="18" charset="0"/>
                <a:cs typeface="Times New Roman" pitchFamily="18" charset="0"/>
              </a:rPr>
              <a:t>2. Развивать речь в проговаривании существительных и прилагательных, </a:t>
            </a:r>
            <a:r>
              <a:rPr lang="ru-RU" sz="1200" dirty="0" err="1" smtClean="0">
                <a:latin typeface="Times New Roman" pitchFamily="18" charset="0"/>
                <a:cs typeface="Times New Roman" pitchFamily="18" charset="0"/>
              </a:rPr>
              <a:t>согласововании</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прилагательные с существительными в числе, роде и падеже.</a:t>
            </a:r>
          </a:p>
          <a:p>
            <a:r>
              <a:rPr lang="ru-RU" sz="1200" dirty="0">
                <a:latin typeface="Times New Roman" pitchFamily="18" charset="0"/>
                <a:cs typeface="Times New Roman" pitchFamily="18" charset="0"/>
              </a:rPr>
              <a:t>3. Воспитывать аккуратность и бережное отношение к </a:t>
            </a:r>
            <a:r>
              <a:rPr lang="ru-RU" sz="1200" dirty="0" smtClean="0">
                <a:latin typeface="Times New Roman" pitchFamily="18" charset="0"/>
                <a:cs typeface="Times New Roman" pitchFamily="18" charset="0"/>
              </a:rPr>
              <a:t>одежде и обуви. </a:t>
            </a:r>
            <a:r>
              <a:rPr lang="ru-RU" sz="1200" b="1" u="sng" dirty="0" smtClean="0">
                <a:latin typeface="Times New Roman" pitchFamily="18" charset="0"/>
                <a:cs typeface="Times New Roman" pitchFamily="18" charset="0"/>
              </a:rPr>
              <a:t>Материал</a:t>
            </a:r>
            <a:r>
              <a:rPr lang="ru-RU" sz="1200" dirty="0">
                <a:latin typeface="Times New Roman" pitchFamily="18" charset="0"/>
                <a:cs typeface="Times New Roman" pitchFamily="18" charset="0"/>
              </a:rPr>
              <a:t>: предметные картинки </a:t>
            </a:r>
            <a:r>
              <a:rPr lang="ru-RU" sz="1200" i="1" dirty="0">
                <a:latin typeface="Times New Roman" pitchFamily="18" charset="0"/>
                <a:cs typeface="Times New Roman" pitchFamily="18" charset="0"/>
              </a:rPr>
              <a:t>(</a:t>
            </a:r>
            <a:r>
              <a:rPr lang="ru-RU" sz="1200" b="1" i="1" dirty="0">
                <a:latin typeface="Times New Roman" pitchFamily="18" charset="0"/>
                <a:cs typeface="Times New Roman" pitchFamily="18" charset="0"/>
              </a:rPr>
              <a:t>одежда</a:t>
            </a:r>
            <a:r>
              <a:rPr lang="ru-RU" sz="1200" i="1" dirty="0">
                <a:latin typeface="Times New Roman" pitchFamily="18" charset="0"/>
                <a:cs typeface="Times New Roman" pitchFamily="18" charset="0"/>
              </a:rPr>
              <a:t>, обувь, головные уборы, шкаф)</a:t>
            </a:r>
            <a:r>
              <a:rPr lang="ru-RU" sz="1200" dirty="0">
                <a:latin typeface="Times New Roman" pitchFamily="18" charset="0"/>
                <a:cs typeface="Times New Roman" pitchFamily="18" charset="0"/>
              </a:rPr>
              <a:t>; кусочки ткани из разных материалов, сюжетные картинки со временем года </a:t>
            </a:r>
            <a:r>
              <a:rPr lang="ru-RU" sz="1200" i="1" dirty="0">
                <a:latin typeface="Times New Roman" pitchFamily="18" charset="0"/>
                <a:cs typeface="Times New Roman" pitchFamily="18" charset="0"/>
              </a:rPr>
              <a:t>«лето»</a:t>
            </a:r>
            <a:r>
              <a:rPr lang="ru-RU" sz="1200" dirty="0">
                <a:latin typeface="Times New Roman" pitchFamily="18" charset="0"/>
                <a:cs typeface="Times New Roman" pitchFamily="18" charset="0"/>
              </a:rPr>
              <a:t>, </a:t>
            </a:r>
            <a:r>
              <a:rPr lang="ru-RU" sz="1200" i="1" dirty="0">
                <a:latin typeface="Times New Roman" pitchFamily="18" charset="0"/>
                <a:cs typeface="Times New Roman" pitchFamily="18" charset="0"/>
              </a:rPr>
              <a:t>«</a:t>
            </a:r>
            <a:r>
              <a:rPr lang="ru-RU" sz="1200" b="1" i="1" dirty="0">
                <a:latin typeface="Times New Roman" pitchFamily="18" charset="0"/>
                <a:cs typeface="Times New Roman" pitchFamily="18" charset="0"/>
              </a:rPr>
              <a:t>осень</a:t>
            </a:r>
            <a:r>
              <a:rPr lang="ru-RU" sz="1200" i="1" dirty="0">
                <a:latin typeface="Times New Roman" pitchFamily="18" charset="0"/>
                <a:cs typeface="Times New Roman" pitchFamily="18" charset="0"/>
              </a:rPr>
              <a:t>»</a:t>
            </a:r>
            <a:r>
              <a:rPr lang="ru-RU" sz="1200" dirty="0">
                <a:latin typeface="Times New Roman" pitchFamily="18" charset="0"/>
                <a:cs typeface="Times New Roman" pitchFamily="18" charset="0"/>
              </a:rPr>
              <a:t>, заготовки из картона с контуром куртки, пластилин, мячик, перчатки</a:t>
            </a:r>
            <a:r>
              <a:rPr lang="ru-RU" sz="1200" dirty="0" smtClean="0">
                <a:latin typeface="Times New Roman" pitchFamily="18" charset="0"/>
                <a:cs typeface="Times New Roman" pitchFamily="18" charset="0"/>
              </a:rPr>
              <a:t>.</a:t>
            </a:r>
          </a:p>
          <a:p>
            <a:r>
              <a:rPr lang="ru-RU" sz="1200" b="1" dirty="0">
                <a:latin typeface="Times New Roman" pitchFamily="18" charset="0"/>
                <a:cs typeface="Times New Roman" pitchFamily="18" charset="0"/>
              </a:rPr>
              <a:t>Ход </a:t>
            </a:r>
            <a:r>
              <a:rPr lang="ru-RU" sz="1200" b="1" dirty="0" smtClean="0">
                <a:latin typeface="Times New Roman" pitchFamily="18" charset="0"/>
                <a:cs typeface="Times New Roman" pitchFamily="18" charset="0"/>
              </a:rPr>
              <a:t>беседы</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Входит воспитатель в плаще и с зонтиком.</a:t>
            </a:r>
          </a:p>
          <a:p>
            <a:r>
              <a:rPr lang="ru-RU" sz="1200" u="sng" dirty="0">
                <a:latin typeface="Times New Roman" pitchFamily="18" charset="0"/>
                <a:cs typeface="Times New Roman" pitchFamily="18" charset="0"/>
              </a:rPr>
              <a:t>Воспитатель</a:t>
            </a:r>
            <a:r>
              <a:rPr lang="ru-RU" sz="1200" dirty="0">
                <a:latin typeface="Times New Roman" pitchFamily="18" charset="0"/>
                <a:cs typeface="Times New Roman" pitchFamily="18" charset="0"/>
              </a:rPr>
              <a:t>: Ребята, я шла к вам и попала под дождь. На улице сыро, холодно, дует ветер, листья с деревьев облетают. Кто знает, а какое сейчас время года? </a:t>
            </a:r>
            <a:r>
              <a:rPr lang="ru-RU" sz="1200" i="1" dirty="0">
                <a:latin typeface="Times New Roman" pitchFamily="18" charset="0"/>
                <a:cs typeface="Times New Roman" pitchFamily="18" charset="0"/>
              </a:rPr>
              <a:t>(ответы детей)</a:t>
            </a:r>
            <a:endParaRPr lang="ru-RU" sz="1200" dirty="0">
              <a:latin typeface="Times New Roman" pitchFamily="18" charset="0"/>
              <a:cs typeface="Times New Roman" pitchFamily="18" charset="0"/>
            </a:endParaRPr>
          </a:p>
          <a:p>
            <a:r>
              <a:rPr lang="ru-RU" sz="1200" u="sng" dirty="0">
                <a:latin typeface="Times New Roman" pitchFamily="18" charset="0"/>
                <a:cs typeface="Times New Roman" pitchFamily="18" charset="0"/>
              </a:rPr>
              <a:t>Загадывание загадок по теме занятия</a:t>
            </a:r>
            <a:r>
              <a:rPr lang="ru-RU" sz="1200" dirty="0">
                <a:latin typeface="Times New Roman" pitchFamily="18" charset="0"/>
                <a:cs typeface="Times New Roman" pitchFamily="18" charset="0"/>
              </a:rPr>
              <a:t>:</a:t>
            </a:r>
          </a:p>
          <a:p>
            <a:r>
              <a:rPr lang="ru-RU" sz="1200" dirty="0">
                <a:latin typeface="Times New Roman" pitchFamily="18" charset="0"/>
                <a:cs typeface="Times New Roman" pitchFamily="18" charset="0"/>
              </a:rPr>
              <a:t>Если дождик, мы не тужим —</a:t>
            </a:r>
          </a:p>
          <a:p>
            <a:r>
              <a:rPr lang="ru-RU" sz="1200" dirty="0">
                <a:latin typeface="Times New Roman" pitchFamily="18" charset="0"/>
                <a:cs typeface="Times New Roman" pitchFamily="18" charset="0"/>
              </a:rPr>
              <a:t>Бойко шлёпаем по лужам.</a:t>
            </a:r>
          </a:p>
          <a:p>
            <a:r>
              <a:rPr lang="ru-RU" sz="1200" dirty="0">
                <a:latin typeface="Times New Roman" pitchFamily="18" charset="0"/>
                <a:cs typeface="Times New Roman" pitchFamily="18" charset="0"/>
              </a:rPr>
              <a:t>Станет солнышко сиять —</a:t>
            </a:r>
          </a:p>
          <a:p>
            <a:r>
              <a:rPr lang="ru-RU" sz="1200" dirty="0">
                <a:latin typeface="Times New Roman" pitchFamily="18" charset="0"/>
                <a:cs typeface="Times New Roman" pitchFamily="18" charset="0"/>
              </a:rPr>
              <a:t>Нам под вешалкой стоять.</a:t>
            </a:r>
          </a:p>
          <a:p>
            <a:r>
              <a:rPr lang="ru-RU" sz="1200" i="1" dirty="0">
                <a:latin typeface="Times New Roman" pitchFamily="18" charset="0"/>
                <a:cs typeface="Times New Roman" pitchFamily="18" charset="0"/>
              </a:rPr>
              <a:t>(резиновые сапоги)</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Не галстук он, не воротник,</a:t>
            </a:r>
          </a:p>
          <a:p>
            <a:r>
              <a:rPr lang="ru-RU" sz="1200" dirty="0">
                <a:latin typeface="Times New Roman" pitchFamily="18" charset="0"/>
                <a:cs typeface="Times New Roman" pitchFamily="18" charset="0"/>
              </a:rPr>
              <a:t>А шею обжимать привык.</a:t>
            </a:r>
          </a:p>
          <a:p>
            <a:r>
              <a:rPr lang="ru-RU" sz="1200" dirty="0">
                <a:latin typeface="Times New Roman" pitchFamily="18" charset="0"/>
                <a:cs typeface="Times New Roman" pitchFamily="18" charset="0"/>
              </a:rPr>
              <a:t>Но не всегда, а лишь тогда,</a:t>
            </a:r>
          </a:p>
          <a:p>
            <a:r>
              <a:rPr lang="ru-RU" sz="1200" dirty="0">
                <a:latin typeface="Times New Roman" pitchFamily="18" charset="0"/>
                <a:cs typeface="Times New Roman" pitchFamily="18" charset="0"/>
              </a:rPr>
              <a:t>Когда бывают холода</a:t>
            </a:r>
          </a:p>
          <a:p>
            <a:r>
              <a:rPr lang="ru-RU" sz="1200" i="1" dirty="0">
                <a:latin typeface="Times New Roman" pitchFamily="18" charset="0"/>
                <a:cs typeface="Times New Roman" pitchFamily="18" charset="0"/>
              </a:rPr>
              <a:t>(шарф)</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Я как зонт - не промокаю,</a:t>
            </a:r>
          </a:p>
          <a:p>
            <a:r>
              <a:rPr lang="ru-RU" sz="1200" dirty="0">
                <a:latin typeface="Times New Roman" pitchFamily="18" charset="0"/>
                <a:cs typeface="Times New Roman" pitchFamily="18" charset="0"/>
              </a:rPr>
              <a:t>От дождя вас защищаю,</a:t>
            </a:r>
          </a:p>
          <a:p>
            <a:r>
              <a:rPr lang="ru-RU" sz="1200" dirty="0">
                <a:latin typeface="Times New Roman" pitchFamily="18" charset="0"/>
                <a:cs typeface="Times New Roman" pitchFamily="18" charset="0"/>
              </a:rPr>
              <a:t>И от ветра вас укрою,</a:t>
            </a:r>
          </a:p>
          <a:p>
            <a:r>
              <a:rPr lang="ru-RU" sz="1200" dirty="0">
                <a:latin typeface="Times New Roman" pitchFamily="18" charset="0"/>
                <a:cs typeface="Times New Roman" pitchFamily="18" charset="0"/>
              </a:rPr>
              <a:t>Ну, так что же я такое?</a:t>
            </a:r>
          </a:p>
          <a:p>
            <a:r>
              <a:rPr lang="ru-RU" sz="1200" i="1" dirty="0">
                <a:latin typeface="Times New Roman" pitchFamily="18" charset="0"/>
                <a:cs typeface="Times New Roman" pitchFamily="18" charset="0"/>
              </a:rPr>
              <a:t>(плащ)</a:t>
            </a:r>
            <a:endParaRPr lang="ru-RU" sz="1200" dirty="0">
              <a:latin typeface="Times New Roman" pitchFamily="18" charset="0"/>
              <a:cs typeface="Times New Roman" pitchFamily="18" charset="0"/>
            </a:endParaRPr>
          </a:p>
          <a:p>
            <a:r>
              <a:rPr lang="ru-RU" sz="1200" u="sng" dirty="0">
                <a:latin typeface="Times New Roman" pitchFamily="18" charset="0"/>
                <a:cs typeface="Times New Roman" pitchFamily="18" charset="0"/>
              </a:rPr>
              <a:t>Воспитатель</a:t>
            </a:r>
            <a:r>
              <a:rPr lang="ru-RU" sz="1200" dirty="0">
                <a:latin typeface="Times New Roman" pitchFamily="18" charset="0"/>
                <a:cs typeface="Times New Roman" pitchFamily="18" charset="0"/>
              </a:rPr>
              <a:t>: Молодцы, ребята, отгадали загадки. А кто мне скажет, как одним словом назвать все эти вещи? </a:t>
            </a:r>
            <a:r>
              <a:rPr lang="ru-RU" sz="1200" i="1" dirty="0">
                <a:latin typeface="Times New Roman" pitchFamily="18" charset="0"/>
                <a:cs typeface="Times New Roman" pitchFamily="18" charset="0"/>
              </a:rPr>
              <a:t>(дети отвечают)</a:t>
            </a:r>
            <a:endParaRPr lang="ru-RU" sz="1200" dirty="0">
              <a:latin typeface="Times New Roman" pitchFamily="18" charset="0"/>
              <a:cs typeface="Times New Roman" pitchFamily="18" charset="0"/>
            </a:endParaRPr>
          </a:p>
          <a:p>
            <a:r>
              <a:rPr lang="ru-RU" sz="1200" u="sng" dirty="0">
                <a:latin typeface="Times New Roman" pitchFamily="18" charset="0"/>
                <a:cs typeface="Times New Roman" pitchFamily="18" charset="0"/>
              </a:rPr>
              <a:t>Воспитатель</a:t>
            </a:r>
            <a:r>
              <a:rPr lang="ru-RU" sz="1200" dirty="0">
                <a:latin typeface="Times New Roman" pitchFamily="18" charset="0"/>
                <a:cs typeface="Times New Roman" pitchFamily="18" charset="0"/>
              </a:rPr>
              <a:t>: Вот и я к вам пришла в чем? </a:t>
            </a:r>
            <a:r>
              <a:rPr lang="ru-RU" sz="1200" i="1" dirty="0">
                <a:latin typeface="Times New Roman" pitchFamily="18" charset="0"/>
                <a:cs typeface="Times New Roman" pitchFamily="18" charset="0"/>
              </a:rPr>
              <a:t>(в плаще)</a:t>
            </a:r>
            <a:r>
              <a:rPr lang="ru-RU" sz="1200" dirty="0">
                <a:latin typeface="Times New Roman" pitchFamily="18" charset="0"/>
                <a:cs typeface="Times New Roman" pitchFamily="18" charset="0"/>
              </a:rPr>
              <a:t>. Мой плащ не простой, он волшебный. Он будет вам разные задания загадывать. В нем много карманов, а в каждом кармане подсказка. Хотите узнать?</a:t>
            </a:r>
          </a:p>
          <a:p>
            <a:r>
              <a:rPr lang="ru-RU" sz="1200" dirty="0">
                <a:latin typeface="Times New Roman" pitchFamily="18" charset="0"/>
                <a:cs typeface="Times New Roman" pitchFamily="18" charset="0"/>
              </a:rPr>
              <a:t>Воспитатель достает из кармана подсказку – перчатки</a:t>
            </a:r>
            <a:r>
              <a:rPr lang="ru-RU" sz="1200" dirty="0" smtClean="0">
                <a:latin typeface="Times New Roman" pitchFamily="18" charset="0"/>
                <a:cs typeface="Times New Roman" pitchFamily="18" charset="0"/>
              </a:rPr>
              <a:t>.</a:t>
            </a:r>
          </a:p>
          <a:p>
            <a:r>
              <a:rPr lang="ru-RU" sz="1200" u="sng" dirty="0">
                <a:latin typeface="Times New Roman" pitchFamily="18" charset="0"/>
                <a:cs typeface="Times New Roman" pitchFamily="18" charset="0"/>
              </a:rPr>
              <a:t>Воспитатель</a:t>
            </a:r>
            <a:r>
              <a:rPr lang="ru-RU" sz="1200" dirty="0">
                <a:latin typeface="Times New Roman" pitchFamily="18" charset="0"/>
                <a:cs typeface="Times New Roman" pitchFamily="18" charset="0"/>
              </a:rPr>
              <a:t>: Перчатки - какая это </a:t>
            </a:r>
            <a:r>
              <a:rPr lang="ru-RU" sz="1200" b="1" dirty="0">
                <a:latin typeface="Times New Roman" pitchFamily="18" charset="0"/>
                <a:cs typeface="Times New Roman" pitchFamily="18" charset="0"/>
              </a:rPr>
              <a:t>одежда</a:t>
            </a:r>
            <a:r>
              <a:rPr lang="ru-RU" sz="1200" dirty="0">
                <a:latin typeface="Times New Roman" pitchFamily="18" charset="0"/>
                <a:cs typeface="Times New Roman" pitchFamily="18" charset="0"/>
              </a:rPr>
              <a:t>? Как можно по-другому назвать </a:t>
            </a:r>
            <a:r>
              <a:rPr lang="ru-RU" sz="1200" b="1" dirty="0">
                <a:latin typeface="Times New Roman" pitchFamily="18" charset="0"/>
                <a:cs typeface="Times New Roman" pitchFamily="18" charset="0"/>
              </a:rPr>
              <a:t>осеннюю одежду</a:t>
            </a:r>
            <a:r>
              <a:rPr lang="ru-RU" sz="1200" dirty="0">
                <a:latin typeface="Times New Roman" pitchFamily="18" charset="0"/>
                <a:cs typeface="Times New Roman" pitchFamily="18" charset="0"/>
              </a:rPr>
              <a:t>? </a:t>
            </a:r>
            <a:r>
              <a:rPr lang="ru-RU" sz="1200" i="1" dirty="0">
                <a:latin typeface="Times New Roman" pitchFamily="18" charset="0"/>
                <a:cs typeface="Times New Roman" pitchFamily="18" charset="0"/>
              </a:rPr>
              <a:t>(</a:t>
            </a:r>
            <a:r>
              <a:rPr lang="ru-RU" sz="1200" i="1" dirty="0" smtClean="0">
                <a:latin typeface="Times New Roman" pitchFamily="18" charset="0"/>
                <a:cs typeface="Times New Roman" pitchFamily="18" charset="0"/>
              </a:rPr>
              <a:t>демисезонная</a:t>
            </a:r>
            <a:r>
              <a:rPr lang="ru-RU" sz="1200" i="1" dirty="0" smtClean="0">
                <a:latin typeface="Times New Roman" pitchFamily="18" charset="0"/>
                <a:cs typeface="Times New Roman" pitchFamily="18" charset="0"/>
              </a:rPr>
              <a:t>).</a:t>
            </a:r>
          </a:p>
          <a:p>
            <a:r>
              <a:rPr lang="ru-RU" sz="1200" dirty="0">
                <a:latin typeface="Times New Roman" pitchFamily="18" charset="0"/>
                <a:cs typeface="Times New Roman" pitchFamily="18" charset="0"/>
              </a:rPr>
              <a:t>- Давайте вспомним, какую одежду мы носим летом, а какую осенью? </a:t>
            </a:r>
            <a:r>
              <a:rPr lang="ru-RU" sz="1200" i="1" dirty="0">
                <a:latin typeface="Times New Roman" pitchFamily="18" charset="0"/>
                <a:cs typeface="Times New Roman" pitchFamily="18" charset="0"/>
              </a:rPr>
              <a:t>(дети называют предметы одежды)</a:t>
            </a:r>
            <a:r>
              <a:rPr lang="ru-RU" sz="1200" dirty="0">
                <a:latin typeface="Times New Roman" pitchFamily="18" charset="0"/>
                <a:cs typeface="Times New Roman" pitchFamily="18" charset="0"/>
              </a:rPr>
              <a:t>. И чем летняя одежда отличается от осенней? ( </a:t>
            </a:r>
            <a:r>
              <a:rPr lang="ru-RU" sz="1200" u="sng" dirty="0">
                <a:latin typeface="Times New Roman" pitchFamily="18" charset="0"/>
                <a:cs typeface="Times New Roman" pitchFamily="18" charset="0"/>
              </a:rPr>
              <a:t>предлагает 2 картинки</a:t>
            </a:r>
            <a:r>
              <a:rPr lang="ru-RU" sz="1200" dirty="0">
                <a:latin typeface="Times New Roman" pitchFamily="18" charset="0"/>
                <a:cs typeface="Times New Roman" pitchFamily="18" charset="0"/>
              </a:rPr>
              <a:t>: летний сюжет и осенний, дети сравнивают)</a:t>
            </a:r>
          </a:p>
          <a:p>
            <a:r>
              <a:rPr lang="ru-RU" sz="1200" u="sng" dirty="0">
                <a:latin typeface="Times New Roman" pitchFamily="18" charset="0"/>
                <a:cs typeface="Times New Roman" pitchFamily="18" charset="0"/>
              </a:rPr>
              <a:t>Воспитатель</a:t>
            </a:r>
            <a:r>
              <a:rPr lang="ru-RU" sz="1200" dirty="0">
                <a:latin typeface="Times New Roman" pitchFamily="18" charset="0"/>
                <a:cs typeface="Times New Roman" pitchFamily="18" charset="0"/>
              </a:rPr>
              <a:t>: А сейчас посмотрим, что у нас в следующем кармашке </a:t>
            </a:r>
            <a:r>
              <a:rPr lang="ru-RU" sz="1200" i="1" dirty="0">
                <a:latin typeface="Times New Roman" pitchFamily="18" charset="0"/>
                <a:cs typeface="Times New Roman" pitchFamily="18" charset="0"/>
              </a:rPr>
              <a:t>(достает картинку с изображением плательного шкафа)</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Плащ нам подсказывает, куда нам надо заглянуть?</a:t>
            </a:r>
          </a:p>
          <a:p>
            <a:r>
              <a:rPr lang="ru-RU" sz="1200" i="1" dirty="0">
                <a:latin typeface="Times New Roman" pitchFamily="18" charset="0"/>
                <a:cs typeface="Times New Roman" pitchFamily="18" charset="0"/>
              </a:rPr>
              <a:t>(подходит к кукольному шкафчику с одеждой)</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Ребята, а теперь я вам предлагаю заглянуть в кукольный шкафчик и взять себе по одному предмету одежды и рассказать какая она.</a:t>
            </a: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890225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2709</Words>
  <Application>Microsoft Office PowerPoint</Application>
  <PresentationFormat>Экран (4:3)</PresentationFormat>
  <Paragraphs>677</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49</cp:revision>
  <cp:lastPrinted>2024-11-23T19:18:42Z</cp:lastPrinted>
  <dcterms:created xsi:type="dcterms:W3CDTF">2024-10-17T19:27:09Z</dcterms:created>
  <dcterms:modified xsi:type="dcterms:W3CDTF">2024-11-23T20:03:16Z</dcterms:modified>
</cp:coreProperties>
</file>