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25480-091E-4B94-89DB-EC3EE8A00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DF4642-0D16-455F-AFCA-1A3071C69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CA1D25-29AB-4693-8B5E-0E584C436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2869-6279-407C-BC74-5F2D3173A6D9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909896-92C7-4837-B1DE-1583DE9CB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BCAD63-95A6-456C-8089-ADF387FA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C9B7C-5A0A-4509-9DEB-00F0E2085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029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FA4C44-673D-43B5-AC58-D061AEE4D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810EAF-A269-43E4-AB6A-FB3022705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FB15AD-DD5D-41AF-B44E-3757B4EA2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2869-6279-407C-BC74-5F2D3173A6D9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7D1783-3761-4EDD-A1A5-B13010484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D89C82-3461-49A5-A581-6B779D192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C9B7C-5A0A-4509-9DEB-00F0E2085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65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C35E70-942F-4F05-B35F-2CBCA02664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13A88C-A619-40AE-B338-0DD18B15A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F613BF-3766-4146-923A-49F60786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2869-6279-407C-BC74-5F2D3173A6D9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837D5A-B778-49E0-A7E6-91CF546E1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177048-8FC1-4A58-A1FA-49190181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C9B7C-5A0A-4509-9DEB-00F0E2085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42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284B0-B478-4436-88A3-6EA2367F6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67F3B7-8679-40F4-A9AE-4F1B6F07E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0A3A7D-1B57-4B9B-9503-AC4CC1BC6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2869-6279-407C-BC74-5F2D3173A6D9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D6C947-E17F-499A-8BB3-25438A7F7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873E1-2150-4F7A-96A6-29E2E5C4D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C9B7C-5A0A-4509-9DEB-00F0E2085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663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2DCC1-7363-45FD-B91E-7E82E3026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55DD28-A1CB-4CE8-A4AA-1D66EA4C3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B9ECFF-8512-4660-AD83-95E775D5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2869-6279-407C-BC74-5F2D3173A6D9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D7595A-311D-4183-B995-EB9D204CD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B53928-C578-4BF3-9A9F-2E34D11DB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C9B7C-5A0A-4509-9DEB-00F0E2085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51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5451F0-269D-4D1E-88D6-91C58C8A8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DC1DD-66A9-4E03-8889-816E9DBFAE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E3D9D2-3706-4B65-AAA9-FBCA2A435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5863FE-EA8A-47C7-9E4A-0B3570B91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2869-6279-407C-BC74-5F2D3173A6D9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6A41B4-3B70-4705-A66A-01321B47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5EFBDD-49E4-465E-B40D-8F82E27C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C9B7C-5A0A-4509-9DEB-00F0E2085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73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81C892-43D2-44A5-B354-EE9C1FDDC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CD1CFE-2FEF-4807-9B78-A0358034B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4EA6B2-C7ED-4F5B-8A15-33BEB28C2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6295C7B-9095-4A32-B1C1-45DEE73F7F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9D53A04-35B4-429C-A639-9DE116E959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011A61-A266-490D-B111-466C76F52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2869-6279-407C-BC74-5F2D3173A6D9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1FF1DA2-B1CA-49FA-8181-32C61AE33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F1BABEB-5501-48BB-9ACE-E849D7736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C9B7C-5A0A-4509-9DEB-00F0E2085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87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02F1C2-A21F-4E91-991B-ED3F85BA4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0F15E4-E919-4A3B-99BC-77B276029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2869-6279-407C-BC74-5F2D3173A6D9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1C7E48-C629-4771-9DAC-51EE40CFF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56A7D3-B8B2-43AE-8515-4FCD1D531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C9B7C-5A0A-4509-9DEB-00F0E2085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823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A734C-2949-480C-9432-4FF04DC11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2869-6279-407C-BC74-5F2D3173A6D9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E782DCC-A58C-4972-A0D8-5B3ECFAF9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841038-08B9-4BE6-A609-E9BC6CCDB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C9B7C-5A0A-4509-9DEB-00F0E2085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43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7E2723-5B25-49CF-86BA-BD41CACE0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F14C1F-8EB6-4E54-B7AE-39E694CDD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3CD2C8-DC75-4560-A416-FFD70F8CA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AD5C5B-B240-478B-B7E2-1854350E0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2869-6279-407C-BC74-5F2D3173A6D9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602ED3-9062-4736-B60A-990A01B51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4ECCBD-1AFE-4B90-936A-21CB5F09E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C9B7C-5A0A-4509-9DEB-00F0E2085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097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852AB8-C86F-4A60-A920-D6365EA21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1DFEAD-BAAB-4367-818A-EAD41D3F32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0287D3-92C1-445F-9E58-4A73D3FF05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D0067F-4CD7-4A71-857D-961E48890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2869-6279-407C-BC74-5F2D3173A6D9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A2A604-0251-42A6-BF84-A79722010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B5F94A-13BF-4CF8-A681-13FEBC43A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C9B7C-5A0A-4509-9DEB-00F0E2085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54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3DA15F-6B99-4F4D-84DE-61419BBAE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293D01-4F38-41F1-A032-B72F98AAF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68B773-B9B5-4C53-99FC-EE3CCC9185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62869-6279-407C-BC74-5F2D3173A6D9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0F2A8-D926-4B68-94A9-E966CAE2D8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B38C20-F22A-4024-ABD6-A362DB28DF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C9B7C-5A0A-4509-9DEB-00F0E2085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67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ho-fic.ru/icd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2FD9D-371F-42A2-A2C9-30570AE755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8775" y="1971467"/>
            <a:ext cx="9514449" cy="3252689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«Эмоциональное выгорание в работе педагога»</a:t>
            </a:r>
            <a:br>
              <a:rPr lang="ru-RU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8000" dirty="0"/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8A88D1C5-7A13-4279-9E8C-55B2B1646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8015">
            <a:off x="533486" y="3821343"/>
            <a:ext cx="2518729" cy="251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29BC79AE-E34F-459B-B77A-BD0D3F8F8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0806">
            <a:off x="8864012" y="3788938"/>
            <a:ext cx="2518729" cy="251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 background">
            <a:extLst>
              <a:ext uri="{FF2B5EF4-FFF2-40B4-BE49-F238E27FC236}">
                <a16:creationId xmlns:a16="http://schemas.microsoft.com/office/drawing/2014/main" id="{E8C7A58C-5475-49AF-A0C1-22BEAEB8F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87" y="287116"/>
            <a:ext cx="2267400" cy="22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48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965B62-9FFB-48A7-841C-2AEFFEA9F581}"/>
              </a:ext>
            </a:extLst>
          </p:cNvPr>
          <p:cNvSpPr txBox="1"/>
          <p:nvPr/>
        </p:nvSpPr>
        <p:spPr>
          <a:xfrm>
            <a:off x="531055" y="431633"/>
            <a:ext cx="112154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Исследования показывают, что эффективным средством профилактики симптома профессионального выгорания являются способы саморегуляции и самовосстановления.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5F74C7-E38B-4377-985B-4AD101B77DA8}"/>
              </a:ext>
            </a:extLst>
          </p:cNvPr>
          <p:cNvSpPr txBox="1"/>
          <p:nvPr/>
        </p:nvSpPr>
        <p:spPr>
          <a:xfrm>
            <a:off x="531055" y="1899028"/>
            <a:ext cx="11510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48F11B-8C95-4CB4-9E38-C79F02246411}"/>
              </a:ext>
            </a:extLst>
          </p:cNvPr>
          <p:cNvSpPr txBox="1"/>
          <p:nvPr/>
        </p:nvSpPr>
        <p:spPr>
          <a:xfrm>
            <a:off x="531055" y="1899028"/>
            <a:ext cx="1121546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1.Способы, связанные с управлением дыханием. </a:t>
            </a:r>
          </a:p>
          <a:p>
            <a:pPr algn="just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Способы, связанные с управлением тонусом мышц, движением. </a:t>
            </a:r>
          </a:p>
          <a:p>
            <a:pPr algn="just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Способы, связанные с воздействием словом. </a:t>
            </a:r>
          </a:p>
          <a:p>
            <a:pPr algn="just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Способы, предполагающие использование образов. 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5DEB8B8F-CAFC-4741-ACAE-2CFF3E129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015" y="2467708"/>
            <a:ext cx="5501640" cy="550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FFB4024B-DB48-4EC3-94D8-E9F9D5B15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3672463"/>
            <a:ext cx="4804996" cy="32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8" descr="Picture background">
            <a:extLst>
              <a:ext uri="{FF2B5EF4-FFF2-40B4-BE49-F238E27FC236}">
                <a16:creationId xmlns:a16="http://schemas.microsoft.com/office/drawing/2014/main" id="{328D98D3-7734-4C91-ADC5-730433FEEF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Picture background">
            <a:extLst>
              <a:ext uri="{FF2B5EF4-FFF2-40B4-BE49-F238E27FC236}">
                <a16:creationId xmlns:a16="http://schemas.microsoft.com/office/drawing/2014/main" id="{19B59CA5-73EC-41FD-9B32-A0E69045C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931" y="3714910"/>
            <a:ext cx="3107014" cy="310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569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8AA04A42-F21C-4967-B9FC-808BDB4BA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769" y="1445959"/>
            <a:ext cx="4859216" cy="60561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Впервые термин «эмоциональное выгорание» 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употребил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американский психиатр Герберт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Фрейденбергер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1974 году.</a:t>
            </a:r>
          </a:p>
          <a:p>
            <a:pPr marL="0" indent="0" algn="just">
              <a:buNone/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ВОЗ официально признала выгорание, включив его в </a:t>
            </a:r>
            <a:r>
              <a:rPr lang="ru-RU" sz="2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Международную классификацию болезней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3200" dirty="0"/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1CEC34C1-AE3F-44E6-A974-41A096658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060" y="1445959"/>
            <a:ext cx="3676171" cy="498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F09D17E9-F261-496B-AB6B-B872AA47D855}"/>
              </a:ext>
            </a:extLst>
          </p:cNvPr>
          <p:cNvSpPr txBox="1">
            <a:spLocks/>
          </p:cNvSpPr>
          <p:nvPr/>
        </p:nvSpPr>
        <p:spPr>
          <a:xfrm>
            <a:off x="915160" y="610054"/>
            <a:ext cx="10377714" cy="3863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000" b="1" u="sng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Что же такое эмоциональное выгорание?</a:t>
            </a:r>
            <a:endParaRPr lang="ru-RU" sz="4000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F5A2DD1B-DD81-48C9-9525-1E352F622727}"/>
              </a:ext>
            </a:extLst>
          </p:cNvPr>
          <p:cNvSpPr/>
          <p:nvPr/>
        </p:nvSpPr>
        <p:spPr>
          <a:xfrm>
            <a:off x="435429" y="2278743"/>
            <a:ext cx="638628" cy="74022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1032B251-FC1B-41FD-8048-E7831DA78A9C}"/>
              </a:ext>
            </a:extLst>
          </p:cNvPr>
          <p:cNvSpPr/>
          <p:nvPr/>
        </p:nvSpPr>
        <p:spPr>
          <a:xfrm>
            <a:off x="435429" y="3936208"/>
            <a:ext cx="638628" cy="74022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84378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610B7CD-8070-4480-BFF6-726493F49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6082"/>
            <a:ext cx="10515600" cy="180294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Эмоциональное выгорание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это выработанный личностью механизм психологической защиты в форме полного или частичного исключения эмоций (понижения их энергетики) в ответ на избранные психотравмирующие воздействия.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endParaRPr lang="ru-RU" dirty="0"/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72FFE6B7-2E7B-4738-80D6-880B6F199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129" y="2921000"/>
            <a:ext cx="3276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225725-58BA-4139-9AAC-AA790749DC33}"/>
              </a:ext>
            </a:extLst>
          </p:cNvPr>
          <p:cNvSpPr txBox="1"/>
          <p:nvPr/>
        </p:nvSpPr>
        <p:spPr>
          <a:xfrm>
            <a:off x="5573486" y="3429000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Главное отличие эмоционального выгорания от плохого настроения — 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затяжной характер. </a:t>
            </a:r>
            <a:endParaRPr lang="ru-RU" sz="2800" b="1" dirty="0"/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78335783-ABCA-414D-95DD-49DD556E0857}"/>
              </a:ext>
            </a:extLst>
          </p:cNvPr>
          <p:cNvSpPr/>
          <p:nvPr/>
        </p:nvSpPr>
        <p:spPr>
          <a:xfrm>
            <a:off x="5457372" y="4586515"/>
            <a:ext cx="638628" cy="74022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834842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F3DB3BDC-0F76-4AE0-A182-C3DC5C1C1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00" y="2677885"/>
            <a:ext cx="3040743" cy="304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6B9B62-868A-4BCE-B19C-E15314F5ED7F}"/>
              </a:ext>
            </a:extLst>
          </p:cNvPr>
          <p:cNvSpPr txBox="1"/>
          <p:nvPr/>
        </p:nvSpPr>
        <p:spPr>
          <a:xfrm>
            <a:off x="1001486" y="475734"/>
            <a:ext cx="10160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b="1" u="sng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Как выглядит эмоциональное выгорание у педагогов?</a:t>
            </a:r>
            <a:endParaRPr lang="ru-RU" sz="3200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056" name="Picture 8" descr="Picture background">
            <a:extLst>
              <a:ext uri="{FF2B5EF4-FFF2-40B4-BE49-F238E27FC236}">
                <a16:creationId xmlns:a16="http://schemas.microsoft.com/office/drawing/2014/main" id="{79838024-017A-4BFE-A4DE-63E7576E7B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2" t="19683" r="3598" b="16614"/>
          <a:stretch/>
        </p:blipFill>
        <p:spPr bwMode="auto">
          <a:xfrm>
            <a:off x="2100943" y="1693612"/>
            <a:ext cx="6433457" cy="457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78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949F21C-6D1F-4938-8347-A3B616F664C4}"/>
              </a:ext>
            </a:extLst>
          </p:cNvPr>
          <p:cNvSpPr txBox="1"/>
          <p:nvPr/>
        </p:nvSpPr>
        <p:spPr>
          <a:xfrm>
            <a:off x="1211944" y="1186767"/>
            <a:ext cx="9768112" cy="3728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усталость ощущается не только к концу дня, но и с самого утра;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кусок в горло не лезет или, наоборот, ешь постоянно, даже когда нет чувства голода;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долго не можешь заснуть;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возвращаются старые или появляются новые зависимости. Становится нормой снимать стресс 1-2 бокалами вина по вечерам или заедать его килограммами тортиков и шоколадок.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D63539DF-5736-40F8-A25B-E912B7CC0E7A}"/>
              </a:ext>
            </a:extLst>
          </p:cNvPr>
          <p:cNvSpPr/>
          <p:nvPr/>
        </p:nvSpPr>
        <p:spPr>
          <a:xfrm>
            <a:off x="449944" y="1056139"/>
            <a:ext cx="638628" cy="74022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FE8B0118-BF22-40CF-ADFE-C0F02B9155FF}"/>
              </a:ext>
            </a:extLst>
          </p:cNvPr>
          <p:cNvSpPr/>
          <p:nvPr/>
        </p:nvSpPr>
        <p:spPr>
          <a:xfrm>
            <a:off x="449944" y="1977796"/>
            <a:ext cx="638628" cy="74022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0B4DF692-1694-45EB-A51E-BC3E95C5AC5F}"/>
              </a:ext>
            </a:extLst>
          </p:cNvPr>
          <p:cNvSpPr/>
          <p:nvPr/>
        </p:nvSpPr>
        <p:spPr>
          <a:xfrm>
            <a:off x="449944" y="2899453"/>
            <a:ext cx="638628" cy="74022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2469B616-46EB-43D3-A808-3D83169A1089}"/>
              </a:ext>
            </a:extLst>
          </p:cNvPr>
          <p:cNvSpPr/>
          <p:nvPr/>
        </p:nvSpPr>
        <p:spPr>
          <a:xfrm>
            <a:off x="449944" y="3821110"/>
            <a:ext cx="638628" cy="74022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BFFE0A53-213E-4C1A-BE12-BA04C7FFA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257" y="3821110"/>
            <a:ext cx="3036890" cy="303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8035355-7B87-424B-BC32-D86DEEE024FC}"/>
              </a:ext>
            </a:extLst>
          </p:cNvPr>
          <p:cNvSpPr txBox="1"/>
          <p:nvPr/>
        </p:nvSpPr>
        <p:spPr>
          <a:xfrm>
            <a:off x="2826658" y="409808"/>
            <a:ext cx="65386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ru-RU" sz="3600" b="1" u="sng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Как может проявляться?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655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44A55C-A06D-44D0-8667-D635845E6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4"/>
                </a:solidFill>
              </a:rPr>
              <a:t>Стадии эмоционального выгорания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0A8385DA-B7DE-43FE-A9B9-1F95983FD3E1}"/>
              </a:ext>
            </a:extLst>
          </p:cNvPr>
          <p:cNvSpPr/>
          <p:nvPr/>
        </p:nvSpPr>
        <p:spPr>
          <a:xfrm>
            <a:off x="116115" y="2183044"/>
            <a:ext cx="638628" cy="74022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14C7B155-C7ED-48B4-84CC-B57B2ACC7616}"/>
              </a:ext>
            </a:extLst>
          </p:cNvPr>
          <p:cNvSpPr/>
          <p:nvPr/>
        </p:nvSpPr>
        <p:spPr>
          <a:xfrm>
            <a:off x="116115" y="3176821"/>
            <a:ext cx="638628" cy="74022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AFF4356B-972F-41F5-B99D-BEDF6AEA607D}"/>
              </a:ext>
            </a:extLst>
          </p:cNvPr>
          <p:cNvSpPr/>
          <p:nvPr/>
        </p:nvSpPr>
        <p:spPr>
          <a:xfrm>
            <a:off x="94344" y="4147120"/>
            <a:ext cx="638628" cy="74022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50954ACF-8D22-4884-B131-A9DEDE1D6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506310"/>
            <a:ext cx="6531429" cy="4351338"/>
          </a:xfrm>
        </p:spPr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Согласно источнику, эмоциональное выгорание проходит через четыре стадии: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Напряжённость. </a:t>
            </a:r>
          </a:p>
          <a:p>
            <a:pPr algn="l">
              <a:buFont typeface="+mj-lt"/>
              <a:buAutoNum type="arabicPeriod"/>
            </a:pPr>
            <a:endParaRPr lang="ru-RU" b="0" i="0" dirty="0">
              <a:solidFill>
                <a:srgbClr val="333333"/>
              </a:solidFill>
              <a:effectLst/>
              <a:latin typeface="YS Text"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Режим «Потерплю ещё чуть-чуть». </a:t>
            </a:r>
          </a:p>
          <a:p>
            <a:pPr algn="l">
              <a:buFont typeface="+mj-lt"/>
              <a:buAutoNum type="arabicPeriod"/>
            </a:pPr>
            <a:endParaRPr lang="ru-RU" b="0" i="0" dirty="0">
              <a:solidFill>
                <a:srgbClr val="333333"/>
              </a:solidFill>
              <a:effectLst/>
              <a:latin typeface="YS Text"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Истощение. </a:t>
            </a:r>
          </a:p>
          <a:p>
            <a:pPr algn="l">
              <a:buFont typeface="+mj-lt"/>
              <a:buAutoNum type="arabicPeriod"/>
            </a:pPr>
            <a:endParaRPr lang="ru-RU" b="0" i="0" dirty="0">
              <a:solidFill>
                <a:srgbClr val="333333"/>
              </a:solidFill>
              <a:effectLst/>
              <a:latin typeface="YS Text"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Угасание. </a:t>
            </a:r>
            <a:endParaRPr lang="ru-RU" dirty="0"/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9D15ED6A-5892-4F99-A960-DAA12C1B6FA2}"/>
              </a:ext>
            </a:extLst>
          </p:cNvPr>
          <p:cNvSpPr/>
          <p:nvPr/>
        </p:nvSpPr>
        <p:spPr>
          <a:xfrm>
            <a:off x="72572" y="5117419"/>
            <a:ext cx="638628" cy="74022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D6847762-E569-45A8-B725-02D089B95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629" y="1875977"/>
            <a:ext cx="4082143" cy="408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365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F012AF-C5A9-4FB3-8ED9-75F6FC83F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71" y="365125"/>
            <a:ext cx="10773229" cy="1792288"/>
          </a:xfrm>
        </p:spPr>
        <p:txBody>
          <a:bodyPr>
            <a:normAutofit/>
          </a:bodyPr>
          <a:lstStyle/>
          <a:p>
            <a:pPr algn="ctr"/>
            <a:r>
              <a:rPr lang="en-US" sz="5400" b="0" i="0" dirty="0">
                <a:solidFill>
                  <a:srgbClr val="FFC000"/>
                </a:solidFill>
                <a:effectLst/>
              </a:rPr>
              <a:t>QR </a:t>
            </a:r>
            <a:r>
              <a:rPr lang="ru-RU" sz="5400" b="1" i="0" dirty="0">
                <a:solidFill>
                  <a:srgbClr val="FFC000"/>
                </a:solidFill>
                <a:effectLst/>
              </a:rPr>
              <a:t>код на тест по эмоциональному выгоранию</a:t>
            </a:r>
            <a:endParaRPr lang="ru-RU" sz="5400" dirty="0">
              <a:solidFill>
                <a:srgbClr val="FFC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9CAFB5-0EC5-4014-9FA4-52FC5966397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347" y="2157413"/>
            <a:ext cx="4791075" cy="47005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F0392F6F-4019-4F75-AA1E-DFEFC0A96C6B}"/>
              </a:ext>
            </a:extLst>
          </p:cNvPr>
          <p:cNvSpPr/>
          <p:nvPr/>
        </p:nvSpPr>
        <p:spPr>
          <a:xfrm>
            <a:off x="1683656" y="3622334"/>
            <a:ext cx="1654629" cy="88537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391425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11475B-AC84-4EE8-9E7D-303503BDA0F0}"/>
              </a:ext>
            </a:extLst>
          </p:cNvPr>
          <p:cNvSpPr txBox="1"/>
          <p:nvPr/>
        </p:nvSpPr>
        <p:spPr>
          <a:xfrm>
            <a:off x="406400" y="612844"/>
            <a:ext cx="6096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sz="2000" b="0" i="0" dirty="0">
                <a:effectLst/>
                <a:latin typeface="Helvetica" panose="020B0604020202020204" pitchFamily="34" charset="0"/>
              </a:rPr>
              <a:t>Основной фактор – это хронический стресс на рабочем месте, к которому приводят:</a:t>
            </a:r>
          </a:p>
          <a:p>
            <a:pPr algn="l" fontAlgn="base"/>
            <a:endParaRPr lang="ru-RU" sz="2000" dirty="0">
              <a:latin typeface="Helvetica" panose="020B0604020202020204" pitchFamily="34" charset="0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ru-RU" sz="2000" b="0" i="0" dirty="0">
                <a:effectLst/>
                <a:latin typeface="inherit"/>
              </a:rPr>
              <a:t>предъявление завышенных требований и высокая рабочая нагрузка,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ru-RU" sz="2000" b="0" i="0" dirty="0">
                <a:effectLst/>
                <a:latin typeface="inherit"/>
              </a:rPr>
              <a:t>отсутствие или недостаток поддержки со стороны коллег и начальства,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ru-RU" sz="2000" b="0" i="0" dirty="0">
                <a:effectLst/>
                <a:latin typeface="inherit"/>
              </a:rPr>
              <a:t>недостаток вознаграждения за работу, как моральное, так и материальное,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ru-RU" sz="2000" b="0" i="0" dirty="0">
                <a:effectLst/>
                <a:latin typeface="inherit"/>
              </a:rPr>
              <a:t>невозможность влиять на принятие важных решений,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ru-RU" sz="2000" b="0" i="0" dirty="0">
                <a:effectLst/>
                <a:latin typeface="inherit"/>
              </a:rPr>
              <a:t>необходимость внешне проявлять эмоции, не соответствующие реальным (необходимость быть эмпатичным, вежливым улыбчивым),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ru-RU" sz="2000" b="0" i="0" dirty="0">
                <a:effectLst/>
                <a:latin typeface="inherit"/>
              </a:rPr>
              <a:t>работа с тяжелыми людьми,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ru-RU" sz="2000" b="0" i="0" dirty="0">
                <a:effectLst/>
                <a:latin typeface="inherit"/>
              </a:rPr>
              <a:t>отсутствие каких – либо интересов вне работы,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ru-RU" sz="2000" b="0" i="0" dirty="0">
                <a:effectLst/>
                <a:latin typeface="inherit"/>
              </a:rPr>
              <a:t>переживание несправедливости,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ru-RU" sz="2000" b="0" i="0" dirty="0">
                <a:effectLst/>
                <a:latin typeface="inherit"/>
              </a:rPr>
              <a:t>неудовлетворенность работой.</a:t>
            </a:r>
          </a:p>
        </p:txBody>
      </p:sp>
      <p:pic>
        <p:nvPicPr>
          <p:cNvPr id="8196" name="Picture 4" descr="Picture background">
            <a:extLst>
              <a:ext uri="{FF2B5EF4-FFF2-40B4-BE49-F238E27FC236}">
                <a16:creationId xmlns:a16="http://schemas.microsoft.com/office/drawing/2014/main" id="{052D1C3A-6759-4E2D-B479-25B0EC536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032" y="747484"/>
            <a:ext cx="4682719" cy="53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156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3E3001-AD8C-4DD3-B776-5A5AB926E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156"/>
            <a:ext cx="10515600" cy="1325563"/>
          </a:xfrm>
        </p:spPr>
        <p:txBody>
          <a:bodyPr>
            <a:normAutofit fontScale="90000"/>
          </a:bodyPr>
          <a:lstStyle/>
          <a:p>
            <a:pPr indent="180340">
              <a:lnSpc>
                <a:spcPct val="107000"/>
              </a:lnSpc>
              <a:spcAft>
                <a:spcPts val="0"/>
              </a:spcAft>
            </a:pPr>
            <a:r>
              <a:rPr lang="ru-RU" sz="27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Саморегуляция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управление своим психоэмоциональным состоянием, которое достигается путем воздействия человека на самого себя с помощью слов, мысленных образов, управления мышечным тонусом и дыханием. 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A0C254-A010-4A67-B207-C34E08A94A5A}"/>
              </a:ext>
            </a:extLst>
          </p:cNvPr>
          <p:cNvSpPr txBox="1"/>
          <p:nvPr/>
        </p:nvSpPr>
        <p:spPr>
          <a:xfrm>
            <a:off x="5814646" y="2970065"/>
            <a:ext cx="56587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Естественные способы ???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11C559BE-A5B4-47B8-9D78-4241800D1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27958"/>
            <a:ext cx="4695191" cy="361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4A220E-803E-483A-AD4F-AE2F8C9731A0}"/>
              </a:ext>
            </a:extLst>
          </p:cNvPr>
          <p:cNvSpPr txBox="1"/>
          <p:nvPr/>
        </p:nvSpPr>
        <p:spPr>
          <a:xfrm>
            <a:off x="5814646" y="4473742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Способы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самовоздействия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???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1578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362</Words>
  <Application>Microsoft Office PowerPoint</Application>
  <PresentationFormat>Широкоэкранный</PresentationFormat>
  <Paragraphs>47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inherit</vt:lpstr>
      <vt:lpstr>Times New Roman</vt:lpstr>
      <vt:lpstr>YS Text</vt:lpstr>
      <vt:lpstr>Тема Office</vt:lpstr>
      <vt:lpstr>«Эмоциональное выгорание в работе педагога» </vt:lpstr>
      <vt:lpstr>Презентация PowerPoint</vt:lpstr>
      <vt:lpstr>Презентация PowerPoint</vt:lpstr>
      <vt:lpstr>Презентация PowerPoint</vt:lpstr>
      <vt:lpstr>Презентация PowerPoint</vt:lpstr>
      <vt:lpstr>Стадии эмоционального выгорания</vt:lpstr>
      <vt:lpstr>QR код на тест по эмоциональному выгоранию</vt:lpstr>
      <vt:lpstr>Презентация PowerPoint</vt:lpstr>
      <vt:lpstr>Саморегуляция – это управление своим психоэмоциональным состоянием, которое достигается путем воздействия человека на самого себя с помощью слов, мысленных образов, управления мышечным тонусом и дыханием.   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«Эмоциональное выгорание в работе педагога» </dc:title>
  <dc:creator>Екатерина</dc:creator>
  <cp:lastModifiedBy>Екатерина</cp:lastModifiedBy>
  <cp:revision>3</cp:revision>
  <dcterms:created xsi:type="dcterms:W3CDTF">2024-05-02T18:58:19Z</dcterms:created>
  <dcterms:modified xsi:type="dcterms:W3CDTF">2024-05-27T20:59:49Z</dcterms:modified>
</cp:coreProperties>
</file>