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81" r:id="rId10"/>
    <p:sldId id="264" r:id="rId11"/>
    <p:sldId id="265" r:id="rId12"/>
    <p:sldId id="266" r:id="rId13"/>
    <p:sldId id="267" r:id="rId14"/>
    <p:sldId id="268" r:id="rId15"/>
    <p:sldId id="275" r:id="rId16"/>
    <p:sldId id="269" r:id="rId17"/>
    <p:sldId id="282" r:id="rId18"/>
    <p:sldId id="270" r:id="rId19"/>
    <p:sldId id="276" r:id="rId20"/>
    <p:sldId id="283" r:id="rId21"/>
    <p:sldId id="271" r:id="rId22"/>
    <p:sldId id="272" r:id="rId23"/>
    <p:sldId id="273" r:id="rId24"/>
    <p:sldId id="277" r:id="rId25"/>
    <p:sldId id="274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C3E5-1F4B-4590-A9A8-D4F0FEAF50DB}" type="datetimeFigureOut">
              <a:rPr lang="ru-RU" smtClean="0"/>
              <a:pPr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4426-67AF-4340-AB5E-94010D304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49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C3E5-1F4B-4590-A9A8-D4F0FEAF50DB}" type="datetimeFigureOut">
              <a:rPr lang="ru-RU" smtClean="0"/>
              <a:pPr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4426-67AF-4340-AB5E-94010D304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52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C3E5-1F4B-4590-A9A8-D4F0FEAF50DB}" type="datetimeFigureOut">
              <a:rPr lang="ru-RU" smtClean="0"/>
              <a:pPr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4426-67AF-4340-AB5E-94010D304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57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C3E5-1F4B-4590-A9A8-D4F0FEAF50DB}" type="datetimeFigureOut">
              <a:rPr lang="ru-RU" smtClean="0"/>
              <a:pPr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4426-67AF-4340-AB5E-94010D304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24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C3E5-1F4B-4590-A9A8-D4F0FEAF50DB}" type="datetimeFigureOut">
              <a:rPr lang="ru-RU" smtClean="0"/>
              <a:pPr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4426-67AF-4340-AB5E-94010D304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53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C3E5-1F4B-4590-A9A8-D4F0FEAF50DB}" type="datetimeFigureOut">
              <a:rPr lang="ru-RU" smtClean="0"/>
              <a:pPr/>
              <a:t>07.01.2025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4426-67AF-4340-AB5E-94010D304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58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C3E5-1F4B-4590-A9A8-D4F0FEAF50DB}" type="datetimeFigureOut">
              <a:rPr lang="ru-RU" smtClean="0"/>
              <a:pPr/>
              <a:t>07.01.2025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4426-67AF-4340-AB5E-94010D304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0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C3E5-1F4B-4590-A9A8-D4F0FEAF50DB}" type="datetimeFigureOut">
              <a:rPr lang="ru-RU" smtClean="0"/>
              <a:pPr/>
              <a:t>07.01.2025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4426-67AF-4340-AB5E-94010D304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59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C3E5-1F4B-4590-A9A8-D4F0FEAF50DB}" type="datetimeFigureOut">
              <a:rPr lang="ru-RU" smtClean="0"/>
              <a:pPr/>
              <a:t>07.01.2025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4426-67AF-4340-AB5E-94010D304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3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C3E5-1F4B-4590-A9A8-D4F0FEAF50DB}" type="datetimeFigureOut">
              <a:rPr lang="ru-RU" smtClean="0"/>
              <a:pPr/>
              <a:t>07.01.2025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4426-67AF-4340-AB5E-94010D304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3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C3E5-1F4B-4590-A9A8-D4F0FEAF50DB}" type="datetimeFigureOut">
              <a:rPr lang="ru-RU" smtClean="0"/>
              <a:pPr/>
              <a:t>07.01.2025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4426-67AF-4340-AB5E-94010D304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10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BC3E5-1F4B-4590-A9A8-D4F0FEAF50DB}" type="datetimeFigureOut">
              <a:rPr lang="ru-RU" smtClean="0"/>
              <a:pPr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94426-67AF-4340-AB5E-94010D304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23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16459"/>
            <a:ext cx="9144000" cy="3093504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здравоохранения Брянской области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ГАПОУ «Брянский базовый медицинский колледж»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Лекционное занятие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теме: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«Сестринская помощь при асфиксии, ГБН и родовых травмах»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5979" y="3602037"/>
            <a:ext cx="9152021" cy="2822825"/>
          </a:xfrm>
          <a:solidFill>
            <a:schemeClr val="bg2"/>
          </a:solidFill>
        </p:spPr>
        <p:txBody>
          <a:bodyPr>
            <a:normAutofit fontScale="47500" lnSpcReduction="20000"/>
          </a:bodyPr>
          <a:lstStyle/>
          <a:p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34.02.01.Сестринское дело</a:t>
            </a:r>
          </a:p>
          <a:p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ПМ. </a:t>
            </a: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  Участие в лечебно-диагностическом и реабилитационном процессах</a:t>
            </a:r>
          </a:p>
          <a:p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МДК 02.01.  Сестринский уход при различных заболеваниях и состояниях </a:t>
            </a:r>
          </a:p>
          <a:p>
            <a:endParaRPr lang="ru-RU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преподаватель ПМ. 02 Аверина Т.В.</a:t>
            </a: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7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ru-RU" b="1" dirty="0" smtClean="0"/>
              <a:t>Причины асфиксии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 smtClean="0"/>
              <a:t>патологическое строение </a:t>
            </a:r>
            <a:r>
              <a:rPr lang="ru-RU" dirty="0"/>
              <a:t>плаценты, пуповины, плодных </a:t>
            </a:r>
            <a:r>
              <a:rPr lang="ru-RU" dirty="0" smtClean="0"/>
              <a:t>оболочек, </a:t>
            </a:r>
          </a:p>
          <a:p>
            <a:r>
              <a:rPr lang="ru-RU" dirty="0" smtClean="0"/>
              <a:t>фактором </a:t>
            </a:r>
            <a:r>
              <a:rPr lang="ru-RU" dirty="0"/>
              <a:t>риска </a:t>
            </a:r>
            <a:r>
              <a:rPr lang="ru-RU" dirty="0" smtClean="0"/>
              <a:t>может быть </a:t>
            </a:r>
            <a:r>
              <a:rPr lang="ru-RU" dirty="0"/>
              <a:t>преждевременное отхождение околоплодных вод</a:t>
            </a:r>
            <a:r>
              <a:rPr lang="ru-RU" dirty="0" smtClean="0"/>
              <a:t>,</a:t>
            </a:r>
          </a:p>
          <a:p>
            <a:r>
              <a:rPr lang="ru-RU" dirty="0" smtClean="0"/>
              <a:t> преждевременная отслойка </a:t>
            </a:r>
            <a:r>
              <a:rPr lang="ru-RU" dirty="0"/>
              <a:t>плаценты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неправильное врезание головки плода во время родовой </a:t>
            </a:r>
            <a:r>
              <a:rPr lang="ru-RU" dirty="0" smtClean="0"/>
              <a:t>деятельности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626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Причины вторичной асфиксии 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врожденные пороки </a:t>
            </a:r>
            <a:r>
              <a:rPr lang="ru-RU" dirty="0"/>
              <a:t>сердца;</a:t>
            </a:r>
          </a:p>
          <a:p>
            <a:r>
              <a:rPr lang="ru-RU" dirty="0"/>
              <a:t>нарушение мозгового кровообращения </a:t>
            </a:r>
            <a:r>
              <a:rPr lang="ru-RU" dirty="0" smtClean="0"/>
              <a:t>у ребенка;</a:t>
            </a:r>
            <a:endParaRPr lang="ru-RU" dirty="0"/>
          </a:p>
          <a:p>
            <a:r>
              <a:rPr lang="ru-RU" dirty="0"/>
              <a:t>поражение </a:t>
            </a:r>
            <a:r>
              <a:rPr lang="ru-RU" dirty="0" smtClean="0"/>
              <a:t>ЦНС;</a:t>
            </a:r>
            <a:endParaRPr lang="ru-RU" dirty="0"/>
          </a:p>
          <a:p>
            <a:r>
              <a:rPr lang="ru-RU" dirty="0" err="1" smtClean="0"/>
              <a:t>пневмопатии</a:t>
            </a:r>
            <a:r>
              <a:rPr lang="ru-RU" dirty="0" smtClean="0"/>
              <a:t> </a:t>
            </a:r>
            <a:r>
              <a:rPr lang="ru-RU" dirty="0"/>
              <a:t>(рассеянные и </a:t>
            </a:r>
            <a:r>
              <a:rPr lang="ru-RU" dirty="0" err="1"/>
              <a:t>полисегментарные</a:t>
            </a:r>
            <a:r>
              <a:rPr lang="ru-RU" dirty="0"/>
              <a:t> ателектазы, кровоизлияния в легких, отечно-геморрагический синдром, гиалиновые </a:t>
            </a:r>
            <a:r>
              <a:rPr lang="ru-RU" dirty="0" smtClean="0"/>
              <a:t>мембраны);</a:t>
            </a:r>
          </a:p>
          <a:p>
            <a:r>
              <a:rPr lang="ru-RU" dirty="0" smtClean="0"/>
              <a:t>нарушение </a:t>
            </a:r>
            <a:r>
              <a:rPr lang="ru-RU" dirty="0"/>
              <a:t>плацентарного кровообращения или циркуляции крови в сосудах пуповины (обвитие пуповины, аномалии пуповины, переношенная беременность, хроническая  плацентарная недостаточность </a:t>
            </a:r>
          </a:p>
        </p:txBody>
      </p:sp>
    </p:spTree>
    <p:extLst>
      <p:ext uri="{BB962C8B-B14F-4D97-AF65-F5344CB8AC3E}">
        <p14:creationId xmlns:p14="http://schemas.microsoft.com/office/powerpoint/2010/main" val="711707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асфиксии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3200" dirty="0" err="1" smtClean="0"/>
              <a:t>гиповолемия</a:t>
            </a:r>
            <a:r>
              <a:rPr lang="ru-RU" sz="3200" dirty="0" smtClean="0"/>
              <a:t> (уменьшение </a:t>
            </a:r>
            <a:r>
              <a:rPr lang="ru-RU" sz="3200" dirty="0"/>
              <a:t>объема циркулирующей </a:t>
            </a:r>
            <a:r>
              <a:rPr lang="ru-RU" sz="3200" dirty="0" smtClean="0"/>
              <a:t>крови)</a:t>
            </a:r>
            <a:endParaRPr lang="ru-RU" sz="3200" dirty="0"/>
          </a:p>
          <a:p>
            <a:r>
              <a:rPr lang="ru-RU" sz="3200" dirty="0" smtClean="0"/>
              <a:t>наличие в  </a:t>
            </a:r>
            <a:r>
              <a:rPr lang="ru-RU" sz="3200" dirty="0"/>
              <a:t>головном мозге, сердце, печени, почках </a:t>
            </a:r>
            <a:r>
              <a:rPr lang="ru-RU" sz="3200" dirty="0" smtClean="0"/>
              <a:t>кровоизлияний </a:t>
            </a:r>
            <a:r>
              <a:rPr lang="ru-RU" sz="3200" dirty="0"/>
              <a:t>и отеков, которые возникают из-за нехватки </a:t>
            </a:r>
            <a:r>
              <a:rPr lang="ru-RU" sz="3200" dirty="0" smtClean="0"/>
              <a:t>кислорода </a:t>
            </a:r>
          </a:p>
          <a:p>
            <a:r>
              <a:rPr lang="ru-RU" sz="3200" dirty="0" smtClean="0"/>
              <a:t>снижение </a:t>
            </a:r>
            <a:r>
              <a:rPr lang="ru-RU" sz="3200" dirty="0"/>
              <a:t>артериального </a:t>
            </a:r>
            <a:r>
              <a:rPr lang="ru-RU" sz="3200" dirty="0" smtClean="0"/>
              <a:t>давления</a:t>
            </a:r>
          </a:p>
          <a:p>
            <a:r>
              <a:rPr lang="ru-RU" sz="3200" dirty="0" err="1" smtClean="0"/>
              <a:t>брадипноэ</a:t>
            </a:r>
            <a:endParaRPr lang="ru-RU" sz="3200" dirty="0" smtClean="0"/>
          </a:p>
          <a:p>
            <a:r>
              <a:rPr lang="ru-RU" sz="3200" dirty="0" smtClean="0"/>
              <a:t> нарушение мочевыделительной функции </a:t>
            </a:r>
            <a:r>
              <a:rPr lang="ru-RU" sz="3200" dirty="0"/>
              <a:t>почек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34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асфиксии: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  <a:solidFill>
            <a:schemeClr val="accent2"/>
          </a:solidFill>
        </p:spPr>
        <p:txBody>
          <a:bodyPr>
            <a:normAutofit fontScale="92500" lnSpcReduction="20000"/>
          </a:bodyPr>
          <a:lstStyle/>
          <a:p>
            <a:r>
              <a:rPr lang="ru-RU" sz="3000" b="1" dirty="0" smtClean="0"/>
              <a:t>Легкая</a:t>
            </a:r>
            <a:r>
              <a:rPr lang="ru-RU" sz="3000" dirty="0" smtClean="0"/>
              <a:t>(7-6 баллов: </a:t>
            </a:r>
            <a:r>
              <a:rPr lang="ru-RU" sz="3000" dirty="0"/>
              <a:t>дыхание </a:t>
            </a:r>
            <a:r>
              <a:rPr lang="ru-RU" sz="3000" dirty="0" smtClean="0"/>
              <a:t>ослабленное, сниженный </a:t>
            </a:r>
            <a:r>
              <a:rPr lang="ru-RU" sz="3000" dirty="0"/>
              <a:t>мышечный </a:t>
            </a:r>
            <a:r>
              <a:rPr lang="ru-RU" sz="3000" dirty="0" smtClean="0"/>
              <a:t>тонус, цианоз  </a:t>
            </a:r>
            <a:r>
              <a:rPr lang="ru-RU" sz="3000" dirty="0"/>
              <a:t>носогубного </a:t>
            </a:r>
            <a:r>
              <a:rPr lang="ru-RU" sz="3000" dirty="0" smtClean="0"/>
              <a:t>треугольника)</a:t>
            </a:r>
          </a:p>
          <a:p>
            <a:endParaRPr lang="ru-RU" sz="3000" dirty="0"/>
          </a:p>
          <a:p>
            <a:r>
              <a:rPr lang="ru-RU" sz="3000" b="1" dirty="0" smtClean="0"/>
              <a:t>Средняя</a:t>
            </a:r>
            <a:r>
              <a:rPr lang="ru-RU" sz="3000" dirty="0" smtClean="0"/>
              <a:t>(5-4 баллов: </a:t>
            </a:r>
            <a:r>
              <a:rPr lang="ru-RU" sz="3000" dirty="0"/>
              <a:t>дыхание сильно </a:t>
            </a:r>
            <a:r>
              <a:rPr lang="ru-RU" sz="3000" dirty="0" smtClean="0"/>
              <a:t>ослабленное, нерегулярное,</a:t>
            </a:r>
            <a:endParaRPr lang="ru-RU" sz="3000" dirty="0"/>
          </a:p>
          <a:p>
            <a:pPr marL="0" indent="0">
              <a:buNone/>
            </a:pPr>
            <a:r>
              <a:rPr lang="ru-RU" sz="3000" dirty="0" smtClean="0"/>
              <a:t>крик </a:t>
            </a:r>
            <a:r>
              <a:rPr lang="ru-RU" sz="3000" dirty="0"/>
              <a:t>ребенка сильно </a:t>
            </a:r>
            <a:r>
              <a:rPr lang="ru-RU" sz="3000" dirty="0" smtClean="0"/>
              <a:t>ослаблен, снижение </a:t>
            </a:r>
            <a:r>
              <a:rPr lang="ru-RU" sz="3000" dirty="0"/>
              <a:t>всех </a:t>
            </a:r>
            <a:r>
              <a:rPr lang="ru-RU" sz="3000" dirty="0" smtClean="0"/>
              <a:t>рефлексов, цианоз  </a:t>
            </a:r>
            <a:r>
              <a:rPr lang="ru-RU" sz="3000" dirty="0"/>
              <a:t>кожи не только лица, но и кистей, а также </a:t>
            </a:r>
            <a:r>
              <a:rPr lang="ru-RU" sz="3000" dirty="0" smtClean="0"/>
              <a:t>стоп)</a:t>
            </a:r>
          </a:p>
          <a:p>
            <a:pPr marL="0" indent="0">
              <a:buNone/>
            </a:pPr>
            <a:endParaRPr lang="ru-RU" sz="3000" dirty="0"/>
          </a:p>
          <a:p>
            <a:r>
              <a:rPr lang="ru-RU" sz="3000" b="1" dirty="0" smtClean="0"/>
              <a:t>Тяжелая</a:t>
            </a:r>
            <a:r>
              <a:rPr lang="ru-RU" sz="3000" dirty="0" smtClean="0"/>
              <a:t>(3-1 балл: отдельные вдохи </a:t>
            </a:r>
            <a:r>
              <a:rPr lang="ru-RU" sz="3000" dirty="0"/>
              <a:t>или </a:t>
            </a:r>
            <a:r>
              <a:rPr lang="ru-RU" sz="3000" dirty="0" smtClean="0"/>
              <a:t>дыхание отсутствует совсем, новорожденный </a:t>
            </a:r>
            <a:r>
              <a:rPr lang="ru-RU" sz="3000" dirty="0"/>
              <a:t>не </a:t>
            </a:r>
            <a:r>
              <a:rPr lang="ru-RU" sz="3000" dirty="0" smtClean="0"/>
              <a:t>кричит, брадикардия меньше100уд./мин., аритмия, глухость </a:t>
            </a:r>
            <a:r>
              <a:rPr lang="ru-RU" sz="3000" dirty="0"/>
              <a:t>тонов </a:t>
            </a:r>
            <a:r>
              <a:rPr lang="ru-RU" sz="3000" dirty="0" smtClean="0"/>
              <a:t>сердца, </a:t>
            </a:r>
            <a:r>
              <a:rPr lang="ru-RU" sz="3000" b="1" dirty="0" smtClean="0"/>
              <a:t>отсу</a:t>
            </a:r>
            <a:r>
              <a:rPr lang="ru-RU" b="1" dirty="0" smtClean="0"/>
              <a:t>тствие </a:t>
            </a:r>
            <a:r>
              <a:rPr lang="ru-RU" b="1" dirty="0"/>
              <a:t>мышечного </a:t>
            </a:r>
            <a:r>
              <a:rPr lang="ru-RU" b="1" dirty="0" smtClean="0"/>
              <a:t>тонуса и рефлексов)</a:t>
            </a: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64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/>
              <a:t>Исследование кислотно-основного состояния крови </a:t>
            </a:r>
            <a:endParaRPr lang="ru-RU" dirty="0" smtClean="0"/>
          </a:p>
          <a:p>
            <a:r>
              <a:rPr lang="ru-RU" dirty="0" smtClean="0"/>
              <a:t> УЗИ </a:t>
            </a:r>
            <a:r>
              <a:rPr lang="ru-RU" dirty="0"/>
              <a:t>головного мозга и методов неврологического исследования </a:t>
            </a:r>
            <a:r>
              <a:rPr lang="ru-RU" dirty="0" smtClean="0"/>
              <a:t>позволяют определить </a:t>
            </a:r>
            <a:r>
              <a:rPr lang="ru-RU" dirty="0"/>
              <a:t>повреждения ЦНС (обширные </a:t>
            </a:r>
            <a:r>
              <a:rPr lang="ru-RU" dirty="0" err="1"/>
              <a:t>субдуральные</a:t>
            </a:r>
            <a:r>
              <a:rPr lang="ru-RU" dirty="0"/>
              <a:t>, </a:t>
            </a:r>
            <a:r>
              <a:rPr lang="ru-RU" dirty="0" err="1"/>
              <a:t>субарханоидальные</a:t>
            </a:r>
            <a:r>
              <a:rPr lang="ru-RU" dirty="0"/>
              <a:t>, </a:t>
            </a:r>
            <a:r>
              <a:rPr lang="ru-RU" dirty="0" err="1"/>
              <a:t>внутрижелудочковые</a:t>
            </a:r>
            <a:r>
              <a:rPr lang="ru-RU" dirty="0"/>
              <a:t> </a:t>
            </a:r>
            <a:r>
              <a:rPr lang="ru-RU" dirty="0" smtClean="0"/>
              <a:t>кровоизлияния)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629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ребенка с  асфиксией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0896" y="1609982"/>
            <a:ext cx="6799152" cy="452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06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острой асфиксии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sz="3200" dirty="0" smtClean="0"/>
              <a:t>восстановление дыхательной функции( отсасывание слизи из носа и зева)</a:t>
            </a:r>
          </a:p>
          <a:p>
            <a:r>
              <a:rPr lang="ru-RU" sz="3200" dirty="0" smtClean="0"/>
              <a:t>дача кислорода(60%)</a:t>
            </a:r>
          </a:p>
          <a:p>
            <a:r>
              <a:rPr lang="ru-RU" sz="3200" dirty="0" smtClean="0"/>
              <a:t>восстановление </a:t>
            </a:r>
            <a:r>
              <a:rPr lang="ru-RU" sz="3200" dirty="0"/>
              <a:t>процессов </a:t>
            </a:r>
            <a:r>
              <a:rPr lang="ru-RU" sz="3200" dirty="0" smtClean="0"/>
              <a:t>метаболизма </a:t>
            </a:r>
          </a:p>
          <a:p>
            <a:r>
              <a:rPr lang="ru-RU" sz="3200" dirty="0" smtClean="0"/>
              <a:t>ликвидацию </a:t>
            </a:r>
            <a:r>
              <a:rPr lang="ru-RU" sz="3200" dirty="0"/>
              <a:t>отека </a:t>
            </a:r>
            <a:r>
              <a:rPr lang="ru-RU" sz="3200" dirty="0" smtClean="0"/>
              <a:t>мозга</a:t>
            </a:r>
          </a:p>
          <a:p>
            <a:r>
              <a:rPr lang="ru-RU" sz="3200" dirty="0" smtClean="0"/>
              <a:t>нормализацию </a:t>
            </a:r>
            <a:r>
              <a:rPr lang="ru-RU" sz="3200" dirty="0"/>
              <a:t>функции </a:t>
            </a:r>
            <a:r>
              <a:rPr lang="ru-RU" sz="3200" dirty="0" smtClean="0"/>
              <a:t>почек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843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ru-RU" b="1" dirty="0" smtClean="0"/>
              <a:t>Дача кислорода новорожденному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1487" y="1825625"/>
            <a:ext cx="65090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13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Уход за ребенком после перенесенной асфиксии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 smtClean="0"/>
              <a:t>помещение в кувез</a:t>
            </a:r>
          </a:p>
          <a:p>
            <a:r>
              <a:rPr lang="ru-RU" dirty="0" smtClean="0"/>
              <a:t>подача кислорода через канюли (концентрация 40%)</a:t>
            </a:r>
          </a:p>
          <a:p>
            <a:r>
              <a:rPr lang="ru-RU" dirty="0" smtClean="0"/>
              <a:t>контроль температуры тела</a:t>
            </a:r>
          </a:p>
          <a:p>
            <a:r>
              <a:rPr lang="ru-RU" dirty="0" smtClean="0"/>
              <a:t>контроль функции кишечника </a:t>
            </a:r>
          </a:p>
          <a:p>
            <a:r>
              <a:rPr lang="ru-RU" dirty="0" smtClean="0"/>
              <a:t>контроль диуреза </a:t>
            </a:r>
          </a:p>
          <a:p>
            <a:r>
              <a:rPr lang="ru-RU" dirty="0" smtClean="0"/>
              <a:t>часто </a:t>
            </a:r>
            <a:r>
              <a:rPr lang="ru-RU" dirty="0"/>
              <a:t>требуется повторная очистка дыхательных путей от слизи и прочего </a:t>
            </a:r>
            <a:r>
              <a:rPr lang="ru-RU" dirty="0" smtClean="0"/>
              <a:t>содержимого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мониторинг АД, ЧСС, ЧДД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526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по шкале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Апгар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 1 и 5 минуте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6896" y="1733278"/>
            <a:ext cx="6776693" cy="452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2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цели: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pPr marL="0" indent="0">
              <a:buNone/>
            </a:pPr>
            <a:r>
              <a:rPr lang="ru-RU" altLang="ru-RU" sz="3200" b="1" dirty="0" smtClean="0">
                <a:latin typeface="Times New Roman" pitchFamily="18" charset="0"/>
              </a:rPr>
              <a:t>Дать </a:t>
            </a:r>
            <a:r>
              <a:rPr lang="ru-RU" altLang="ru-RU" sz="3200" b="1" dirty="0">
                <a:latin typeface="Times New Roman" pitchFamily="18" charset="0"/>
              </a:rPr>
              <a:t>студентам  понятие </a:t>
            </a:r>
            <a:r>
              <a:rPr lang="ru-RU" altLang="ru-RU" sz="3200" b="1" dirty="0" smtClean="0">
                <a:latin typeface="Times New Roman" pitchFamily="18" charset="0"/>
              </a:rPr>
              <a:t>об асфиксии, о ее </a:t>
            </a:r>
            <a:r>
              <a:rPr lang="ru-RU" altLang="ru-RU" sz="3200" b="1" dirty="0">
                <a:latin typeface="Times New Roman" pitchFamily="18" charset="0"/>
              </a:rPr>
              <a:t>антенатальной диагностике, </a:t>
            </a:r>
            <a:endParaRPr lang="ru-RU" altLang="ru-RU" sz="3200" b="1" dirty="0" smtClean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ru-RU" altLang="ru-RU" sz="3200" b="1" dirty="0" smtClean="0">
                <a:latin typeface="Times New Roman" pitchFamily="18" charset="0"/>
              </a:rPr>
              <a:t>причинах и клинике,</a:t>
            </a:r>
          </a:p>
          <a:p>
            <a:pPr marL="0" indent="0">
              <a:buNone/>
            </a:pPr>
            <a:r>
              <a:rPr lang="ru-RU" altLang="ru-RU" sz="3200" b="1" dirty="0" smtClean="0">
                <a:latin typeface="Times New Roman" pitchFamily="18" charset="0"/>
              </a:rPr>
              <a:t> дать </a:t>
            </a:r>
            <a:r>
              <a:rPr lang="ru-RU" altLang="ru-RU" sz="3200" b="1" dirty="0">
                <a:latin typeface="Times New Roman" pitchFamily="18" charset="0"/>
              </a:rPr>
              <a:t>знания по </a:t>
            </a:r>
            <a:r>
              <a:rPr lang="ru-RU" altLang="ru-RU" sz="3200" b="1" dirty="0" smtClean="0">
                <a:latin typeface="Times New Roman" pitchFamily="18" charset="0"/>
              </a:rPr>
              <a:t>адаптации </a:t>
            </a:r>
            <a:r>
              <a:rPr lang="ru-RU" altLang="ru-RU" sz="3200" b="1" dirty="0">
                <a:latin typeface="Times New Roman" pitchFamily="18" charset="0"/>
              </a:rPr>
              <a:t>таких детей </a:t>
            </a:r>
            <a:r>
              <a:rPr lang="ru-RU" altLang="ru-RU" sz="3200" b="1" dirty="0" smtClean="0">
                <a:latin typeface="Times New Roman" pitchFamily="18" charset="0"/>
              </a:rPr>
              <a:t> </a:t>
            </a:r>
            <a:endParaRPr lang="ru-RU" altLang="ru-RU" sz="3200" b="1" dirty="0">
              <a:latin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00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кислорода при асфиксии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557" y="1825625"/>
            <a:ext cx="7037614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849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асфиксии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3200" dirty="0" err="1"/>
              <a:t>гидроцефальный</a:t>
            </a:r>
            <a:r>
              <a:rPr lang="ru-RU" sz="3200" dirty="0"/>
              <a:t> </a:t>
            </a:r>
            <a:r>
              <a:rPr lang="ru-RU" sz="3200" dirty="0" smtClean="0"/>
              <a:t>синдром</a:t>
            </a:r>
            <a:endParaRPr lang="ru-RU" sz="3200" dirty="0"/>
          </a:p>
          <a:p>
            <a:r>
              <a:rPr lang="ru-RU" sz="3200" dirty="0"/>
              <a:t>диэнцефальные </a:t>
            </a:r>
            <a:r>
              <a:rPr lang="ru-RU" sz="3200" dirty="0" smtClean="0"/>
              <a:t>нарушения</a:t>
            </a:r>
            <a:endParaRPr lang="ru-RU" sz="3200" dirty="0"/>
          </a:p>
          <a:p>
            <a:r>
              <a:rPr lang="ru-RU" sz="3200" dirty="0"/>
              <a:t>судорожный </a:t>
            </a:r>
            <a:r>
              <a:rPr lang="ru-RU" sz="3200" dirty="0" smtClean="0"/>
              <a:t>синдром</a:t>
            </a:r>
            <a:endParaRPr lang="ru-RU" sz="3200" dirty="0"/>
          </a:p>
          <a:p>
            <a:r>
              <a:rPr lang="ru-RU" sz="3200" dirty="0" err="1"/>
              <a:t>гипо</a:t>
            </a:r>
            <a:r>
              <a:rPr lang="ru-RU" sz="3200" dirty="0"/>
              <a:t>- и </a:t>
            </a:r>
            <a:r>
              <a:rPr lang="ru-RU" sz="3200" dirty="0" err="1"/>
              <a:t>гипервозбудимость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33147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Мероприятия по профилактике </a:t>
            </a:r>
            <a:r>
              <a:rPr lang="ru-RU" b="1" dirty="0"/>
              <a:t>асфиксии у новорожденных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/>
              <a:t>регулярно посещать </a:t>
            </a:r>
            <a:r>
              <a:rPr lang="ru-RU" dirty="0" smtClean="0"/>
              <a:t>беременной гинеколога(1 </a:t>
            </a:r>
            <a:r>
              <a:rPr lang="ru-RU" dirty="0"/>
              <a:t>раз в месяц в 1-м триместре, 1 раз в 2-3 недели во 2-м триместре и 1 раз в 7-10 дней в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smtClean="0"/>
              <a:t>3-м </a:t>
            </a:r>
            <a:r>
              <a:rPr lang="ru-RU" dirty="0"/>
              <a:t>триместре)</a:t>
            </a:r>
          </a:p>
          <a:p>
            <a:r>
              <a:rPr lang="ru-RU" dirty="0" smtClean="0"/>
              <a:t>выявить </a:t>
            </a:r>
            <a:r>
              <a:rPr lang="ru-RU" dirty="0"/>
              <a:t>все факторы </a:t>
            </a:r>
            <a:r>
              <a:rPr lang="ru-RU" dirty="0" smtClean="0"/>
              <a:t>риска во время беременности (инфекционные </a:t>
            </a:r>
            <a:r>
              <a:rPr lang="ru-RU" dirty="0"/>
              <a:t>и соматические заболевания 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 smtClean="0"/>
              <a:t>учитывать возраст  будущей матери</a:t>
            </a:r>
            <a:endParaRPr lang="ru-RU" dirty="0"/>
          </a:p>
          <a:p>
            <a:r>
              <a:rPr lang="ru-RU" dirty="0" smtClean="0"/>
              <a:t>наблюдать нарушение </a:t>
            </a:r>
            <a:r>
              <a:rPr lang="ru-RU" dirty="0"/>
              <a:t>в работе эндокринной </a:t>
            </a:r>
            <a:r>
              <a:rPr lang="ru-RU" dirty="0" smtClean="0"/>
              <a:t>системы</a:t>
            </a:r>
            <a:endParaRPr lang="ru-RU" dirty="0"/>
          </a:p>
          <a:p>
            <a:r>
              <a:rPr lang="ru-RU" dirty="0" smtClean="0"/>
              <a:t>учитывать изменение </a:t>
            </a:r>
            <a:r>
              <a:rPr lang="ru-RU" dirty="0"/>
              <a:t>гормонального фона </a:t>
            </a:r>
            <a:r>
              <a:rPr lang="ru-RU" dirty="0" smtClean="0"/>
              <a:t>женщины</a:t>
            </a:r>
            <a:endParaRPr lang="ru-RU" dirty="0"/>
          </a:p>
          <a:p>
            <a:r>
              <a:rPr lang="ru-RU" dirty="0" smtClean="0"/>
              <a:t>уменьшить факторы </a:t>
            </a:r>
            <a:r>
              <a:rPr lang="ru-RU" dirty="0" smtClean="0"/>
              <a:t>стресса (</a:t>
            </a:r>
            <a:r>
              <a:rPr lang="ru-RU" dirty="0" smtClean="0"/>
              <a:t>отрицательные эмоции) </a:t>
            </a:r>
            <a:endParaRPr lang="ru-RU" dirty="0"/>
          </a:p>
          <a:p>
            <a:r>
              <a:rPr lang="ru-RU" dirty="0" smtClean="0"/>
              <a:t>борьба с вредными привычками </a:t>
            </a:r>
            <a:r>
              <a:rPr lang="ru-RU" dirty="0"/>
              <a:t>(алкоголь, курение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 smtClean="0"/>
              <a:t>проводить внутриутробный мониторинг </a:t>
            </a:r>
            <a:r>
              <a:rPr lang="ru-RU" dirty="0"/>
              <a:t>состояния плаценты и </a:t>
            </a:r>
            <a:r>
              <a:rPr lang="ru-RU" dirty="0" smtClean="0"/>
              <a:t>плода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666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185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b="1" dirty="0" smtClean="0"/>
              <a:t>Профилактика асфиксии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Своевременная </a:t>
            </a:r>
            <a:r>
              <a:rPr lang="ru-RU" dirty="0"/>
              <a:t>постановка на учет беременной в женской консультации (до 12 недели </a:t>
            </a:r>
            <a:r>
              <a:rPr lang="ru-RU" dirty="0" smtClean="0"/>
              <a:t>беременности)</a:t>
            </a:r>
          </a:p>
          <a:p>
            <a:r>
              <a:rPr lang="ru-RU" dirty="0" smtClean="0"/>
              <a:t>Планирование </a:t>
            </a:r>
            <a:r>
              <a:rPr lang="ru-RU" dirty="0"/>
              <a:t>беременности и своевременная подготовка к ней (выявление и лечение хронических и гинекологических заболеваний до наступления беременности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Своевременное выявление и лечение осложнений течения беременности (плацентарной недостаточности, внутриутробной гипоксии плода, </a:t>
            </a:r>
            <a:r>
              <a:rPr lang="ru-RU" dirty="0" err="1" smtClean="0"/>
              <a:t>преэклампсии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56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ru-RU" b="1" dirty="0" smtClean="0"/>
              <a:t>Вопросы для закрепления материала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Назовите пять показателей, по которым оценивают новорожденного по шкале </a:t>
            </a:r>
            <a:r>
              <a:rPr lang="ru-RU" b="1" dirty="0" err="1" smtClean="0"/>
              <a:t>Апгар</a:t>
            </a:r>
            <a:r>
              <a:rPr lang="ru-RU" b="1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906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ru-RU" b="1" dirty="0" smtClean="0"/>
              <a:t>Шкала </a:t>
            </a:r>
            <a:r>
              <a:rPr lang="ru-RU" b="1" dirty="0" err="1" smtClean="0"/>
              <a:t>Апгар</a:t>
            </a:r>
            <a:r>
              <a:rPr lang="ru-RU" b="1" dirty="0" smtClean="0"/>
              <a:t> </a:t>
            </a:r>
            <a:r>
              <a:rPr lang="ru-RU" b="1" dirty="0" smtClean="0"/>
              <a:t>- </a:t>
            </a:r>
            <a:r>
              <a:rPr lang="ru-RU" b="1" dirty="0" smtClean="0"/>
              <a:t>это способ оценки здоровья новорожденного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3200" dirty="0" smtClean="0"/>
              <a:t>цвет кожи</a:t>
            </a:r>
            <a:endParaRPr lang="ru-RU" sz="3200" dirty="0"/>
          </a:p>
          <a:p>
            <a:r>
              <a:rPr lang="ru-RU" sz="3200" dirty="0" smtClean="0"/>
              <a:t>сердцебиение</a:t>
            </a:r>
            <a:endParaRPr lang="ru-RU" sz="3200" dirty="0"/>
          </a:p>
          <a:p>
            <a:r>
              <a:rPr lang="ru-RU" sz="3200" dirty="0"/>
              <a:t>рефлекторная </a:t>
            </a:r>
            <a:r>
              <a:rPr lang="ru-RU" sz="3200" dirty="0" smtClean="0"/>
              <a:t>возбудимость</a:t>
            </a:r>
            <a:endParaRPr lang="ru-RU" sz="3200" dirty="0"/>
          </a:p>
          <a:p>
            <a:r>
              <a:rPr lang="ru-RU" sz="3200" dirty="0"/>
              <a:t>мышечный </a:t>
            </a:r>
            <a:r>
              <a:rPr lang="ru-RU" sz="3200" dirty="0" smtClean="0"/>
              <a:t>тонус</a:t>
            </a:r>
            <a:endParaRPr lang="ru-RU" sz="3200" dirty="0"/>
          </a:p>
          <a:p>
            <a:r>
              <a:rPr lang="ru-RU" sz="3200" dirty="0" smtClean="0"/>
              <a:t>дыхание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790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Вопросы для закрепления материала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b="1" dirty="0" smtClean="0"/>
              <a:t>Назовите одну из причин возникновения  асфиксии новорожденного по причине матери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79174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ru-RU" b="1" dirty="0" smtClean="0"/>
              <a:t>Эталон ответа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Хроническая плацентарная недостаточность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8767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180" y="1747133"/>
            <a:ext cx="5955632" cy="450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995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и развивающие цели: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ru-RU" altLang="ru-RU" sz="3200" b="1" i="1" dirty="0" smtClean="0">
                <a:latin typeface="Times New Roman" pitchFamily="18" charset="0"/>
              </a:rPr>
              <a:t>Воспитательная</a:t>
            </a:r>
            <a:r>
              <a:rPr lang="ru-RU" altLang="ru-RU" sz="3200" b="1" i="1" dirty="0">
                <a:latin typeface="Times New Roman" pitchFamily="18" charset="0"/>
              </a:rPr>
              <a:t>: </a:t>
            </a:r>
            <a:r>
              <a:rPr lang="ru-RU" altLang="ru-RU" sz="3200" b="1" dirty="0">
                <a:latin typeface="Times New Roman" pitchFamily="18" charset="0"/>
              </a:rPr>
              <a:t>воспитывать у студентов сострадание к любым проявлениям патологии у </a:t>
            </a:r>
            <a:r>
              <a:rPr lang="ru-RU" altLang="ru-RU" sz="3200" b="1" dirty="0" smtClean="0">
                <a:latin typeface="Times New Roman" pitchFamily="18" charset="0"/>
              </a:rPr>
              <a:t>детей</a:t>
            </a:r>
            <a:endParaRPr lang="ru-RU" altLang="ru-RU" sz="3200" b="1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r>
              <a:rPr lang="ru-RU" altLang="ru-RU" sz="3200" b="1" i="1" dirty="0">
                <a:latin typeface="Times New Roman" pitchFamily="18" charset="0"/>
              </a:rPr>
              <a:t> Развивающая: </a:t>
            </a:r>
            <a:r>
              <a:rPr lang="ru-RU" altLang="ru-RU" sz="3200" b="1" dirty="0">
                <a:latin typeface="Times New Roman" pitchFamily="18" charset="0"/>
              </a:rPr>
              <a:t>развивать у студентов логическое и клиническое </a:t>
            </a:r>
            <a:r>
              <a:rPr lang="ru-RU" altLang="ru-RU" sz="3200" b="1" dirty="0" smtClean="0">
                <a:latin typeface="Times New Roman" pitchFamily="18" charset="0"/>
              </a:rPr>
              <a:t>мышление  </a:t>
            </a:r>
            <a:endParaRPr lang="ru-RU" altLang="ru-RU" sz="3200" b="1" dirty="0">
              <a:latin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81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Медсестра должна овладеть </a:t>
            </a: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профессиональными </a:t>
            </a: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Представлять информацию в понятном для пациента виде, объяснять ему суть вмешательств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Осуществлять лечебно-диагностические вмешательства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взаимодействуя с участниками лечебного процесса.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 2.3. Сотрудничать со взаимодействующими организациями и службами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 2.4. Применять медикаментозные средства в соответствии с правилами их использования.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 2.5. Соблюдать правила использования аппаратуры, оборудования и изделий медицинского назначения в ходе лечебно-диагностического процесса</a:t>
            </a:r>
          </a:p>
          <a:p>
            <a:pPr fontAlgn="auto" hangingPunct="0">
              <a:spcBef>
                <a:spcPts val="0"/>
              </a:spcBef>
              <a:spcAft>
                <a:spcPts val="99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 hangingPunct="0">
              <a:spcBef>
                <a:spcPts val="0"/>
              </a:spcBef>
              <a:spcAft>
                <a:spcPts val="99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ОК 1. -1.13</a:t>
            </a:r>
          </a:p>
        </p:txBody>
      </p:sp>
    </p:spTree>
    <p:extLst>
      <p:ext uri="{BB962C8B-B14F-4D97-AF65-F5344CB8AC3E}">
        <p14:creationId xmlns:p14="http://schemas.microsoft.com/office/powerpoint/2010/main" val="2452283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Актуальность темы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Понятие об  асфиксии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Причины асфиксии у новорожденных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Формы асфиксии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Лечение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Профилактика асфиксии</a:t>
            </a:r>
          </a:p>
          <a:p>
            <a:pPr marL="0" indent="0"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закрепление материала</a:t>
            </a:r>
          </a:p>
          <a:p>
            <a:pPr marL="0" indent="0"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993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Эпиграф </a:t>
            </a:r>
            <a:endParaRPr lang="ru-RU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не злой. Я просто не боюсь говорить людям жестокую и неприятную правду. </a:t>
            </a:r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живем в жестоком и неприятном мире.</a:t>
            </a:r>
          </a:p>
          <a:p>
            <a:pPr marL="0" indent="0" algn="r">
              <a:buNone/>
            </a:pP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Чак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Паланик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88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новорожденного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асфиксия не может возникнуть без определенной причины, но прежде чем о них говорить, стоит уделить внимание видам данного патологического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Асфиксия классифицируется 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первичную и вторичную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возникает у плода во время родов.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патологическое состояние вызывает хроническая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острая внутриутробная гипоксия  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тяжелой форме асфиксии 60% доношенных детей и 50–100% новорожденных с очень маленьким весом погибают во время родов или первой недели жизни.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выживших зачастую встречаются нарушения психического и физического развития, а также хронические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пневмонии, поэтому так важно знать причины и оказать помощь, чтобы дать шанс выжить такому ребенку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67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асфиксии и её причины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Асфиксия – удушье </a:t>
            </a:r>
            <a:r>
              <a:rPr lang="ru-RU" sz="3600" dirty="0"/>
              <a:t>(греч. </a:t>
            </a:r>
            <a:r>
              <a:rPr lang="ru-RU" sz="3600" dirty="0" err="1"/>
              <a:t>asphyxia</a:t>
            </a:r>
            <a:r>
              <a:rPr lang="ru-RU" sz="3600" dirty="0"/>
              <a:t>, буквально отсутствие пульса, от а отрицательная частица и </a:t>
            </a:r>
            <a:r>
              <a:rPr lang="ru-RU" sz="3600" dirty="0" err="1"/>
              <a:t>sphyxis</a:t>
            </a:r>
            <a:r>
              <a:rPr lang="ru-RU" sz="3600" dirty="0"/>
              <a:t> пульс)    </a:t>
            </a:r>
            <a:r>
              <a:rPr lang="ru-RU" sz="3600" dirty="0" smtClean="0"/>
              <a:t>-</a:t>
            </a:r>
            <a:r>
              <a:rPr lang="ru-RU" sz="3600" dirty="0"/>
              <a:t>  патологическое состояние, возникающее вследствие нарушений внешнего дыхания и характеризующееся резким недостатком кислорода и избытком </a:t>
            </a:r>
            <a:r>
              <a:rPr lang="ru-RU" sz="3600" dirty="0" smtClean="0"/>
              <a:t>двуокиси углерода</a:t>
            </a:r>
            <a:endParaRPr lang="ru-RU" sz="3600" b="1" dirty="0" smtClean="0"/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48592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ru-RU" b="1" dirty="0" smtClean="0"/>
              <a:t>Причины асфиксии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 lnSpcReduction="10000"/>
          </a:bodyPr>
          <a:lstStyle/>
          <a:p>
            <a:r>
              <a:rPr lang="ru-RU" dirty="0"/>
              <a:t>внутричерепная травма у ребенка, полученная им во время родов;</a:t>
            </a:r>
          </a:p>
          <a:p>
            <a:r>
              <a:rPr lang="ru-RU" dirty="0"/>
              <a:t>пороки развития плода, сказывающиеся на дыхании и вызывающие его затруднение;</a:t>
            </a:r>
          </a:p>
          <a:p>
            <a:r>
              <a:rPr lang="ru-RU" dirty="0"/>
              <a:t>иммунологическая несовместимость ребенка и матери;</a:t>
            </a:r>
          </a:p>
          <a:p>
            <a:r>
              <a:rPr lang="ru-RU" dirty="0"/>
              <a:t>закупорка дыхательных путей новорожденного слизью или околоплодными водами;</a:t>
            </a:r>
          </a:p>
          <a:p>
            <a:r>
              <a:rPr lang="ru-RU" dirty="0"/>
              <a:t>наличие у матери </a:t>
            </a:r>
            <a:r>
              <a:rPr lang="ru-RU" dirty="0" err="1"/>
              <a:t>экстрагенитальных</a:t>
            </a:r>
            <a:r>
              <a:rPr lang="ru-RU" dirty="0"/>
              <a:t> болезней(заболевания сердечно-сосудистой системы, сахарный диабет, </a:t>
            </a:r>
            <a:r>
              <a:rPr lang="ru-RU" dirty="0" err="1"/>
              <a:t>железнодефицитная</a:t>
            </a:r>
            <a:r>
              <a:rPr lang="ru-RU" dirty="0"/>
              <a:t> </a:t>
            </a:r>
            <a:r>
              <a:rPr lang="ru-RU" dirty="0" err="1" smtClean="0"/>
              <a:t>анемия,преэклампсия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9537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867</Words>
  <Application>Microsoft Office PowerPoint</Application>
  <PresentationFormat>Широкоэкранный</PresentationFormat>
  <Paragraphs>132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Microsoft YaHei</vt:lpstr>
      <vt:lpstr>SimSun</vt:lpstr>
      <vt:lpstr>Arial</vt:lpstr>
      <vt:lpstr>Calibri</vt:lpstr>
      <vt:lpstr>Calibri Light</vt:lpstr>
      <vt:lpstr>Times New Roman</vt:lpstr>
      <vt:lpstr>Тема Office</vt:lpstr>
      <vt:lpstr>Департамент здравоохранения Брянской области ГАПОУ «Брянский базовый медицинский колледж» Лекционное занятие по теме: «Сестринская помощь при асфиксии, ГБН и родовых травмах»  </vt:lpstr>
      <vt:lpstr>Образовательные цели:</vt:lpstr>
      <vt:lpstr>Воспитательные и развивающие цели:</vt:lpstr>
      <vt:lpstr>Медсестра должна овладеть профессиональными компетенциями:</vt:lpstr>
      <vt:lpstr>План лекции</vt:lpstr>
      <vt:lpstr>Эпиграф </vt:lpstr>
      <vt:lpstr>Актуальность темы</vt:lpstr>
      <vt:lpstr>Определение асфиксии и её причины</vt:lpstr>
      <vt:lpstr>Причины асфиксии</vt:lpstr>
      <vt:lpstr>Причины асфиксии</vt:lpstr>
      <vt:lpstr>Причины вторичной асфиксии </vt:lpstr>
      <vt:lpstr>Симптомы асфиксии </vt:lpstr>
      <vt:lpstr>Формы асфиксии: </vt:lpstr>
      <vt:lpstr>Подтверждение диагноза</vt:lpstr>
      <vt:lpstr>Фото ребенка с  асфиксией</vt:lpstr>
      <vt:lpstr>Лечение острой асфиксии </vt:lpstr>
      <vt:lpstr>Дача кислорода новорожденному</vt:lpstr>
      <vt:lpstr>Уход за ребенком после перенесенной асфиксии </vt:lpstr>
      <vt:lpstr>Оценка по шкале Апгар на  1 и 5 минуте</vt:lpstr>
      <vt:lpstr>Подача кислорода при асфиксии</vt:lpstr>
      <vt:lpstr> Последствия асфиксии   </vt:lpstr>
      <vt:lpstr> Мероприятия по профилактике асфиксии у новорожденных </vt:lpstr>
      <vt:lpstr>Профилактика асфиксии</vt:lpstr>
      <vt:lpstr>Вопросы для закрепления материала</vt:lpstr>
      <vt:lpstr>Шкала Апгар - это способ оценки здоровья новорожденного</vt:lpstr>
      <vt:lpstr> Вопросы для закрепления материала </vt:lpstr>
      <vt:lpstr>Эталон ответа</vt:lpstr>
      <vt:lpstr>Спасибо за внимание! 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здравоохранения брянской области ГАОУ СПО «Брянский базовый медицинский колледж» Лекционное занятие по теме: «Асфиксия новорожденных»</dc:title>
  <dc:creator>Татьяна Аверина</dc:creator>
  <cp:lastModifiedBy>Админ</cp:lastModifiedBy>
  <cp:revision>39</cp:revision>
  <dcterms:created xsi:type="dcterms:W3CDTF">2015-02-12T18:13:41Z</dcterms:created>
  <dcterms:modified xsi:type="dcterms:W3CDTF">2025-01-06T21:42:08Z</dcterms:modified>
</cp:coreProperties>
</file>