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43" r:id="rId4"/>
    <p:sldId id="344" r:id="rId5"/>
    <p:sldId id="353" r:id="rId6"/>
    <p:sldId id="345" r:id="rId7"/>
    <p:sldId id="346" r:id="rId8"/>
    <p:sldId id="347" r:id="rId9"/>
    <p:sldId id="352" r:id="rId10"/>
    <p:sldId id="348" r:id="rId11"/>
    <p:sldId id="349" r:id="rId12"/>
    <p:sldId id="350" r:id="rId13"/>
    <p:sldId id="351" r:id="rId14"/>
    <p:sldId id="354" r:id="rId15"/>
    <p:sldId id="342" r:id="rId16"/>
    <p:sldId id="29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33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E1EAA-2591-4514-8F06-EF48FF7DA66D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294A7-3D38-4418-BEA1-A7705D0DE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495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F26DA-7340-4D6D-94B5-4A12FE95D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858180" cy="264320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Раздел </a:t>
            </a:r>
            <a:r>
              <a:rPr lang="ru-RU" sz="3200" b="1" dirty="0" smtClean="0">
                <a:solidFill>
                  <a:schemeClr val="bg1"/>
                </a:solidFill>
              </a:rPr>
              <a:t>5. </a:t>
            </a:r>
            <a:r>
              <a:rPr lang="ru-RU" sz="3600" b="1" dirty="0" smtClean="0">
                <a:solidFill>
                  <a:schemeClr val="bg1"/>
                </a:solidFill>
              </a:rPr>
              <a:t>Российская Федерация в 1992–2020 гг. Современный мир в условиях глобализации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714620"/>
            <a:ext cx="7750994" cy="142876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Тема 5.2. Россия в XXI веке: вызовы времени и задачи модернизации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42910" y="4357694"/>
            <a:ext cx="7926698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Лекция 5.2.</a:t>
            </a:r>
            <a:r>
              <a:rPr lang="ru-RU" sz="2800" b="1" baseline="0" dirty="0" smtClean="0">
                <a:solidFill>
                  <a:schemeClr val="bg1"/>
                </a:solidFill>
              </a:rPr>
              <a:t>1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</a:rPr>
              <a:t>Развитие политической системы России в начале XXI в.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 l="14036"/>
          <a:stretch>
            <a:fillRect/>
          </a:stretch>
        </p:blipFill>
        <p:spPr bwMode="auto">
          <a:xfrm flipH="1">
            <a:off x="5643570" y="1085652"/>
            <a:ext cx="3500430" cy="577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215074" cy="12858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600" b="1" dirty="0" smtClean="0">
                <a:solidFill>
                  <a:schemeClr val="bg1"/>
                </a:solidFill>
              </a:rPr>
              <a:t>Президент Д.А. Медведев, премьер-министр В.В. Путин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5786478" cy="192882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2 марта 2008 г. Президентом был избран Д. Медведев.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7 мая 2008 г. Д. Медведев вступил в должность Президента России.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В. Путин стал главой правительства.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Пнг Медведев 27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428999"/>
            <a:ext cx="5143500" cy="3429001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85720" y="3214686"/>
            <a:ext cx="4786346" cy="3592175"/>
          </a:xfrm>
          <a:prstGeom prst="wedgeEllipseCallout">
            <a:avLst>
              <a:gd name="adj1" fmla="val 66475"/>
              <a:gd name="adj2" fmla="val 13517"/>
            </a:avLst>
          </a:prstGeom>
          <a:noFill/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«В основе нашей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политики должен лежать принцип, который считаю (несмотря на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всю его очевидность) важнейшим в деятельности любого современного государства, стремящегося к достижению высоких стандартов жизни. Это принцип „свобода лучше, чем несвобода“».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4100" name="AutoShape 4" descr="Владимир Путин PNG картинки для бесплатного скачивания - CrazyPNG-PNG  изображение скачать бесплатно-CrazyPNG-PNG изображение скач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грузия | STENA.ee"/>
          <p:cNvPicPr>
            <a:picLocks noChangeAspect="1" noChangeArrowheads="1"/>
          </p:cNvPicPr>
          <p:nvPr/>
        </p:nvPicPr>
        <p:blipFill>
          <a:blip r:embed="rId2"/>
          <a:srcRect r="9642"/>
          <a:stretch>
            <a:fillRect/>
          </a:stretch>
        </p:blipFill>
        <p:spPr bwMode="auto">
          <a:xfrm>
            <a:off x="4027139" y="571480"/>
            <a:ext cx="5116861" cy="362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15272" cy="7143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Военный конфликт в Южной Осетии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14356"/>
            <a:ext cx="4572000" cy="6143644"/>
          </a:xfrm>
        </p:spPr>
        <p:txBody>
          <a:bodyPr>
            <a:normAutofit fontScale="62500" lnSpcReduction="20000"/>
          </a:bodyPr>
          <a:lstStyle/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8 августа 2008 г.,  во время открытия Олимпиады в Пекине, грузинские войска вошли на территорию Южной Осетии стремясь силой решить вопрос о ее статусе.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Возникла угроза уничтожения местного населения  большую часть которого составляли граждане России. Поэтому Российская армия начала военную операцию по принуждению Грузии к миру.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За четыре дня грузинские войска были остановлены и обращены в бегство. Российская армия вплотную подошла к Тбилиси.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12 августа Россия признала независимость Абхазии и Южной Осетии. С ними были установлены дипломатические отношения, заключены договоры о дружбе и сотрудничестве.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4357694"/>
            <a:ext cx="4572000" cy="2500306"/>
          </a:xfrm>
        </p:spPr>
        <p:txBody>
          <a:bodyPr>
            <a:normAutofit fontScale="62500" lnSpcReduction="20000"/>
          </a:bodyPr>
          <a:lstStyle/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Несмотря на то, что действия Россия были лишь ответом на действия Грузии, реакция стран Запада была подчёркнуто враждебными по отношению к нашей стране.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Западные СМИ начали антироссийскую кампания, называя инициатором конфликта Россию. </a:t>
            </a:r>
            <a:endParaRPr lang="ru-RU" dirty="0"/>
          </a:p>
        </p:txBody>
      </p:sp>
      <p:sp>
        <p:nvSpPr>
          <p:cNvPr id="1026" name="AutoShape 2" descr="Объясни | Что написано в резолюции ПАСЕ о российско-грузинской войне? —  Civil Geor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ВД хочет распространить на полицейских Закон об оскорблении вла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2318" y="571480"/>
            <a:ext cx="4621681" cy="2952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Новый этап политической реформы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714356"/>
            <a:ext cx="4929190" cy="6143644"/>
          </a:xfrm>
        </p:spPr>
        <p:txBody>
          <a:bodyPr>
            <a:normAutofit fontScale="62500" lnSpcReduction="20000"/>
          </a:bodyPr>
          <a:lstStyle/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Кандидатов на посты  глав субъектов Федерации стали представлять президенту партии, набравшие наибольшее число голосов на региональных выборах.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Был гарантирован принцип равенства освещения деятельности партий в государственных СМИ.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Совет Федерации стал формироваться из лиц, избранных в представительные органы власти, и депутатов местного самоуправления.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Органы местного самоуправления получили право контролировать и отстранять руководителей муниципалитетов.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К рассмотрению законопроектов о свободе, здоровье и собственности, стало необходимо привлекать  неправительственные организации и Общественную палату.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В 2011 г. вступил в силу закон «О полиции».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929190" y="3357562"/>
            <a:ext cx="4214810" cy="3500438"/>
          </a:xfrm>
        </p:spPr>
        <p:txBody>
          <a:bodyPr>
            <a:normAutofit fontScale="62500" lnSpcReduction="20000"/>
          </a:bodyPr>
          <a:lstStyle/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Внесены изменения в Конституцию России - Дума получила право контроля в отношении исполнительной власти.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Правительство должно было ежегодно отчитываться в Думе по итогам деятельности и по вопросам, поставленным парламентом.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Сроки полномочий президента были увеличены с 4 до 6 лет, депутатов Госдумы — с 4 до 5 лет.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правки к Конституции России (2020) — Википедия"/>
          <p:cNvPicPr>
            <a:picLocks noChangeAspect="1" noChangeArrowheads="1"/>
          </p:cNvPicPr>
          <p:nvPr/>
        </p:nvPicPr>
        <p:blipFill>
          <a:blip r:embed="rId2" cstate="print"/>
          <a:srcRect b="42006"/>
          <a:stretch>
            <a:fillRect/>
          </a:stretch>
        </p:blipFill>
        <p:spPr bwMode="auto">
          <a:xfrm>
            <a:off x="4010053" y="428604"/>
            <a:ext cx="5133947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00958" cy="8572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Конституционная реформа 2020 г.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785794"/>
            <a:ext cx="4143372" cy="6072206"/>
          </a:xfrm>
        </p:spPr>
        <p:txBody>
          <a:bodyPr>
            <a:normAutofit/>
          </a:bodyPr>
          <a:lstStyle/>
          <a:p>
            <a:pPr marL="268288" indent="-252413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В 2020 г. началась конституционная реформа. </a:t>
            </a:r>
          </a:p>
          <a:p>
            <a:pPr marL="268288" indent="-252413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На основе результатов референдума в текст Конституции были включены следующие пункты:</a:t>
            </a:r>
          </a:p>
          <a:p>
            <a:pPr marL="538163" indent="-2524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bg1"/>
                </a:solidFill>
              </a:rPr>
              <a:t>о приоритете Конституции России перед международным правом; </a:t>
            </a:r>
          </a:p>
          <a:p>
            <a:pPr marL="538163" indent="-2524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bg1"/>
                </a:solidFill>
              </a:rPr>
              <a:t>о запрете отчуждения территорий страны; </a:t>
            </a:r>
          </a:p>
          <a:p>
            <a:pPr marL="538163" indent="-2524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bg1"/>
                </a:solidFill>
              </a:rPr>
              <a:t>о значении русского языка как языка «</a:t>
            </a:r>
            <a:r>
              <a:rPr lang="ru-RU" sz="1800" dirty="0" err="1" smtClean="0">
                <a:solidFill>
                  <a:schemeClr val="bg1"/>
                </a:solidFill>
              </a:rPr>
              <a:t>государствообразующего</a:t>
            </a:r>
            <a:r>
              <a:rPr lang="ru-RU" sz="1800" dirty="0" smtClean="0">
                <a:solidFill>
                  <a:schemeClr val="bg1"/>
                </a:solidFill>
              </a:rPr>
              <a:t> народа, входящего в многонациональный союз равноправных народов Российской Федерации»; </a:t>
            </a:r>
          </a:p>
          <a:p>
            <a:pPr marL="538163" indent="-25241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bg1"/>
                </a:solidFill>
              </a:rPr>
              <a:t>о запрете должностным лицам, иметь гражданство иностранных государств и счета в зарубежных банках.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00496" y="2786058"/>
            <a:ext cx="5143504" cy="4071942"/>
          </a:xfrm>
        </p:spPr>
        <p:txBody>
          <a:bodyPr>
            <a:normAutofit/>
          </a:bodyPr>
          <a:lstStyle/>
          <a:p>
            <a:pPr marL="268288" indent="-252413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При сохранении сильной президентской власти, Конституция расширяла полномочия Совета Федерации и Государственной думы: </a:t>
            </a:r>
          </a:p>
          <a:p>
            <a:pPr marL="268288" indent="-252413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руководителей ключевых ведомств президент теперь согласует с Советом Федерации; </a:t>
            </a:r>
          </a:p>
          <a:p>
            <a:pPr marL="268288" indent="-252413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Государственная дума получила право утверждать Председателя Правительства его заместителей и большинство министров; </a:t>
            </a:r>
          </a:p>
          <a:p>
            <a:pPr marL="268288" indent="-252413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изменены сроки пребывания на посту президента страны;</a:t>
            </a:r>
          </a:p>
          <a:p>
            <a:pPr marL="268288" indent="-252413">
              <a:spcBef>
                <a:spcPts val="600"/>
              </a:spcBef>
              <a:spcAft>
                <a:spcPts val="600"/>
              </a:spcAft>
            </a:pPr>
            <a:r>
              <a:rPr lang="ru-RU" sz="1800" b="1" dirty="0" smtClean="0">
                <a:solidFill>
                  <a:schemeClr val="bg1"/>
                </a:solidFill>
              </a:rPr>
              <a:t>1 июля 2020 г. голосование по внесению поправок в Конституцию было завершено.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ндидаты президентских выбо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1185" y="857232"/>
            <a:ext cx="5332815" cy="3232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7929618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Президентские выборы 2018 г. Национальные цели </a:t>
            </a:r>
            <a:r>
              <a:rPr lang="ru-RU" sz="3600" b="1" dirty="0" smtClean="0">
                <a:solidFill>
                  <a:schemeClr val="bg1"/>
                </a:solidFill>
              </a:rPr>
              <a:t>развития страны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142984"/>
            <a:ext cx="3571868" cy="5715016"/>
          </a:xfrm>
        </p:spPr>
        <p:txBody>
          <a:bodyPr>
            <a:normAutofit fontScale="62500" lnSpcReduction="20000"/>
          </a:bodyPr>
          <a:lstStyle/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18 марта 2018 г. состоялись очередные </a:t>
            </a:r>
            <a:r>
              <a:rPr lang="ru-RU" dirty="0" smtClean="0">
                <a:solidFill>
                  <a:schemeClr val="bg1"/>
                </a:solidFill>
              </a:rPr>
              <a:t>президентские выборы. Из восьми кандидатов </a:t>
            </a:r>
            <a:r>
              <a:rPr lang="ru-RU" dirty="0" smtClean="0">
                <a:solidFill>
                  <a:schemeClr val="bg1"/>
                </a:solidFill>
              </a:rPr>
              <a:t>президентом </a:t>
            </a:r>
            <a:r>
              <a:rPr lang="ru-RU" dirty="0" smtClean="0">
                <a:solidFill>
                  <a:schemeClr val="bg1"/>
                </a:solidFill>
              </a:rPr>
              <a:t>был избран </a:t>
            </a:r>
            <a:r>
              <a:rPr lang="ru-RU" dirty="0" smtClean="0">
                <a:solidFill>
                  <a:schemeClr val="bg1"/>
                </a:solidFill>
              </a:rPr>
              <a:t>В. </a:t>
            </a:r>
            <a:r>
              <a:rPr lang="ru-RU" dirty="0" smtClean="0">
                <a:solidFill>
                  <a:schemeClr val="bg1"/>
                </a:solidFill>
              </a:rPr>
              <a:t>Путин. За него проголосовало  </a:t>
            </a:r>
            <a:r>
              <a:rPr lang="ru-RU" dirty="0" smtClean="0">
                <a:solidFill>
                  <a:schemeClr val="bg1"/>
                </a:solidFill>
              </a:rPr>
              <a:t>более 76 % избирателей.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В мае 2018 г. </a:t>
            </a:r>
            <a:r>
              <a:rPr lang="ru-RU" dirty="0" smtClean="0">
                <a:solidFill>
                  <a:schemeClr val="bg1"/>
                </a:solidFill>
              </a:rPr>
              <a:t>были приняты стратегические </a:t>
            </a:r>
            <a:r>
              <a:rPr lang="ru-RU" dirty="0" smtClean="0">
                <a:solidFill>
                  <a:schemeClr val="bg1"/>
                </a:solidFill>
              </a:rPr>
              <a:t>задачи развития </a:t>
            </a:r>
            <a:r>
              <a:rPr lang="ru-RU" dirty="0" smtClean="0">
                <a:solidFill>
                  <a:schemeClr val="bg1"/>
                </a:solidFill>
              </a:rPr>
              <a:t>РФ до 2024 </a:t>
            </a:r>
            <a:r>
              <a:rPr lang="ru-RU" dirty="0" smtClean="0">
                <a:solidFill>
                  <a:schemeClr val="bg1"/>
                </a:solidFill>
              </a:rPr>
              <a:t>г. </a:t>
            </a:r>
            <a:r>
              <a:rPr lang="ru-RU" dirty="0" smtClean="0">
                <a:solidFill>
                  <a:schemeClr val="bg1"/>
                </a:solidFill>
              </a:rPr>
              <a:t>на основании которых </a:t>
            </a:r>
            <a:r>
              <a:rPr lang="ru-RU" dirty="0" smtClean="0">
                <a:solidFill>
                  <a:schemeClr val="bg1"/>
                </a:solidFill>
              </a:rPr>
              <a:t>Правительство </a:t>
            </a:r>
            <a:r>
              <a:rPr lang="ru-RU" dirty="0" smtClean="0">
                <a:solidFill>
                  <a:schemeClr val="bg1"/>
                </a:solidFill>
              </a:rPr>
              <a:t>России разработало </a:t>
            </a:r>
            <a:r>
              <a:rPr lang="ru-RU" dirty="0" smtClean="0">
                <a:solidFill>
                  <a:schemeClr val="bg1"/>
                </a:solidFill>
              </a:rPr>
              <a:t>национальные </a:t>
            </a:r>
            <a:r>
              <a:rPr lang="ru-RU" dirty="0" smtClean="0">
                <a:solidFill>
                  <a:schemeClr val="bg1"/>
                </a:solidFill>
              </a:rPr>
              <a:t>проекты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«Человеческий капитал», «</a:t>
            </a:r>
            <a:r>
              <a:rPr lang="ru-RU" dirty="0" smtClean="0">
                <a:solidFill>
                  <a:schemeClr val="bg1"/>
                </a:solidFill>
              </a:rPr>
              <a:t>Комфортная среда для жизни</a:t>
            </a:r>
            <a:r>
              <a:rPr lang="ru-RU" dirty="0" smtClean="0">
                <a:solidFill>
                  <a:schemeClr val="bg1"/>
                </a:solidFill>
              </a:rPr>
              <a:t>», «Экономический </a:t>
            </a:r>
            <a:r>
              <a:rPr lang="ru-RU" dirty="0" smtClean="0">
                <a:solidFill>
                  <a:schemeClr val="bg1"/>
                </a:solidFill>
              </a:rPr>
              <a:t>рост» </a:t>
            </a:r>
            <a:r>
              <a:rPr lang="ru-RU" dirty="0" smtClean="0">
                <a:solidFill>
                  <a:schemeClr val="bg1"/>
                </a:solidFill>
              </a:rPr>
              <a:t>и др.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Правительство России в </a:t>
            </a:r>
            <a:r>
              <a:rPr lang="ru-RU" dirty="0" smtClean="0">
                <a:solidFill>
                  <a:schemeClr val="bg1"/>
                </a:solidFill>
              </a:rPr>
              <a:t>2018 г. </a:t>
            </a:r>
            <a:r>
              <a:rPr lang="ru-RU" dirty="0" smtClean="0">
                <a:solidFill>
                  <a:schemeClr val="bg1"/>
                </a:solidFill>
              </a:rPr>
              <a:t>возглавил Д</a:t>
            </a:r>
            <a:r>
              <a:rPr lang="ru-RU" dirty="0" smtClean="0">
                <a:solidFill>
                  <a:schemeClr val="bg1"/>
                </a:solidFill>
              </a:rPr>
              <a:t>. Медведев. В 2020 г. его </a:t>
            </a:r>
            <a:r>
              <a:rPr lang="ru-RU" dirty="0" smtClean="0">
                <a:solidFill>
                  <a:schemeClr val="bg1"/>
                </a:solidFill>
              </a:rPr>
              <a:t>сменил </a:t>
            </a:r>
            <a:r>
              <a:rPr lang="ru-RU" dirty="0" smtClean="0">
                <a:solidFill>
                  <a:schemeClr val="bg1"/>
                </a:solidFill>
              </a:rPr>
              <a:t>М. </a:t>
            </a:r>
            <a:r>
              <a:rPr lang="ru-RU" dirty="0" err="1" smtClean="0">
                <a:solidFill>
                  <a:schemeClr val="bg1"/>
                </a:solidFill>
              </a:rPr>
              <a:t>Мишустин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71868" y="3814755"/>
            <a:ext cx="5572132" cy="3043245"/>
          </a:xfrm>
        </p:spPr>
        <p:txBody>
          <a:bodyPr>
            <a:normAutofit fontScale="62500" lnSpcReduction="20000"/>
          </a:bodyPr>
          <a:lstStyle/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2 июля 2021 г. указом Президента России была утверждена Стратегия национальной безопасности Российской Федерации.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9 ноября 2022 г. принят указ Президента России «Об утверждении Основ государственной политики по сохранению и укреплению традиционных российских духовно-нравственных ценностей», который обозначил курс на суверенное развитие нашей страны и на пресечение любых попыток разобщить наше общество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Вопросы для повторения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714356"/>
            <a:ext cx="8715436" cy="6143644"/>
          </a:xfrm>
        </p:spPr>
        <p:txBody>
          <a:bodyPr>
            <a:noAutofit/>
          </a:bodyPr>
          <a:lstStyle/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В каком году состоялись досрочные выборы Президента России? Кто одержал на них победу? 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Какие меры были предприняты для укрепления вертикали власти?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Когда завершилась </a:t>
            </a:r>
            <a:r>
              <a:rPr lang="ru-RU" sz="2000" dirty="0" err="1" smtClean="0">
                <a:solidFill>
                  <a:schemeClr val="bg1"/>
                </a:solidFill>
              </a:rPr>
              <a:t>контртеррористическая</a:t>
            </a:r>
            <a:r>
              <a:rPr lang="ru-RU" sz="2000" dirty="0" smtClean="0">
                <a:solidFill>
                  <a:schemeClr val="bg1"/>
                </a:solidFill>
              </a:rPr>
              <a:t> операция на Северном Кавказе? Какое значение её завершение имело для стабилизации обстановки на Северном Кавказе и в стране в целом?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Когда в качестве символа нашей страны стало использоваться изображение двуглавого орла. При каком правителе это произошло?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Перечислите основные положения военной реформы, проведённой в начале 2000-х гг. Как она отразилась на положении военнослужащих?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Какие политические силы теряли поддержку избирателей? Как вы думаете, с чем это было связано? 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Какая система выборов в Государственную думу была введена в России в 2005 г</a:t>
            </a:r>
            <a:r>
              <a:rPr lang="ru-RU" sz="2000" dirty="0" smtClean="0">
                <a:solidFill>
                  <a:schemeClr val="bg1"/>
                </a:solidFill>
              </a:rPr>
              <a:t>.?</a:t>
            </a:r>
          </a:p>
          <a:p>
            <a:pPr marL="361950" indent="-36195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Какие стратегические задачи развития страны были поставлены </a:t>
            </a:r>
            <a:r>
              <a:rPr lang="ru-RU" sz="2000" dirty="0" smtClean="0">
                <a:solidFill>
                  <a:schemeClr val="bg1"/>
                </a:solidFill>
              </a:rPr>
              <a:t>Президентом </a:t>
            </a:r>
            <a:r>
              <a:rPr lang="ru-RU" sz="2000" dirty="0" smtClean="0">
                <a:solidFill>
                  <a:schemeClr val="bg1"/>
                </a:solidFill>
              </a:rPr>
              <a:t>России в 2018 г.?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8579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solidFill>
                  <a:schemeClr val="bg1"/>
                </a:solidFill>
              </a:rPr>
              <a:t>Домашнее задание и источники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282" y="928670"/>
            <a:ext cx="8429684" cy="3857652"/>
          </a:xfrm>
        </p:spPr>
        <p:txBody>
          <a:bodyPr>
            <a:noAutofit/>
          </a:bodyPr>
          <a:lstStyle/>
          <a:p>
            <a:pPr marL="427038" indent="-427038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Учебник В. Р. </a:t>
            </a:r>
            <a:r>
              <a:rPr lang="ru-RU" sz="2400" dirty="0" err="1" smtClean="0">
                <a:solidFill>
                  <a:schemeClr val="bg1"/>
                </a:solidFill>
              </a:rPr>
              <a:t>Мединский</a:t>
            </a:r>
            <a:r>
              <a:rPr lang="ru-RU" sz="2400" dirty="0" smtClean="0">
                <a:solidFill>
                  <a:schemeClr val="bg1"/>
                </a:solidFill>
              </a:rPr>
              <a:t>, А. В. </a:t>
            </a:r>
            <a:r>
              <a:rPr lang="ru-RU" sz="2400" dirty="0" err="1" smtClean="0">
                <a:solidFill>
                  <a:schemeClr val="bg1"/>
                </a:solidFill>
              </a:rPr>
              <a:t>Торкунов</a:t>
            </a:r>
            <a:r>
              <a:rPr lang="ru-RU" sz="2400" dirty="0" smtClean="0">
                <a:solidFill>
                  <a:schemeClr val="bg1"/>
                </a:solidFill>
              </a:rPr>
              <a:t> История России 1945 год — начало XXI века       </a:t>
            </a:r>
            <a:r>
              <a:rPr lang="ru-RU" sz="2400" dirty="0" smtClean="0">
                <a:solidFill>
                  <a:schemeClr val="bg1"/>
                </a:solidFill>
              </a:rPr>
              <a:t>30-31.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427038" indent="-427038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Учебник  В.В.Артемов, Ю.Н. </a:t>
            </a:r>
            <a:r>
              <a:rPr lang="ru-RU" sz="2400" dirty="0" err="1" smtClean="0">
                <a:solidFill>
                  <a:schemeClr val="bg1"/>
                </a:solidFill>
              </a:rPr>
              <a:t>Лубченков</a:t>
            </a:r>
            <a:r>
              <a:rPr lang="ru-RU" sz="2400" dirty="0" smtClean="0">
                <a:solidFill>
                  <a:schemeClr val="bg1"/>
                </a:solidFill>
              </a:rPr>
              <a:t>:      101.</a:t>
            </a:r>
          </a:p>
          <a:p>
            <a:pPr marL="427038" indent="-427038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Выучить материал конспекта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357298"/>
            <a:ext cx="20819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785926"/>
            <a:ext cx="20819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801004" cy="64294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План: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572164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Вступление в должность Президента В.В. Путина (2000 г.).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Завершение контртеррористической операции на Северном Кавказе.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Приоритетные национальные проекты.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Президент Д.А. Медведев, премьер-министр В.В. Путин.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Операция по «принуждению Грузии к миру».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Президентские выборы 2018 г. Национальные цели развития </a:t>
            </a:r>
            <a:r>
              <a:rPr lang="ru-RU" sz="2400" dirty="0" smtClean="0">
                <a:solidFill>
                  <a:schemeClr val="bg1"/>
                </a:solidFill>
              </a:rPr>
              <a:t>страны.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Конституционная </a:t>
            </a:r>
            <a:r>
              <a:rPr lang="ru-RU" sz="2400" dirty="0" smtClean="0">
                <a:solidFill>
                  <a:schemeClr val="bg1"/>
                </a:solidFill>
              </a:rPr>
              <a:t>реформа 2020 г.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00826" cy="7143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Укрепление вертикали власти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71480"/>
            <a:ext cx="3929058" cy="6286520"/>
          </a:xfrm>
        </p:spPr>
        <p:txBody>
          <a:bodyPr>
            <a:normAutofit/>
          </a:bodyPr>
          <a:lstStyle/>
          <a:p>
            <a:pPr marL="271463" indent="-271463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31 декабря 1999 г. Б. Ельцин досрочно подал в отставку. В марте 2000 г. В. Путин победил на выборах Президента РФ.</a:t>
            </a:r>
          </a:p>
          <a:p>
            <a:pPr marL="271463" indent="-271463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К этому моменту Росси грозил социальный взрыв.</a:t>
            </a:r>
          </a:p>
          <a:p>
            <a:pPr marL="271463" indent="-271463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Решение  проблем, угрожавших самому существованию России, было невозможно без расширения властных полномочий федерального Центра (укрепления вертикали власти). </a:t>
            </a:r>
          </a:p>
          <a:p>
            <a:pPr marL="271463" indent="-271463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В 2000 г. территорию РФ разделили на семь (с 2010 г. — восемь) федеральных округов, под контролем полномочных представителей президента. Это улучшило координацию работы  власти на местах и контроль исполнения принятых решений.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500042"/>
            <a:ext cx="5214942" cy="6357958"/>
          </a:xfrm>
        </p:spPr>
        <p:txBody>
          <a:bodyPr>
            <a:noAutofit/>
          </a:bodyPr>
          <a:lstStyle/>
          <a:p>
            <a:pPr marL="271463" indent="-271463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Для чёткого разграничения полномочий между Центром и регионами из регионального законодательства были устранены все нормы, противоречившие Конституции России.</a:t>
            </a:r>
          </a:p>
          <a:p>
            <a:pPr marL="271463" indent="-271463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В Совете Федерации губернаторов и глав местной законодательной власти сменили назначаемые ими представители. В 2000 г. при Президенте создан Государственный совет — консультативный орган, который изначально формировался из губернаторов.</a:t>
            </a:r>
          </a:p>
          <a:p>
            <a:pPr marL="271463" indent="-271463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В 2001 г. принят закон «О политических партиях». Каждая партия должна была состоять не менее чем из 10 тыс. членов (с 2004 г. — 50 тыс.) и иметь отделения более чем в половине субъектов РФ (с 2004 г. — свыше 45 отделений). Только политические партии имели право выдвигать кандидатов в депутаты и на другие выборные государственные должности.</a:t>
            </a:r>
          </a:p>
          <a:p>
            <a:pPr marL="271463" indent="-271463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Удалось повысить эффективность государственного управления, и отстранить от политики олигархов. </a:t>
            </a: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мзан Кадыров: Ахмат-Хаджи искоренил причины, порождающие беды и трагедии  на чеченской земле - Главные 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28604"/>
            <a:ext cx="5715008" cy="336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6929454" cy="6429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Урегулирование кризиса в Чечне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642918"/>
            <a:ext cx="3571868" cy="6215082"/>
          </a:xfrm>
        </p:spPr>
        <p:txBody>
          <a:bodyPr>
            <a:noAutofit/>
          </a:bodyPr>
          <a:lstStyle/>
          <a:p>
            <a:pPr marL="247650" indent="-247650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Осенью 1999 г. федеральные войска вошли в Чечню и в короткий срок взяли под контроль важнейшие населённые пункты.</a:t>
            </a:r>
          </a:p>
          <a:p>
            <a:pPr marL="247650" indent="-247650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20 апреля 2000 г. </a:t>
            </a:r>
            <a:r>
              <a:rPr lang="ru-RU" sz="1800" dirty="0" err="1" smtClean="0">
                <a:solidFill>
                  <a:schemeClr val="bg1"/>
                </a:solidFill>
              </a:rPr>
              <a:t>контртеррористическая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операция на Северном Кавказе была завершена.</a:t>
            </a:r>
          </a:p>
          <a:p>
            <a:pPr marL="247650" indent="-247650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Большую помощь федеральным войскам в борьбе с террористами оказывало местное население. После введения прямого президентского правления главой администрации Чеченской Республики был назначен А. Кадыров (бывший муфтий Чечни). В октябре 2003 г. он был избран президентом республики.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428992" y="3429000"/>
            <a:ext cx="5715008" cy="3429000"/>
          </a:xfrm>
        </p:spPr>
        <p:txBody>
          <a:bodyPr>
            <a:normAutofit/>
          </a:bodyPr>
          <a:lstStyle/>
          <a:p>
            <a:pPr marL="247650" indent="-247650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Теряя поддержу населения, террористы пытались добиться уступок от руководства России за счёт терактов (захват заложников в развлекательном центре на Дубровке в Москве в 2002 г. и школы в Беслане в 2004 г.).  9 мая 2004г., в результате теракта  погиб президент Чеченской Республики А. Кадыров. </a:t>
            </a:r>
          </a:p>
          <a:p>
            <a:pPr marL="247650" indent="-247650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К концу 2005 — началу 2006 г. основные силы боевиков были разгромлены, большинство их главарей уничтожено. </a:t>
            </a:r>
          </a:p>
          <a:p>
            <a:pPr marL="247650" indent="-247650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В 2007 г. президентом Чеченской Республики был избран Р. Кадыров (сын А. Кадырова). 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r>
              <a:rPr lang="ru-RU" sz="3600" b="1" dirty="0" smtClean="0">
                <a:solidFill>
                  <a:schemeClr val="bg1"/>
                </a:solidFill>
              </a:rPr>
              <a:t>Приоритетные национальные проекты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4429124" cy="2643206"/>
          </a:xfrm>
        </p:spPr>
        <p:txBody>
          <a:bodyPr>
            <a:normAutofit fontScale="62500" lnSpcReduction="20000"/>
          </a:bodyPr>
          <a:lstStyle/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С 1 января 2006 г. в России началась реализация четырёх приоритетных национальных проектов: «Здоровье», «Доступное и комфортное жильё — гражданам России», «Образование» и «Развитие агропромышленного комплекса (АПК)».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752" y="1214422"/>
            <a:ext cx="4286248" cy="5643578"/>
          </a:xfrm>
        </p:spPr>
        <p:txBody>
          <a:bodyPr>
            <a:normAutofit fontScale="62500" lnSpcReduction="20000"/>
          </a:bodyPr>
          <a:lstStyle/>
          <a:p>
            <a:pPr marL="341313" indent="-3413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«Здоровье»  - повышение доступности и качества медицинской помощи, подготовка медицинских специалистов, обеспечение дополнительных выплат медперсоналу, строительство центров высоких медицинских технологий. </a:t>
            </a: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«Доступное жилье» — формирование рынка доступного жилья и обеспечение комфортных условий проживания российских граждан. </a:t>
            </a: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«Образование»  - стимулирование инноваций в образовательной сфере.</a:t>
            </a: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«Развитие АПК» - увеличение производства сельскохозяйственной продукции в России и улучшение социально-экономического положения сельского населения.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714356"/>
            <a:ext cx="29772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Цели нацпроектов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290" name="Picture 2" descr="Национальные проекты России 2019—2024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156703"/>
            <a:ext cx="4500563" cy="3701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Золотой герб России ПНГ на Прозрачном Фоне • Скачать PNG Золотой герб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1" name="Picture 7" descr="Файл:Флаг Российской Федерации.png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5286379" cy="5143512"/>
          </a:xfrm>
          <a:prstGeom prst="rect">
            <a:avLst/>
          </a:prstGeom>
          <a:noFill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48577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143504" y="785794"/>
            <a:ext cx="4000496" cy="6072206"/>
          </a:xfrm>
        </p:spPr>
        <p:txBody>
          <a:bodyPr>
            <a:normAutofit fontScale="55000" lnSpcReduction="20000"/>
          </a:bodyPr>
          <a:lstStyle/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>
                <a:solidFill>
                  <a:schemeClr val="bg1"/>
                </a:solidFill>
              </a:rPr>
              <a:t>Под руководством В. Путина были осуществлены меры направленные на единение общества.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>
                <a:solidFill>
                  <a:schemeClr val="bg1"/>
                </a:solidFill>
              </a:rPr>
              <a:t>Были закреплены новые государственные символы, в том числе Государственный гимн. Его текст был положен на музыку гимна СССР, что в глазах абсолютного большинства людей  символизировало преемственность отечественной истории.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>
                <a:solidFill>
                  <a:schemeClr val="bg1"/>
                </a:solidFill>
              </a:rPr>
              <a:t>В декабре 2000 г. Дума утвердила законы о национальных символах России.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>
                <a:solidFill>
                  <a:schemeClr val="bg1"/>
                </a:solidFill>
              </a:rPr>
              <a:t>Трёхцветный бело-сине-красный флаг и герб в виде двуглавого орла символизируют непрерывную тысячелетнюю историю нашей страны.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Утверждение государственной символики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Военная реформа"/>
          <p:cNvPicPr>
            <a:picLocks noChangeAspect="1" noChangeArrowheads="1"/>
          </p:cNvPicPr>
          <p:nvPr/>
        </p:nvPicPr>
        <p:blipFill>
          <a:blip r:embed="rId2"/>
          <a:srcRect r="14187"/>
          <a:stretch>
            <a:fillRect/>
          </a:stretch>
        </p:blipFill>
        <p:spPr bwMode="auto">
          <a:xfrm>
            <a:off x="3178272" y="0"/>
            <a:ext cx="5965728" cy="478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14810" cy="7143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Военная реформа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14356"/>
            <a:ext cx="4000496" cy="6143644"/>
          </a:xfrm>
        </p:spPr>
        <p:txBody>
          <a:bodyPr>
            <a:normAutofit fontScale="62500" lnSpcReduction="20000"/>
          </a:bodyPr>
          <a:lstStyle/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Начиная с 2001 г. финансирование армии и флота увеличилось.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Ракетные войска стратегического назначения и Космические войска стали отдельными родами войск.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Была принята долгосрочная программа массового перевооружения армии и флота. Министерство обороны перешло на единую систему заказов вооружений и военной техники.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Был принят закон об альтернативной гражданской службе. Граждане призывного возраста получили право на службу, не связанную с использованием оружия (работа в больницах и домах престарелых, госпиталях и т. д.). Срок службы по призыву сократился до года.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4643446"/>
            <a:ext cx="5143504" cy="2214554"/>
          </a:xfrm>
        </p:spPr>
        <p:txBody>
          <a:bodyPr>
            <a:normAutofit fontScale="62500" lnSpcReduction="20000"/>
          </a:bodyPr>
          <a:lstStyle/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Многие воинские части стали формироваться из числа добровольцев, проходящих службу по контракту.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Были значительно расширены социальные гарантии военнослужащим, повышено денежное довольствие, введена система льготного ипотечного кредитования.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Выборы в Государственную думу (2007)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357562"/>
            <a:ext cx="5429256" cy="32861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Стабилизация политической системы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714356"/>
            <a:ext cx="4357686" cy="6143644"/>
          </a:xfrm>
        </p:spPr>
        <p:txBody>
          <a:bodyPr>
            <a:normAutofit fontScale="55000" lnSpcReduction="20000"/>
          </a:bodyPr>
          <a:lstStyle/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Победа на Северном Кавказе подняла авторитет В. Путина. В марте 2004 г. он вновь одержал победу на президентских выборах.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Была продолжена реформа политической системы. В 2005 г. для  общественной экспертизы социально значимых законопроектов была создана Общественная палата.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В мае 2005 г. вступил в силу закон «О выборах депутатов Государственной думы Федерального Собрания Российской Федерации».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В декабре 2007 г. на выборах в Думу победу одержала «Единая Россия», получившая 315 мест. В Думу также прошли КПРФ, ЛДПР и «Справедливая Россия» — новая партия, выступавшая за расширение социальных программ и повышение жизненного уровня.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4572000" y="785794"/>
            <a:ext cx="4357686" cy="2308324"/>
          </a:xfrm>
          <a:prstGeom prst="wedgeRectCallout">
            <a:avLst>
              <a:gd name="adj1" fmla="val -60887"/>
              <a:gd name="adj2" fmla="val 86575"/>
            </a:avLst>
          </a:prstGeom>
          <a:noFill/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5250">
              <a:spcBef>
                <a:spcPts val="600"/>
              </a:spcBef>
              <a:spcAft>
                <a:spcPts val="600"/>
              </a:spcAft>
            </a:pPr>
            <a:r>
              <a:rPr lang="ru-RU" sz="1600" i="1" dirty="0" smtClean="0">
                <a:solidFill>
                  <a:schemeClr val="bg1"/>
                </a:solidFill>
              </a:rPr>
              <a:t>Вводилась пропорциональная (т. е. по партийным спискам) система выборов в Думу, а установленный ранее для партий минимальный барьер в 5 % (от количества участвовавших в выборах избирателей) увеличивался до 7 %. Запрещалось создание предвыборных блоков. Был отменён нижний порог явки избирателей, а из избирательных бюллетеней удалена графа «Против всех».</a:t>
            </a:r>
            <a:endParaRPr lang="ru-RU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5715016"/>
            <a:ext cx="1295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450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Мировой экономический кризис 2008 г.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14356"/>
            <a:ext cx="4572000" cy="6143644"/>
          </a:xfrm>
        </p:spPr>
        <p:txBody>
          <a:bodyPr>
            <a:normAutofit fontScale="62500" lnSpcReduction="20000"/>
          </a:bodyPr>
          <a:lstStyle/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Предпосылкой кризиса стал крах на рынке недвижимости США в 2007 г., который привёл к череде банкротств крупных банков.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К 2008 г. финансовая система США, сложившаяся после </a:t>
            </a:r>
            <a:r>
              <a:rPr lang="en-US" dirty="0" smtClean="0">
                <a:solidFill>
                  <a:schemeClr val="bg1"/>
                </a:solidFill>
              </a:rPr>
              <a:t>II </a:t>
            </a:r>
            <a:r>
              <a:rPr lang="ru-RU" dirty="0" smtClean="0">
                <a:solidFill>
                  <a:schemeClr val="bg1"/>
                </a:solidFill>
              </a:rPr>
              <a:t>Мировой войны рухнула.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Экономический рост сохранился только в Индии и Китае, но темпы роста снизились.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714356"/>
            <a:ext cx="4500562" cy="6143644"/>
          </a:xfrm>
        </p:spPr>
        <p:txBody>
          <a:bodyPr>
            <a:normAutofit fontScale="62500" lnSpcReduction="20000"/>
          </a:bodyPr>
          <a:lstStyle/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Из-за сырьевой структурой экспорта и низкого развития  финансовой системы, главным последствием кризиса для РФ стало снижение спроса (и цен) на экспорт сырья.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В 2008 г. сохранялась низкая конкурентоспособность </a:t>
            </a:r>
            <a:r>
              <a:rPr lang="ru-RU" dirty="0" err="1" smtClean="0">
                <a:solidFill>
                  <a:schemeClr val="bg1"/>
                </a:solidFill>
              </a:rPr>
              <a:t>несырьевых</a:t>
            </a:r>
            <a:r>
              <a:rPr lang="ru-RU" dirty="0" smtClean="0">
                <a:solidFill>
                  <a:schemeClr val="bg1"/>
                </a:solidFill>
              </a:rPr>
              <a:t> секторов нашей экономики, что привело к сокращение промышленного производства, росту безработицы и снижению реальных доходов населения.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Преодоление социальных последствий кризиса привело к возрастанию роли государства в экономике. </a:t>
            </a:r>
          </a:p>
          <a:p>
            <a:pPr marL="247650" indent="-2476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Средства Стабилизационного фонда и государственные золотовалютные резервы были использованы для поддержки банковской системы и крупнейших </a:t>
            </a:r>
            <a:r>
              <a:rPr lang="ru-RU" dirty="0" err="1" smtClean="0">
                <a:solidFill>
                  <a:schemeClr val="bg1"/>
                </a:solidFill>
              </a:rPr>
              <a:t>системообразующих</a:t>
            </a:r>
            <a:r>
              <a:rPr lang="ru-RU" dirty="0" smtClean="0">
                <a:solidFill>
                  <a:schemeClr val="bg1"/>
                </a:solidFill>
              </a:rPr>
              <a:t> компаний.</a:t>
            </a:r>
            <a:endParaRPr lang="ru-RU" dirty="0"/>
          </a:p>
        </p:txBody>
      </p:sp>
      <p:pic>
        <p:nvPicPr>
          <p:cNvPr id="26626" name="Picture 2" descr="Новый мировой кризис? Ипотечный долг США превысил рекорд 2008 г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4698990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50191</TotalTime>
  <Words>1942</Words>
  <PresentationFormat>Экран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Раздел 5. Российская Федерация в 1992–2020 гг. Современный мир в условиях глобализации</vt:lpstr>
      <vt:lpstr>План:</vt:lpstr>
      <vt:lpstr>Укрепление вертикали власти</vt:lpstr>
      <vt:lpstr>Урегулирование кризиса в Чечне</vt:lpstr>
      <vt:lpstr>Приоритетные национальные проекты</vt:lpstr>
      <vt:lpstr>Утверждение государственной символики</vt:lpstr>
      <vt:lpstr>Военная реформа</vt:lpstr>
      <vt:lpstr>Стабилизация политической системы</vt:lpstr>
      <vt:lpstr>Мировой экономический кризис 2008 г.</vt:lpstr>
      <vt:lpstr>Президент Д.А. Медведев, премьер-министр В.В. Путин</vt:lpstr>
      <vt:lpstr>Военный конфликт в Южной Осетии</vt:lpstr>
      <vt:lpstr>Новый этап политической реформы</vt:lpstr>
      <vt:lpstr>Конституционная реформа 2020 г.</vt:lpstr>
      <vt:lpstr>Президентские выборы 2018 г. Национальные цели развития страны</vt:lpstr>
      <vt:lpstr>Вопросы для повторения</vt:lpstr>
      <vt:lpstr>Домашнее задание и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2. ДРевнейшая и древняя история</dc:title>
  <dc:creator>BoSS</dc:creator>
  <cp:lastModifiedBy>BoSS</cp:lastModifiedBy>
  <cp:revision>1105</cp:revision>
  <dcterms:created xsi:type="dcterms:W3CDTF">2017-02-26T08:12:05Z</dcterms:created>
  <dcterms:modified xsi:type="dcterms:W3CDTF">2024-10-17T13:26:49Z</dcterms:modified>
</cp:coreProperties>
</file>