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  <p:sldMasterId id="2147483926" r:id="rId2"/>
  </p:sldMasterIdLst>
  <p:notesMasterIdLst>
    <p:notesMasterId r:id="rId23"/>
  </p:notesMasterIdLst>
  <p:sldIdLst>
    <p:sldId id="286" r:id="rId3"/>
    <p:sldId id="256" r:id="rId4"/>
    <p:sldId id="259" r:id="rId5"/>
    <p:sldId id="280" r:id="rId6"/>
    <p:sldId id="270" r:id="rId7"/>
    <p:sldId id="276" r:id="rId8"/>
    <p:sldId id="281" r:id="rId9"/>
    <p:sldId id="279" r:id="rId10"/>
    <p:sldId id="287" r:id="rId11"/>
    <p:sldId id="288" r:id="rId12"/>
    <p:sldId id="289" r:id="rId13"/>
    <p:sldId id="290" r:id="rId14"/>
    <p:sldId id="291" r:id="rId15"/>
    <p:sldId id="293" r:id="rId16"/>
    <p:sldId id="294" r:id="rId17"/>
    <p:sldId id="295" r:id="rId18"/>
    <p:sldId id="296" r:id="rId19"/>
    <p:sldId id="297" r:id="rId20"/>
    <p:sldId id="298" r:id="rId21"/>
    <p:sldId id="299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993300"/>
    <a:srgbClr val="9933FF"/>
    <a:srgbClr val="FFCCCC"/>
    <a:srgbClr val="FF3300"/>
    <a:srgbClr val="FFCC00"/>
    <a:srgbClr val="FFFF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3" autoAdjust="0"/>
    <p:restoredTop sz="94660"/>
  </p:normalViewPr>
  <p:slideViewPr>
    <p:cSldViewPr>
      <p:cViewPr varScale="1">
        <p:scale>
          <a:sx n="83" d="100"/>
          <a:sy n="83" d="100"/>
        </p:scale>
        <p:origin x="145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2F29535-1EA2-4ED4-B6DE-2F41AF33BA26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98FA8F-5194-497C-9CB1-CD10FB504B9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47E0F349-D366-47E4-A65E-320411652F62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264D4-3E99-4DB0-ACC3-0DFD0D3C597C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E98EC1-EA84-4A0F-AD87-5866F8A88D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152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74673-E743-4FEB-BFE1-AB592E8E8EF9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D5252C-EBB8-478A-98EA-8F3FC93184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464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AD5FA-C7A0-4382-8690-75E5A2D2479A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DB71F6-6B42-423A-82EC-94B73053DA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9159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BA0CC-3473-465B-940C-FF746CED8003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23E452-B032-4921-B3BB-7F412C1E95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4543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40756-449B-4DC8-879F-95C730246D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6707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21DEB-DF7B-4355-B36D-C4FB9000F1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2675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C2A73-CAC5-49D2-8FC9-FACE8BBE22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1799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18625-0B3E-4A02-8578-4C2C383115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4533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971AF-A789-436A-AA2E-F2A1F5A34C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5156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A9BA9-86A4-4885-B2D8-C39BDBA945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4226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B9144-4A4A-44A4-A254-A42C6AF269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080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8331B-BA49-4347-8DDD-6E229DEF4EDB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B9265-2B60-4D50-979B-B1C2D5A8F5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16524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6F4DD-6831-494E-9A84-7FC42939A44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3040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A68F-C44C-40C0-A64B-8244F4F91A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2049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1B351-CF4C-49BA-8870-ABA2114D20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78464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20442-76E0-4EED-BFFB-0F481E9703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06491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28F07-E5E4-4BCE-8169-7ECEFE9962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54724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C3C14-DEEC-4501-95FF-B1BE1DF1EF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038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64F56-FBF1-4746-AFB4-E138DBA449BA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A7371-6338-4D5D-99F8-57A632B744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927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80083-A88E-40D0-9395-1FB502B85DFF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495861-7989-4E3C-8EB3-418E8BFD73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701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80E9-B2D2-4768-8B56-0DC820A63415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692E9E-602D-43B3-9419-A6D0B07986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480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DCBDF-3828-447D-99F1-39CD70682701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9814F9-1828-431A-AB86-5DB6DD201D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604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8B75A-33CD-4116-93A6-4FFEFB7D90C9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2B705-2F63-4DB3-899D-7E8A7E5FF4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45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5D9AB-96D5-498C-B798-97B4E8B9440B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EDB36-7E28-45DB-80CF-5F01B45A76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008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74517-B1AC-4845-A2C7-B902F72A3D42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85F15-B765-415B-8F29-8532C22BC3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047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7D50F365-20B2-46A5-BD76-1FA131129DB6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C43CFB14-4226-4119-B26C-5FF438C029F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  <p:sldLayoutId id="214748404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F259660-D4E5-4FC9-9A54-325970D4FCE5}" type="datetimeFigureOut">
              <a:rPr lang="ru-RU"/>
              <a:pPr>
                <a:defRPr/>
              </a:pPr>
              <a:t>28.12.2024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4B6EA87-4E1C-45A7-9D57-CBED948A7AF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  <p:sldLayoutId id="2147484052" r:id="rId12"/>
    <p:sldLayoutId id="214748405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13" Type="http://schemas.openxmlformats.org/officeDocument/2006/relationships/image" Target="../media/image20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12" Type="http://schemas.openxmlformats.org/officeDocument/2006/relationships/image" Target="../media/image19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3.jpeg"/><Relationship Id="rId11" Type="http://schemas.openxmlformats.org/officeDocument/2006/relationships/image" Target="../media/image18.jpeg"/><Relationship Id="rId5" Type="http://schemas.openxmlformats.org/officeDocument/2006/relationships/image" Target="../media/image12.jpeg"/><Relationship Id="rId10" Type="http://schemas.openxmlformats.org/officeDocument/2006/relationships/image" Target="../media/image17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13" Type="http://schemas.openxmlformats.org/officeDocument/2006/relationships/image" Target="../media/image20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12" Type="http://schemas.openxmlformats.org/officeDocument/2006/relationships/image" Target="../media/image19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3.jpeg"/><Relationship Id="rId11" Type="http://schemas.openxmlformats.org/officeDocument/2006/relationships/image" Target="../media/image18.jpeg"/><Relationship Id="rId5" Type="http://schemas.openxmlformats.org/officeDocument/2006/relationships/image" Target="../media/image12.jpeg"/><Relationship Id="rId10" Type="http://schemas.openxmlformats.org/officeDocument/2006/relationships/image" Target="../media/image17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838200" y="5257800"/>
            <a:ext cx="914400" cy="914400"/>
          </a:xfrm>
          <a:prstGeom prst="roundRect">
            <a:avLst/>
          </a:prstGeom>
          <a:solidFill>
            <a:schemeClr val="accent6"/>
          </a:solidFill>
          <a:ln w="571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5181600"/>
            <a:ext cx="676275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ru-RU" sz="6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Dress right!</a:t>
            </a:r>
            <a:endParaRPr lang="ru-RU" altLang="ru-RU" sz="6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388" name="TextBox 6"/>
          <p:cNvSpPr txBox="1">
            <a:spLocks noChangeArrowheads="1"/>
          </p:cNvSpPr>
          <p:nvPr/>
        </p:nvSpPr>
        <p:spPr bwMode="auto">
          <a:xfrm>
            <a:off x="990600" y="5181600"/>
            <a:ext cx="5349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5400" b="1">
                <a:solidFill>
                  <a:schemeClr val="bg1"/>
                </a:solidFill>
              </a:rPr>
              <a:t>7</a:t>
            </a:r>
            <a:endParaRPr lang="ru-RU" altLang="ru-RU" sz="5400" b="1">
              <a:solidFill>
                <a:schemeClr val="bg1"/>
              </a:solidFill>
            </a:endParaRPr>
          </a:p>
        </p:txBody>
      </p:sp>
      <p:pic>
        <p:nvPicPr>
          <p:cNvPr id="16390" name="Picture 2" descr="http://mylitta.ru/uploads/posts/2012-01/1327910286_zara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764704"/>
            <a:ext cx="6689725" cy="382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ru-RU" smtClean="0"/>
              <a:t>LET’S TALK ABOUT THE RULES</a:t>
            </a:r>
            <a:endParaRPr lang="ru-RU" alt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628775"/>
            <a:ext cx="4249738" cy="5084763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PRESENT SIMPLE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800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use Present Simple to describe the action which takes place regularly, every day.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For example: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She always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wears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boots in winter.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7538" y="1628775"/>
            <a:ext cx="4248150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PRESENT CONTINUOUS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endParaRPr lang="en-US" sz="2800" dirty="0"/>
          </a:p>
          <a:p>
            <a:pPr algn="ctr"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We use Present Continuous to describe the actions which takes place right now.</a:t>
            </a:r>
          </a:p>
          <a:p>
            <a:pPr algn="ctr">
              <a:defRPr/>
            </a:pPr>
            <a:endParaRPr lang="en-US" sz="2800" dirty="0"/>
          </a:p>
          <a:p>
            <a:pPr>
              <a:defRPr/>
            </a:pP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For example:</a:t>
            </a:r>
            <a:r>
              <a:rPr lang="ru-RU" sz="2800" i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She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wearing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boots now.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195513" y="2205038"/>
            <a:ext cx="360362" cy="7921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372225" y="2205038"/>
            <a:ext cx="360363" cy="7921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Try to correct mistakes.</a:t>
            </a:r>
            <a:endParaRPr lang="ru-RU" altLang="ru-RU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29600" cy="46640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6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PRESENT CONTINUOUS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be + V </a:t>
                      </a:r>
                      <a:r>
                        <a:rPr lang="en-US" sz="3200" strike="noStrike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every day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9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now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at the moment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9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often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do - does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9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listening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writes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usually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always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78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He</a:t>
                      </a:r>
                    </a:p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She            Vs</a:t>
                      </a:r>
                    </a:p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it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usually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0"/>
            <a:ext cx="8785225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/>
              <a:t>What clothes is suitable when it is cold/hot/rainy/sunny?</a:t>
            </a:r>
            <a:endParaRPr lang="ru-RU" sz="3600" b="1" dirty="0"/>
          </a:p>
        </p:txBody>
      </p:sp>
      <p:pic>
        <p:nvPicPr>
          <p:cNvPr id="27651" name="Picture 2" descr="C:\Users\izotovaon\Desktop\iDRHZPWN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500438"/>
            <a:ext cx="1998662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3" descr="C:\Users\izotovaon\Desktop\iLRGH5Y6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675"/>
            <a:ext cx="1673225" cy="222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4" descr="C:\Users\izotovaon\Desktop\iW9WX7AL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916113"/>
            <a:ext cx="179546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5" descr="C:\Users\izotovaon\Desktop\iYVSPA6S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773238"/>
            <a:ext cx="270033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6" descr="C:\Users\izotovaon\Desktop\i0746E7X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292600"/>
            <a:ext cx="1658937" cy="239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7" descr="C:\Users\izotovaon\Desktop\i9MLOZQN5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5013325"/>
            <a:ext cx="1630363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8" descr="C:\Users\izotovaon\Desktop\i5MXBV2VL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5013325"/>
            <a:ext cx="2143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9" descr="C:\Users\izotovaon\Desktop\iDMZK3KOE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5084763"/>
            <a:ext cx="10763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9" name="Picture 11" descr="C:\Users\izotovaon\Desktop\i8X4GRW7K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675" y="2420938"/>
            <a:ext cx="1711325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0" name="Picture 12" descr="C:\Users\izotovaon\Desktop\i49QBPVXD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581525"/>
            <a:ext cx="184150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13" descr="C:\Users\izotovaon\Desktop\iOMCWH9DV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276475"/>
            <a:ext cx="1897063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2" name="Picture 14" descr="C:\Users\izotovaon\Desktop\iE8JTNJJ8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268413"/>
            <a:ext cx="15049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1" descr="Картинки по запросу clothes and fash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933825"/>
            <a:ext cx="3235325" cy="242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>
                <a:solidFill>
                  <a:srgbClr val="FF0000"/>
                </a:solidFill>
              </a:rPr>
              <a:t>What are they wearing now?</a:t>
            </a:r>
            <a:endParaRPr lang="ru-RU" altLang="ru-RU" smtClean="0">
              <a:solidFill>
                <a:srgbClr val="FF0000"/>
              </a:solidFill>
            </a:endParaRPr>
          </a:p>
        </p:txBody>
      </p:sp>
      <p:sp>
        <p:nvSpPr>
          <p:cNvPr id="2867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28677" name="Picture 5" descr="Картинки по запросу what is he wearing n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41438"/>
            <a:ext cx="15494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7" descr="Картинки по запросу what is he wearing no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412875"/>
            <a:ext cx="1660525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9" descr="Картинки по запросу what is he wearing no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628775"/>
            <a:ext cx="1627188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13" descr="Картинки по запросу clothes and fashion wint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3933825"/>
            <a:ext cx="17145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5" descr="Картинки по запросу clothes and fashion wint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4437063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What country is it?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9699" name="Содержимое 3" descr="глобус.bm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412875"/>
            <a:ext cx="3744912" cy="3744913"/>
          </a:xfrm>
        </p:spPr>
      </p:pic>
      <p:pic>
        <p:nvPicPr>
          <p:cNvPr id="2970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284538"/>
            <a:ext cx="4752975" cy="307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How many states are there in  </a:t>
            </a:r>
            <a:r>
              <a:rPr lang="en-US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en-US" dirty="0">
                <a:solidFill>
                  <a:srgbClr val="C00000"/>
                </a:solidFill>
                <a:latin typeface="Comic Sans MS" pitchFamily="66" charset="0"/>
              </a:rPr>
              <a:t>the 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USA?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30723" name="Содержимое 3" descr="карта штатов.bmp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38250" y="1801813"/>
            <a:ext cx="6667500" cy="4124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476250"/>
            <a:ext cx="8229600" cy="2794000"/>
          </a:xfrm>
        </p:spPr>
        <p:txBody>
          <a:bodyPr/>
          <a:lstStyle/>
          <a:p>
            <a:pPr eaLnBrk="1" hangingPunct="1"/>
            <a:r>
              <a:rPr lang="en-US" altLang="ru-RU" sz="3200" smtClean="0">
                <a:solidFill>
                  <a:srgbClr val="C00000"/>
                </a:solidFill>
                <a:latin typeface="Comic Sans MS" panose="030F0702030302020204" pitchFamily="66" charset="0"/>
              </a:rPr>
              <a:t>What is the largest state of the USA? </a:t>
            </a:r>
            <a:br>
              <a:rPr lang="en-US" altLang="ru-RU" sz="320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n-US" altLang="ru-RU" sz="3200" smtClean="0">
                <a:solidFill>
                  <a:srgbClr val="C00000"/>
                </a:solidFill>
                <a:latin typeface="Comic Sans MS" panose="030F0702030302020204" pitchFamily="66" charset="0"/>
              </a:rPr>
              <a:t/>
            </a:r>
            <a:br>
              <a:rPr lang="en-US" altLang="ru-RU" sz="320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endParaRPr lang="ru-RU" altLang="ru-RU" sz="3200" smtClean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174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133725"/>
            <a:ext cx="4032250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Содержимое 3" descr="карта Аляски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141663"/>
            <a:ext cx="4368800" cy="313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ru-RU" sz="3600" smtClean="0">
                <a:solidFill>
                  <a:srgbClr val="C00000"/>
                </a:solidFill>
                <a:latin typeface="Comic Sans MS" panose="030F0702030302020204" pitchFamily="66" charset="0"/>
              </a:rPr>
              <a:t/>
            </a:r>
            <a:br>
              <a:rPr lang="en-US" altLang="ru-RU" sz="360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n-US" altLang="ru-RU" sz="3600" smtClean="0">
                <a:solidFill>
                  <a:srgbClr val="C00000"/>
                </a:solidFill>
                <a:latin typeface="Comic Sans MS" panose="030F0702030302020204" pitchFamily="66" charset="0"/>
              </a:rPr>
              <a:t>Who discovered Alaska?</a:t>
            </a:r>
            <a:br>
              <a:rPr lang="en-US" altLang="ru-RU" sz="360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endParaRPr lang="ru-RU" altLang="ru-RU" sz="2400" smtClean="0">
              <a:solidFill>
                <a:srgbClr val="C00000"/>
              </a:solidFill>
            </a:endParaRPr>
          </a:p>
        </p:txBody>
      </p:sp>
      <p:pic>
        <p:nvPicPr>
          <p:cNvPr id="32771" name="Содержимое 3" descr="Беринг.bmp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2492375"/>
            <a:ext cx="3216275" cy="3743325"/>
          </a:xfrm>
        </p:spPr>
      </p:pic>
      <p:pic>
        <p:nvPicPr>
          <p:cNvPr id="32772" name="Содержимое 3" descr="Русская Америка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2852738"/>
            <a:ext cx="4573587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D:\ОЛЯ\Лицей\Открытые уроки\5 кл. - Spotlight - февр.2013\Аляска - Инет-новое\Уч стр 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12875"/>
            <a:ext cx="8713787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ru-RU" smtClean="0">
                <a:solidFill>
                  <a:schemeClr val="accent2"/>
                </a:solidFill>
              </a:rPr>
              <a:t>Let’s join the Internet-club!</a:t>
            </a:r>
            <a:endParaRPr lang="ru-RU" altLang="ru-RU" smtClean="0">
              <a:solidFill>
                <a:schemeClr val="accent2"/>
              </a:solidFill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91513" cy="56880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ru-RU" sz="2800" smtClean="0">
                <a:latin typeface="Comic Sans MS" panose="030F0702030302020204" pitchFamily="66" charset="0"/>
              </a:rPr>
              <a:t>”</a:t>
            </a:r>
          </a:p>
          <a:p>
            <a:pPr eaLnBrk="1" hangingPunct="1"/>
            <a:endParaRPr lang="en-US" altLang="ru-RU" sz="2800" smtClean="0">
              <a:latin typeface="Comic Sans MS" panose="030F0702030302020204" pitchFamily="66" charset="0"/>
            </a:endParaRPr>
          </a:p>
          <a:p>
            <a:pPr eaLnBrk="1" hangingPunct="1"/>
            <a:endParaRPr lang="en-US" altLang="ru-RU" sz="2800" smtClean="0">
              <a:latin typeface="Comic Sans MS" panose="030F0702030302020204" pitchFamily="66" charset="0"/>
            </a:endParaRPr>
          </a:p>
          <a:p>
            <a:pPr eaLnBrk="1" hangingPunct="1"/>
            <a:endParaRPr lang="en-US" altLang="ru-RU" sz="2800" smtClean="0">
              <a:latin typeface="Comic Sans MS" panose="030F0702030302020204" pitchFamily="66" charset="0"/>
            </a:endParaRPr>
          </a:p>
          <a:p>
            <a:pPr eaLnBrk="1" hangingPunct="1"/>
            <a:endParaRPr lang="en-US" altLang="ru-RU" sz="2800" smtClean="0">
              <a:latin typeface="Comic Sans MS" panose="030F0702030302020204" pitchFamily="66" charset="0"/>
            </a:endParaRPr>
          </a:p>
          <a:p>
            <a:pPr eaLnBrk="1" hangingPunct="1"/>
            <a:endParaRPr lang="en-US" altLang="ru-RU" sz="2800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en-US" altLang="ru-RU" sz="2800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en-US" altLang="ru-RU" sz="2800" smtClean="0">
              <a:latin typeface="Comic Sans MS" panose="030F0702030302020204" pitchFamily="66" charset="0"/>
            </a:endParaRPr>
          </a:p>
          <a:p>
            <a:pPr algn="ctr" eaLnBrk="1" hangingPunct="1">
              <a:buFontTx/>
              <a:buNone/>
            </a:pPr>
            <a:endParaRPr lang="en-US" altLang="ru-RU" sz="2800" smtClean="0">
              <a:latin typeface="Comic Sans MS" panose="030F0702030302020204" pitchFamily="66" charset="0"/>
            </a:endParaRPr>
          </a:p>
          <a:p>
            <a:pPr algn="ctr" eaLnBrk="1" hangingPunct="1">
              <a:buFontTx/>
              <a:buNone/>
            </a:pPr>
            <a:endParaRPr lang="en-US" altLang="ru-RU" sz="2800" smtClean="0">
              <a:latin typeface="Comic Sans MS" panose="030F0702030302020204" pitchFamily="66" charset="0"/>
            </a:endParaRPr>
          </a:p>
          <a:p>
            <a:pPr algn="ctr" eaLnBrk="1" hangingPunct="1">
              <a:buFontTx/>
              <a:buNone/>
            </a:pPr>
            <a:r>
              <a:rPr lang="en-US" altLang="ru-RU" sz="2800" smtClean="0">
                <a:latin typeface="Comic Sans MS" panose="030F0702030302020204" pitchFamily="66" charset="0"/>
              </a:rPr>
              <a:t>www.spotlightinrussia.ru</a:t>
            </a:r>
          </a:p>
          <a:p>
            <a:pPr eaLnBrk="1" hangingPunct="1"/>
            <a:endParaRPr lang="ru-RU" altLang="ru-RU" sz="280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850" y="1628775"/>
          <a:ext cx="8569325" cy="4754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456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Russia is in East Europe …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 winter, it’s cool along the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Black Sea coast …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 summer, it’s warm …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If you decide to visit Russia, …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5.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 winter, take a heavy wool 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sweater, 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6.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 summer, take a long-sleeved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shirt, …</a:t>
                      </a:r>
                    </a:p>
                    <a:p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dirty="0"/>
                    </a:p>
                  </a:txBody>
                  <a:tcPr marL="91444" marR="91444"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A.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 winter coat, boots and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gloves and a scarf.</a:t>
                      </a:r>
                      <a:endParaRPr lang="en-US" sz="2400" b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sz="2400" b="0" dirty="0" smtClean="0">
                          <a:solidFill>
                            <a:srgbClr val="FF0000"/>
                          </a:solidFill>
                        </a:rPr>
                        <a:t>B.   </a:t>
                      </a:r>
                      <a:r>
                        <a:rPr lang="en-US" sz="2400" b="0" dirty="0" smtClean="0">
                          <a:solidFill>
                            <a:srgbClr val="002060"/>
                          </a:solidFill>
                        </a:rPr>
                        <a:t>and</a:t>
                      </a:r>
                      <a:r>
                        <a:rPr lang="en-US" sz="2400" b="0" baseline="0" dirty="0" smtClean="0">
                          <a:solidFill>
                            <a:srgbClr val="002060"/>
                          </a:solidFill>
                        </a:rPr>
                        <a:t> it is freezing in Siberia.</a:t>
                      </a:r>
                      <a:endParaRPr lang="en-US" sz="2400" b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C.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and Northern Asia.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D.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make sure you pack the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right clothes.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b="0" dirty="0" smtClean="0">
                          <a:solidFill>
                            <a:srgbClr val="FF0000"/>
                          </a:solidFill>
                        </a:rPr>
                        <a:t>E.   </a:t>
                      </a:r>
                      <a:r>
                        <a:rPr lang="en-US" sz="2400" b="0" dirty="0" smtClean="0">
                          <a:solidFill>
                            <a:srgbClr val="002060"/>
                          </a:solidFill>
                        </a:rPr>
                        <a:t>in the steppes and cool </a:t>
                      </a:r>
                    </a:p>
                    <a:p>
                      <a:r>
                        <a:rPr lang="en-US" sz="2400" b="0" dirty="0" smtClean="0">
                          <a:solidFill>
                            <a:srgbClr val="002060"/>
                          </a:solidFill>
                        </a:rPr>
                        <a:t>      along the Arctic coast. </a:t>
                      </a:r>
                    </a:p>
                    <a:p>
                      <a:r>
                        <a:rPr lang="en-US" sz="2400" b="0" dirty="0" smtClean="0">
                          <a:solidFill>
                            <a:srgbClr val="FF0000"/>
                          </a:solidFill>
                        </a:rPr>
                        <a:t>F.   </a:t>
                      </a:r>
                      <a:r>
                        <a:rPr lang="en-US" sz="2400" b="0" dirty="0" smtClean="0">
                          <a:solidFill>
                            <a:srgbClr val="002060"/>
                          </a:solidFill>
                        </a:rPr>
                        <a:t>walking shoes and a jacket.</a:t>
                      </a:r>
                    </a:p>
                    <a:p>
                      <a:endParaRPr lang="en-US" sz="1800" dirty="0" smtClean="0"/>
                    </a:p>
                    <a:p>
                      <a:endParaRPr lang="ru-RU" sz="1800" dirty="0"/>
                    </a:p>
                  </a:txBody>
                  <a:tcPr marL="91444" marR="91444"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826" name="TextBox 3"/>
          <p:cNvSpPr txBox="1">
            <a:spLocks noChangeArrowheads="1"/>
          </p:cNvSpPr>
          <p:nvPr/>
        </p:nvSpPr>
        <p:spPr bwMode="auto">
          <a:xfrm>
            <a:off x="3932238" y="514350"/>
            <a:ext cx="1905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4400" b="1" i="1">
                <a:solidFill>
                  <a:srgbClr val="FF0000"/>
                </a:solidFill>
                <a:latin typeface="Jokerman" panose="04090605060D06020702" pitchFamily="82" charset="0"/>
              </a:rPr>
              <a:t>Russia</a:t>
            </a:r>
            <a:endParaRPr lang="ru-RU" altLang="ru-RU" sz="44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859338" y="404813"/>
            <a:ext cx="3943350" cy="8477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800" b="1" dirty="0" smtClean="0">
                <a:solidFill>
                  <a:srgbClr val="FF0000"/>
                </a:solidFill>
                <a:latin typeface="Curlz MT" pitchFamily="82" charset="0"/>
              </a:rPr>
              <a:t>Seasons.</a:t>
            </a:r>
            <a:endParaRPr lang="ru-RU" sz="8800" b="1" dirty="0" smtClean="0">
              <a:solidFill>
                <a:srgbClr val="FF0000"/>
              </a:solidFill>
            </a:endParaRPr>
          </a:p>
        </p:txBody>
      </p:sp>
      <p:pic>
        <p:nvPicPr>
          <p:cNvPr id="11" name="Содержимое 10" descr="90637-2572x1800.jpg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>
          <a:xfrm>
            <a:off x="428596" y="2357430"/>
            <a:ext cx="3714776" cy="2599765"/>
          </a:xfrm>
          <a:effectLst>
            <a:softEdge rad="112500"/>
          </a:effectLst>
        </p:spPr>
      </p:pic>
      <p:pic>
        <p:nvPicPr>
          <p:cNvPr id="13" name="Содержимое 12" descr="258763-1366x768.jpg"/>
          <p:cNvPicPr>
            <a:picLocks noGrp="1" noChangeAspect="1"/>
          </p:cNvPicPr>
          <p:nvPr>
            <p:ph sz="quarter" idx="2"/>
          </p:nvPr>
        </p:nvPicPr>
        <p:blipFill>
          <a:blip r:embed="rId3" cstate="email"/>
          <a:stretch>
            <a:fillRect/>
          </a:stretch>
        </p:blipFill>
        <p:spPr>
          <a:xfrm>
            <a:off x="4721981" y="1600200"/>
            <a:ext cx="3891037" cy="2189163"/>
          </a:xfrm>
          <a:effectLst>
            <a:softEdge rad="112500"/>
          </a:effectLst>
        </p:spPr>
      </p:pic>
      <p:pic>
        <p:nvPicPr>
          <p:cNvPr id="12" name="Содержимое 11" descr="370123-1920x1200.jpg"/>
          <p:cNvPicPr>
            <a:picLocks noGrp="1" noChangeAspect="1"/>
          </p:cNvPicPr>
          <p:nvPr>
            <p:ph sz="quarter" idx="3"/>
          </p:nvPr>
        </p:nvPicPr>
        <p:blipFill>
          <a:blip r:embed="rId4" cstate="email"/>
          <a:stretch>
            <a:fillRect/>
          </a:stretch>
        </p:blipFill>
        <p:spPr>
          <a:xfrm>
            <a:off x="142845" y="214290"/>
            <a:ext cx="4357717" cy="2723573"/>
          </a:xfrm>
          <a:effectLst>
            <a:softEdge rad="112500"/>
          </a:effectLst>
        </p:spPr>
      </p:pic>
      <p:pic>
        <p:nvPicPr>
          <p:cNvPr id="14" name="Рисунок 13" descr="407437-1366x768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714612" y="4071942"/>
            <a:ext cx="4643470" cy="26106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Содержимое 2"/>
          <p:cNvSpPr>
            <a:spLocks noGrp="1"/>
          </p:cNvSpPr>
          <p:nvPr>
            <p:ph idx="1"/>
          </p:nvPr>
        </p:nvSpPr>
        <p:spPr>
          <a:xfrm>
            <a:off x="4284663" y="1628775"/>
            <a:ext cx="4419600" cy="3095625"/>
          </a:xfrm>
        </p:spPr>
        <p:txBody>
          <a:bodyPr/>
          <a:lstStyle/>
          <a:p>
            <a:pPr eaLnBrk="1" hangingPunct="1"/>
            <a:r>
              <a:rPr lang="ru-RU" altLang="ru-RU" smtClean="0"/>
              <a:t>Проект на стр.9 (раздел о России)</a:t>
            </a:r>
          </a:p>
          <a:p>
            <a:pPr eaLnBrk="1" hangingPunct="1"/>
            <a:r>
              <a:rPr lang="ru-RU" altLang="ru-RU" smtClean="0"/>
              <a:t>р/т упр.3 стр.57</a:t>
            </a:r>
          </a:p>
        </p:txBody>
      </p:sp>
      <p:pic>
        <p:nvPicPr>
          <p:cNvPr id="35843" name="Содержимое 3" descr="homework_titl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500188"/>
            <a:ext cx="3605212" cy="276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1285875" y="857250"/>
            <a:ext cx="6715125" cy="54721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ru-RU" sz="36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ru-RU" sz="44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 – terrible, hot, melt, frost, </a:t>
            </a:r>
            <a:r>
              <a:rPr lang="ru-RU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hate,</a:t>
            </a:r>
            <a:r>
              <a:rPr lang="ru-RU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autumn;</a:t>
            </a:r>
            <a:endParaRPr lang="en-US" altLang="ru-RU" sz="1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en-US" altLang="ru-RU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– dry, cold, cloud, cloudy;</a:t>
            </a:r>
            <a:endParaRPr lang="ru-RU" altLang="ru-RU" sz="1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ru-RU" sz="44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sz="44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– snow, snowy, sunny, spring, </a:t>
            </a:r>
            <a:r>
              <a:rPr lang="ru-RU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season,</a:t>
            </a:r>
            <a:r>
              <a:rPr lang="ru-RU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summer;</a:t>
            </a:r>
            <a:endParaRPr lang="ru-RU" alt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ru-RU" sz="36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ru-RU" sz="36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– weather, wet, windy, warm,</a:t>
            </a:r>
            <a:r>
              <a:rPr lang="ru-RU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winter.</a:t>
            </a:r>
            <a:endParaRPr lang="ru-RU" alt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smtClean="0">
                <a:latin typeface="+mn-lt"/>
                <a:cs typeface="Times New Roman" pitchFamily="18" charset="0"/>
              </a:rPr>
              <a:t>Find the odd words :</a:t>
            </a:r>
            <a:endParaRPr lang="ru-RU" sz="4000" b="1" smtClean="0">
              <a:latin typeface="+mn-lt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052513"/>
            <a:ext cx="8713788" cy="381635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ru-RU" sz="2800" smtClean="0"/>
              <a:t>January, February, </a:t>
            </a:r>
            <a:r>
              <a:rPr lang="ru-RU" altLang="ru-RU" sz="2800" smtClean="0"/>
              <a:t>            </a:t>
            </a:r>
            <a:r>
              <a:rPr lang="en-US" altLang="ru-RU" sz="2800" smtClean="0"/>
              <a:t>    December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ru-RU" sz="2800" smtClean="0"/>
              <a:t>          June, July, August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ru-RU" sz="2800" smtClean="0"/>
              <a:t>September,               October, November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ru-RU" sz="2800" smtClean="0"/>
              <a:t>               April, March, May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ru-RU" sz="2800" smtClean="0"/>
              <a:t>                    winter, summer, autumn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ru-RU" sz="2800" smtClean="0"/>
              <a:t>Rain, snow, wind,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ru-RU" sz="2800" smtClean="0"/>
              <a:t>           hot, nice, fine</a:t>
            </a:r>
            <a:endParaRPr lang="ru-RU" altLang="ru-RU" sz="2800" smtClean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708400" y="1052513"/>
            <a:ext cx="1584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March,</a:t>
            </a:r>
            <a:r>
              <a:rPr lang="ru-RU" sz="2800" dirty="0">
                <a:latin typeface="+mn-lt"/>
                <a:cs typeface="Times New Roman" pitchFamily="18" charset="0"/>
              </a:rPr>
              <a:t>  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827088" y="1557338"/>
            <a:ext cx="88423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May</a:t>
            </a:r>
            <a:r>
              <a:rPr lang="en-US" sz="2800" dirty="0">
                <a:latin typeface="+mn-lt"/>
              </a:rPr>
              <a:t>,</a:t>
            </a:r>
            <a:endParaRPr lang="ru-RU" sz="2800" dirty="0">
              <a:latin typeface="+mn-lt"/>
            </a:endParaRP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2700338" y="2060575"/>
            <a:ext cx="960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April,</a:t>
            </a:r>
            <a:endParaRPr lang="ru-RU" sz="2800" dirty="0">
              <a:latin typeface="+mn-lt"/>
              <a:cs typeface="Times New Roman" pitchFamily="18" charset="0"/>
            </a:endParaRPr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827088" y="2636838"/>
            <a:ext cx="1241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Winter,</a:t>
            </a:r>
            <a:endParaRPr lang="ru-RU" sz="2800" dirty="0">
              <a:latin typeface="+mn-lt"/>
              <a:cs typeface="Times New Roman" pitchFamily="18" charset="0"/>
            </a:endParaRP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55650" y="3068638"/>
            <a:ext cx="1774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November,</a:t>
            </a:r>
            <a:endParaRPr lang="ru-RU" sz="2800" dirty="0">
              <a:latin typeface="+mn-lt"/>
              <a:cs typeface="Times New Roman" pitchFamily="18" charset="0"/>
            </a:endParaRPr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3492500" y="3644900"/>
            <a:ext cx="1000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nice</a:t>
            </a:r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827088" y="4149725"/>
            <a:ext cx="9334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Grey,</a:t>
            </a:r>
            <a:endParaRPr lang="ru-RU" sz="2800" dirty="0">
              <a:latin typeface="+mn-lt"/>
              <a:cs typeface="Times New Roman" pitchFamily="18" charset="0"/>
            </a:endParaRPr>
          </a:p>
        </p:txBody>
      </p:sp>
      <p:sp>
        <p:nvSpPr>
          <p:cNvPr id="19467" name="AutoShape 12" descr="Картинки по запросу времена года погода"/>
          <p:cNvSpPr>
            <a:spLocks noChangeAspect="1" noChangeArrowheads="1"/>
          </p:cNvSpPr>
          <p:nvPr/>
        </p:nvSpPr>
        <p:spPr bwMode="auto">
          <a:xfrm>
            <a:off x="1730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19468" name="Picture 14" descr="Картинки по запросу времена года пог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933825"/>
            <a:ext cx="2736850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3" name="Group 15"/>
          <p:cNvGraphicFramePr>
            <a:graphicFrameLocks noGrp="1"/>
          </p:cNvGraphicFramePr>
          <p:nvPr>
            <p:ph idx="4294967295"/>
          </p:nvPr>
        </p:nvGraphicFramePr>
        <p:xfrm>
          <a:off x="457200" y="1125538"/>
          <a:ext cx="8147050" cy="5260975"/>
        </p:xfrm>
        <a:graphic>
          <a:graphicData uri="http://schemas.openxmlformats.org/drawingml/2006/table">
            <a:tbl>
              <a:tblPr/>
              <a:tblGrid>
                <a:gridCol w="1652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0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7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6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We can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make a snowman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ski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skate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ride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 bike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play football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play hockey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swim in the river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lie in the sun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fish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in 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winter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spring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summer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autumn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422" name="Rectangle 18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5888"/>
            <a:ext cx="8229600" cy="83661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Make up sentences using these words.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5" name="AutoShape 16" descr="Картинки по запросу seasons and weather"/>
          <p:cNvSpPr>
            <a:spLocks noChangeAspect="1" noChangeArrowheads="1"/>
          </p:cNvSpPr>
          <p:nvPr/>
        </p:nvSpPr>
        <p:spPr bwMode="auto">
          <a:xfrm>
            <a:off x="1730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229600" cy="571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True or false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idx="1"/>
          </p:nvPr>
        </p:nvSpPr>
        <p:spPr>
          <a:xfrm>
            <a:off x="500063" y="1285875"/>
            <a:ext cx="8229600" cy="4379913"/>
          </a:xfrm>
        </p:spPr>
        <p:txBody>
          <a:bodyPr rtlCol="0">
            <a:normAutofit fontScale="92500" lnSpcReduction="10000"/>
          </a:bodyPr>
          <a:lstStyle/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 winter there is a lot of snow.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Summer comes after winter.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Autumn is the warmest season of the year.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Summer is warmer than spring.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There are five seasons in a year.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There is a lot of fruit in autumn.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Winter is the coldest season of the year.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Summer holidays are the longest.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often snows in winter.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There are twelve months in a year.</a:t>
            </a:r>
          </a:p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214438" y="5857875"/>
            <a:ext cx="6624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6600"/>
                </a:solidFill>
              </a:rPr>
              <a:t>1 </a:t>
            </a:r>
            <a:r>
              <a:rPr lang="ru-RU" altLang="ru-RU" sz="2400" b="1">
                <a:solidFill>
                  <a:srgbClr val="FF66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400" b="1">
                <a:solidFill>
                  <a:srgbClr val="FF6600"/>
                </a:solidFill>
              </a:rPr>
              <a:t> </a:t>
            </a:r>
            <a:r>
              <a:rPr lang="ru-RU" altLang="ru-RU" sz="2400" b="1">
                <a:solidFill>
                  <a:srgbClr val="FF66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400" b="1">
                <a:solidFill>
                  <a:srgbClr val="FF6600"/>
                </a:solidFill>
              </a:rPr>
              <a:t>  4  </a:t>
            </a:r>
            <a:r>
              <a:rPr lang="ru-RU" altLang="ru-RU" sz="2400" b="1">
                <a:solidFill>
                  <a:srgbClr val="FF66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400" b="1">
                <a:solidFill>
                  <a:srgbClr val="FF6600"/>
                </a:solidFill>
              </a:rPr>
              <a:t>   6    </a:t>
            </a:r>
            <a:r>
              <a:rPr lang="ru-RU" altLang="ru-RU" sz="2400" b="1">
                <a:solidFill>
                  <a:srgbClr val="FF66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400" b="1">
                <a:solidFill>
                  <a:srgbClr val="FF6600"/>
                </a:solidFill>
              </a:rPr>
              <a:t> 7       8      9      10</a:t>
            </a:r>
            <a:endParaRPr lang="ru-RU" altLang="ru-RU" sz="2400" b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4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4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4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2" grpId="0" build="p"/>
      <p:bldP spid="194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5443538" cy="4889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Complete the sentences:</a:t>
            </a:r>
            <a:endParaRPr lang="ru-RU" sz="36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6613"/>
            <a:ext cx="8229600" cy="5578475"/>
          </a:xfrm>
          <a:noFill/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Snowflakes fall in</a:t>
            </a:r>
            <a:r>
              <a:rPr lang="ru-RU" altLang="ru-RU" sz="2400" smtClean="0"/>
              <a:t> </a:t>
            </a:r>
            <a:r>
              <a:rPr lang="en-US" altLang="ru-RU" sz="2400" smtClean="0"/>
              <a:t>        </a:t>
            </a:r>
            <a:r>
              <a:rPr lang="ru-RU" altLang="ru-RU" sz="2400" smtClean="0"/>
              <a:t> .</a:t>
            </a:r>
            <a:endParaRPr lang="en-US" altLang="ru-RU" sz="240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Flowers grow in             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Leaves turn brown in             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New leaves grow on trees in           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The days are long in             </a:t>
            </a:r>
            <a:r>
              <a:rPr lang="ru-RU" altLang="ru-RU" sz="2400" smtClean="0"/>
              <a:t> </a:t>
            </a:r>
            <a:r>
              <a:rPr lang="en-US" altLang="ru-RU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Leaves fall in             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Flowers don’t grow in           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The birds make their nests in           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The sun shines brightly in             </a:t>
            </a:r>
            <a:r>
              <a:rPr lang="ru-RU" altLang="ru-RU" sz="2400" smtClean="0"/>
              <a:t> </a:t>
            </a:r>
            <a:r>
              <a:rPr lang="en-US" altLang="ru-RU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The days are short and the nights are long in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It often rains in           </a:t>
            </a:r>
            <a:r>
              <a:rPr lang="ru-RU" altLang="ru-RU" sz="2400" smtClean="0"/>
              <a:t> </a:t>
            </a:r>
            <a:r>
              <a:rPr lang="en-US" altLang="ru-RU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ru-RU" sz="2400" smtClean="0"/>
              <a:t>It often snows in          </a:t>
            </a:r>
            <a:r>
              <a:rPr lang="ru-RU" altLang="ru-RU" sz="2400" smtClean="0"/>
              <a:t> </a:t>
            </a:r>
            <a:r>
              <a:rPr lang="en-US" altLang="ru-RU" sz="2400" smtClean="0"/>
              <a:t>.</a:t>
            </a:r>
            <a:endParaRPr lang="ru-RU" altLang="ru-RU" sz="2400" smtClean="0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3286125" y="785813"/>
            <a:ext cx="1308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winter</a:t>
            </a:r>
            <a:endParaRPr lang="ru-RU" altLang="ru-RU" sz="2400" b="1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928938" y="1285875"/>
            <a:ext cx="1595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summer</a:t>
            </a:r>
            <a:endParaRPr lang="ru-RU" altLang="ru-RU" sz="2400" b="1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643313" y="1785938"/>
            <a:ext cx="1512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autumn</a:t>
            </a:r>
            <a:endParaRPr lang="ru-RU" altLang="ru-RU" sz="2400" b="1"/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4500563" y="2214563"/>
            <a:ext cx="12747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spring</a:t>
            </a:r>
            <a:endParaRPr lang="ru-RU" altLang="ru-RU" sz="2400" b="1"/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3500438" y="2643188"/>
            <a:ext cx="1595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summer</a:t>
            </a:r>
            <a:endParaRPr lang="ru-RU" altLang="ru-RU" sz="2400" b="1"/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2500313" y="3071813"/>
            <a:ext cx="1512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autumn</a:t>
            </a:r>
            <a:endParaRPr lang="ru-RU" altLang="ru-RU" sz="2400" b="1"/>
          </a:p>
        </p:txBody>
      </p: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3643313" y="3500438"/>
            <a:ext cx="1308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winter</a:t>
            </a:r>
            <a:endParaRPr lang="ru-RU" altLang="ru-RU" sz="2400" b="1"/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4643438" y="3929063"/>
            <a:ext cx="12747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spring</a:t>
            </a:r>
            <a:endParaRPr lang="ru-RU" altLang="ru-RU" sz="2400" b="1"/>
          </a:p>
        </p:txBody>
      </p:sp>
      <p:sp>
        <p:nvSpPr>
          <p:cNvPr id="72716" name="Rectangle 12"/>
          <p:cNvSpPr>
            <a:spLocks noChangeArrowheads="1"/>
          </p:cNvSpPr>
          <p:nvPr/>
        </p:nvSpPr>
        <p:spPr bwMode="auto">
          <a:xfrm>
            <a:off x="4143375" y="4357688"/>
            <a:ext cx="1595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summer</a:t>
            </a:r>
            <a:endParaRPr lang="ru-RU" altLang="ru-RU" sz="2400" b="1"/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6572250" y="4786313"/>
            <a:ext cx="1419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winter.</a:t>
            </a:r>
            <a:endParaRPr lang="ru-RU" altLang="ru-RU" sz="2400" b="1"/>
          </a:p>
        </p:txBody>
      </p:sp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2857500" y="5214938"/>
            <a:ext cx="1512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autumn</a:t>
            </a:r>
            <a:endParaRPr lang="ru-RU" altLang="ru-RU" sz="2400" b="1"/>
          </a:p>
        </p:txBody>
      </p:sp>
      <p:sp>
        <p:nvSpPr>
          <p:cNvPr id="72719" name="Rectangle 15"/>
          <p:cNvSpPr>
            <a:spLocks noChangeArrowheads="1"/>
          </p:cNvSpPr>
          <p:nvPr/>
        </p:nvSpPr>
        <p:spPr bwMode="auto">
          <a:xfrm>
            <a:off x="3000375" y="5715000"/>
            <a:ext cx="1308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 sz="2400" b="1"/>
              <a:t>winter</a:t>
            </a:r>
            <a:endParaRPr lang="ru-RU" altLang="ru-RU" sz="2400" b="1"/>
          </a:p>
        </p:txBody>
      </p:sp>
      <p:pic>
        <p:nvPicPr>
          <p:cNvPr id="22544" name="Picture 17" descr="Картинки по запросу seasons and weath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8913"/>
            <a:ext cx="3257550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utoUpdateAnimBg="0"/>
      <p:bldP spid="70659" grpId="0" build="p" autoUpdateAnimBg="0" advAuto="0"/>
      <p:bldP spid="72708" grpId="0" autoUpdateAnimBg="0"/>
      <p:bldP spid="72709" grpId="0" autoUpdateAnimBg="0"/>
      <p:bldP spid="72710" grpId="0" autoUpdateAnimBg="0"/>
      <p:bldP spid="72711" grpId="0" autoUpdateAnimBg="0"/>
      <p:bldP spid="72712" grpId="0" autoUpdateAnimBg="0"/>
      <p:bldP spid="72713" grpId="0" autoUpdateAnimBg="0"/>
      <p:bldP spid="72714" grpId="0" autoUpdateAnimBg="0"/>
      <p:bldP spid="72715" grpId="0" autoUpdateAnimBg="0"/>
      <p:bldP spid="72716" grpId="0" autoUpdateAnimBg="0"/>
      <p:bldP spid="72717" grpId="0" autoUpdateAnimBg="0"/>
      <p:bldP spid="72718" grpId="0" autoUpdateAnimBg="0"/>
      <p:bldP spid="7271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357188"/>
            <a:ext cx="8229600" cy="630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English proverbs about seasons :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9895" name="Group 23"/>
          <p:cNvGraphicFramePr>
            <a:graphicFrameLocks noGrp="1"/>
          </p:cNvGraphicFramePr>
          <p:nvPr>
            <p:ph type="tbl" idx="1"/>
          </p:nvPr>
        </p:nvGraphicFramePr>
        <p:xfrm>
          <a:off x="179388" y="1196975"/>
          <a:ext cx="8856662" cy="5472113"/>
        </p:xfrm>
        <a:graphic>
          <a:graphicData uri="http://schemas.openxmlformats.org/drawingml/2006/table">
            <a:tbl>
              <a:tblPr/>
              <a:tblGrid>
                <a:gridCol w="4537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9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April weather,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Rain and sunshine both together.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 дождь, то солнце.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Every thing is good in its season.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Всему своё время.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April showers bring May flowers.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апреле дожди – в мае цветы.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tree is known by its fruit.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Яблоко от яблони недалеко падает.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izotovaon\Desktop\iDRHZPWN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500438"/>
            <a:ext cx="1998662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 descr="C:\Users\izotovaon\Desktop\iLRGH5Y6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675"/>
            <a:ext cx="1673225" cy="222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4" descr="C:\Users\izotovaon\Desktop\iW9WX7AL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916113"/>
            <a:ext cx="179546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5" descr="C:\Users\izotovaon\Desktop\iYVSPA6S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773238"/>
            <a:ext cx="270033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6" descr="C:\Users\izotovaon\Desktop\i0746E7X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292600"/>
            <a:ext cx="1658937" cy="239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7" descr="C:\Users\izotovaon\Desktop\i9MLOZQN5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5013325"/>
            <a:ext cx="1630363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8" descr="C:\Users\izotovaon\Desktop\i5MXBV2VL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5013325"/>
            <a:ext cx="2143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9" descr="C:\Users\izotovaon\Desktop\iDMZK3KOE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5084763"/>
            <a:ext cx="10763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1" descr="C:\Users\izotovaon\Desktop\i8X4GRW7K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675" y="2420938"/>
            <a:ext cx="1711325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Picture 12" descr="C:\Users\izotovaon\Desktop\i49QBPVXD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581525"/>
            <a:ext cx="184150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8" name="Picture 13" descr="C:\Users\izotovaon\Desktop\iOMCWH9DV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276475"/>
            <a:ext cx="1897063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9" name="Picture 14" descr="C:\Users\izotovaon\Desktop\iE8JTNJJ8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268413"/>
            <a:ext cx="15049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0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1147</TotalTime>
  <Words>678</Words>
  <Application>Microsoft Office PowerPoint</Application>
  <PresentationFormat>Экран (4:3)</PresentationFormat>
  <Paragraphs>164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31" baseType="lpstr">
      <vt:lpstr>Arial</vt:lpstr>
      <vt:lpstr>Calibri</vt:lpstr>
      <vt:lpstr>Comic Sans MS</vt:lpstr>
      <vt:lpstr>Curlz MT</vt:lpstr>
      <vt:lpstr>Jokerman</vt:lpstr>
      <vt:lpstr>Tahoma</vt:lpstr>
      <vt:lpstr>Times New Roman</vt:lpstr>
      <vt:lpstr>Verdana</vt:lpstr>
      <vt:lpstr>Wingdings</vt:lpstr>
      <vt:lpstr>Текстура</vt:lpstr>
      <vt:lpstr>Тема Office</vt:lpstr>
      <vt:lpstr>Dress right!</vt:lpstr>
      <vt:lpstr>Seasons.</vt:lpstr>
      <vt:lpstr>Презентация PowerPoint</vt:lpstr>
      <vt:lpstr>Find the odd words :</vt:lpstr>
      <vt:lpstr>Make up sentences using these words.</vt:lpstr>
      <vt:lpstr>True or false?</vt:lpstr>
      <vt:lpstr>Complete the sentences:</vt:lpstr>
      <vt:lpstr>English proverbs about seasons :</vt:lpstr>
      <vt:lpstr>Презентация PowerPoint</vt:lpstr>
      <vt:lpstr>LET’S TALK ABOUT THE RULES</vt:lpstr>
      <vt:lpstr>Try to correct mistakes.</vt:lpstr>
      <vt:lpstr>What clothes is suitable when it is cold/hot/rainy/sunny?</vt:lpstr>
      <vt:lpstr>What are they wearing now?</vt:lpstr>
      <vt:lpstr>What country is it?</vt:lpstr>
      <vt:lpstr>How many states are there in   the USA?</vt:lpstr>
      <vt:lpstr>What is the largest state of the USA?   </vt:lpstr>
      <vt:lpstr> Who discovered Alaska? </vt:lpstr>
      <vt:lpstr>Let’s join the Internet-club!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Seasons.</dc:title>
  <dc:creator>ермаков</dc:creator>
  <cp:lastModifiedBy>main</cp:lastModifiedBy>
  <cp:revision>76</cp:revision>
  <dcterms:created xsi:type="dcterms:W3CDTF">2009-02-23T15:23:54Z</dcterms:created>
  <dcterms:modified xsi:type="dcterms:W3CDTF">2024-12-28T10:38:03Z</dcterms:modified>
</cp:coreProperties>
</file>