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2" r:id="rId4"/>
    <p:sldId id="302" r:id="rId5"/>
    <p:sldId id="293" r:id="rId6"/>
    <p:sldId id="303" r:id="rId7"/>
    <p:sldId id="262" r:id="rId8"/>
    <p:sldId id="304" r:id="rId9"/>
    <p:sldId id="266" r:id="rId10"/>
    <p:sldId id="284" r:id="rId11"/>
    <p:sldId id="264" r:id="rId12"/>
    <p:sldId id="279" r:id="rId13"/>
    <p:sldId id="281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289" r:id="rId22"/>
    <p:sldId id="271" r:id="rId23"/>
    <p:sldId id="273" r:id="rId24"/>
    <p:sldId id="274" r:id="rId25"/>
    <p:sldId id="275" r:id="rId26"/>
    <p:sldId id="290" r:id="rId27"/>
    <p:sldId id="285" r:id="rId28"/>
    <p:sldId id="286" r:id="rId29"/>
    <p:sldId id="287" r:id="rId30"/>
    <p:sldId id="288" r:id="rId31"/>
    <p:sldId id="301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FAE463-4F99-49FC-A066-3B8BE4EF31D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928991" cy="6768751"/>
          </a:xfrm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зимушка-зима!».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846554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1" cy="6624736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Загадки о зиме.</a:t>
            </a:r>
            <a:br>
              <a:rPr lang="en-US" sz="6000" b="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en-US" sz="2000" b="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Наши окна — как картинки.           Свяжет бабушка их внучке</a:t>
            </a:r>
            <a:r>
              <a:rPr lang="en-US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Кто художник-невидимка?             Чтоб зимой не мерзли ручки</a:t>
            </a:r>
            <a:r>
              <a:rPr lang="en-US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 стекле букеты роз                      Сохранят тепло сестрички-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Нам нарисовал…                               Шерстяные….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Мороз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)                                         (</a:t>
            </a:r>
            <a:r>
              <a:rPr lang="ru-RU" sz="20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Рукавички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Белый пух лег на дороги,                     Он пришел нежданно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 ступеньки и пороги.                       Удивил нас всех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Знает каждый человек —                   Для ребят желанный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Этот пух зовется…                            Белый-белый….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Снег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)                                                 (</a:t>
            </a:r>
            <a:r>
              <a:rPr lang="ru-RU" sz="20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Снег)</a:t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Кто раскрасил щеки детям?                 Звездочка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кружась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сверкает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В красный цвет зимой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не летом?        А в ладошке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быстро тает.</a:t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А кто щиплет их за нос?                      Стала капелькой в руке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Угадали?                                                Как слезинка на щеке.</a:t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(Дед Мороз).                               (Снежинка).</a:t>
            </a:r>
            <a:br>
              <a:rPr lang="ru-RU" sz="2000" b="0" dirty="0">
                <a:effectLst/>
                <a:latin typeface="Monotype Corsiva" panose="03010101010201010101" pitchFamily="66" charset="0"/>
              </a:rPr>
            </a:br>
            <a:b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9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48680"/>
            <a:ext cx="8536282" cy="5688632"/>
          </a:xfrm>
        </p:spPr>
      </p:pic>
    </p:spTree>
    <p:extLst>
      <p:ext uri="{BB962C8B-B14F-4D97-AF65-F5344CB8AC3E}">
        <p14:creationId xmlns:p14="http://schemas.microsoft.com/office/powerpoint/2010/main" val="42180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22548"/>
            <a:ext cx="8568952" cy="670093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Загадки про снежинки.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Мухи белые хотят                 </a:t>
            </a:r>
            <a:endParaRPr lang="en-US" sz="24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Замести тропинки,</a:t>
            </a:r>
            <a:endParaRPr lang="en-US" sz="24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Эти мухи не жужжат,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Ведь они? …</a:t>
            </a:r>
          </a:p>
          <a:p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(снежинки)</a:t>
            </a:r>
          </a:p>
          <a:p>
            <a:endParaRPr lang="ru-RU" sz="24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			</a:t>
            </a:r>
          </a:p>
          <a:p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			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Кто рисует на земле</a:t>
            </a:r>
          </a:p>
          <a:p>
            <a:r>
              <a:rPr lang="en-US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			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Зимние картинки?</a:t>
            </a:r>
          </a:p>
          <a:p>
            <a:r>
              <a:rPr lang="en-US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			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 неба падают</a:t>
            </a:r>
            <a:r>
              <a:rPr lang="en-US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кружась</a:t>
            </a:r>
            <a:r>
              <a:rPr lang="en-US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			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Белые….      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(снежинки).</a:t>
            </a:r>
          </a:p>
        </p:txBody>
      </p:sp>
      <p:pic>
        <p:nvPicPr>
          <p:cNvPr id="5" name="Picture 2" descr="Картинки по запросу Снежинка в природ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456383" cy="29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ртинки по запросу Снежинка в природ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384376" cy="29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3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5" y="836712"/>
            <a:ext cx="9089008" cy="5112568"/>
          </a:xfrm>
        </p:spPr>
      </p:pic>
    </p:spTree>
    <p:extLst>
      <p:ext uri="{BB962C8B-B14F-4D97-AF65-F5344CB8AC3E}">
        <p14:creationId xmlns:p14="http://schemas.microsoft.com/office/powerpoint/2010/main" val="984413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496" y="0"/>
            <a:ext cx="9000999" cy="6813376"/>
          </a:xfrm>
        </p:spPr>
        <p:txBody>
          <a:bodyPr/>
          <a:lstStyle/>
          <a:p>
            <a:pPr marL="182880" indent="0" algn="ctr">
              <a:buNone/>
            </a:pPr>
            <a:br>
              <a:rPr lang="ru-RU" b="0" dirty="0"/>
            </a:br>
            <a:br>
              <a:rPr lang="ru-RU" b="0" dirty="0"/>
            </a:br>
            <a:br>
              <a:rPr lang="ru-RU" b="0" dirty="0">
                <a:latin typeface="Monotype Corsiva" panose="03010101010201010101" pitchFamily="66" charset="0"/>
              </a:rPr>
            </a:br>
            <a:r>
              <a:rPr lang="ru-RU" sz="6000" b="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Зимующие птицы.</a:t>
            </a:r>
          </a:p>
        </p:txBody>
      </p:sp>
    </p:spTree>
    <p:extLst>
      <p:ext uri="{BB962C8B-B14F-4D97-AF65-F5344CB8AC3E}">
        <p14:creationId xmlns:p14="http://schemas.microsoft.com/office/powerpoint/2010/main" val="133316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5004048" y="0"/>
            <a:ext cx="413995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Хоть поменьше воробья,</a:t>
            </a:r>
            <a:b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боюсь зимы и я,</a:t>
            </a:r>
            <a:b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известная вам птичка.</a:t>
            </a:r>
            <a:b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меня…  (синичка).</a:t>
            </a:r>
            <a:r>
              <a:rPr lang="ru-RU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148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82"/>
            <a:ext cx="9146301" cy="6859726"/>
          </a:xfrm>
        </p:spPr>
      </p:pic>
      <p:sp>
        <p:nvSpPr>
          <p:cNvPr id="5" name="TextBox 4"/>
          <p:cNvSpPr txBox="1"/>
          <p:nvPr/>
        </p:nvSpPr>
        <p:spPr>
          <a:xfrm>
            <a:off x="5724128" y="3068960"/>
            <a:ext cx="338437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 птички с хохолком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красивые притом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рябину прилетели.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Птички эти- ….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(Свиристели).</a:t>
            </a:r>
          </a:p>
        </p:txBody>
      </p:sp>
    </p:spTree>
    <p:extLst>
      <p:ext uri="{BB962C8B-B14F-4D97-AF65-F5344CB8AC3E}">
        <p14:creationId xmlns:p14="http://schemas.microsoft.com/office/powerpoint/2010/main" val="362257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323528" y="2636912"/>
            <a:ext cx="4572000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страшны ему метели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Гнезда вьёт зимой на ели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Крик его отрывист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Кривоносый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красный….</a:t>
            </a: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(Клёст).</a:t>
            </a:r>
          </a:p>
        </p:txBody>
      </p:sp>
    </p:spTree>
    <p:extLst>
      <p:ext uri="{BB962C8B-B14F-4D97-AF65-F5344CB8AC3E}">
        <p14:creationId xmlns:p14="http://schemas.microsoft.com/office/powerpoint/2010/main" val="2352905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6187656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6189442" y="3140968"/>
            <a:ext cx="2987824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деревья с интересом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доктор леса.</a:t>
            </a: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дерево ест жук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сразу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«Тук!Тук!Тук!».</a:t>
            </a: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(Дятел)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61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5724128" y="4725144"/>
            <a:ext cx="3563888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Прилетели на зимовку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</a:t>
            </a:r>
            <a:r>
              <a:rPr lang="en-US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в морозы ловко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Скачут по деревьям</a:t>
            </a:r>
            <a:r>
              <a:rPr lang="en-US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веткам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красно-огненных жилетках.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узнать нам их нельзя-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Любим птичку- …..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(Снегиря).</a:t>
            </a:r>
          </a:p>
        </p:txBody>
      </p:sp>
    </p:spTree>
    <p:extLst>
      <p:ext uri="{BB962C8B-B14F-4D97-AF65-F5344CB8AC3E}">
        <p14:creationId xmlns:p14="http://schemas.microsoft.com/office/powerpoint/2010/main" val="183540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84976" cy="6696744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6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Зима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 — волшебное время года. Зимой природа спит, укутанная  белым одеялом из снега.</a:t>
            </a:r>
          </a:p>
          <a:p>
            <a:pPr marL="45720" indent="0" algn="ctr">
              <a:buNone/>
            </a:pP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 наступлением зимы, все становится как будто заколдованным. Леса покрыты серебром. Поля и дома одели белые шубы, которые на солнце переливаются так, что ослепляют глаза. А как прекрасны ели, сосны, которые наклонили свои могучие лапы под тяжестью снега, или покрытые инеем деревья, которые сверкают на солнце серебром.</a:t>
            </a:r>
          </a:p>
          <a:p>
            <a:pPr marL="45720" indent="0" algn="ctr">
              <a:buNone/>
            </a:pP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Зимой бывает самая разная погода солнечная</a:t>
            </a:r>
            <a:r>
              <a:rPr lang="en-US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ясная</a:t>
            </a:r>
            <a:r>
              <a:rPr lang="en-US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морозная и пасмурная. А когда дует сильный ветер</a:t>
            </a:r>
            <a:r>
              <a:rPr lang="en-US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он поднимает снег с земли и ничего вокруг не видно-это называется метель</a:t>
            </a:r>
            <a:r>
              <a:rPr lang="en-US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вьюга</a:t>
            </a:r>
            <a:r>
              <a:rPr lang="en-US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пурга. Одна из главных примет зимы- с неба падает снег. Полюбуйтесь на снежинки</a:t>
            </a:r>
            <a:r>
              <a:rPr lang="en-US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они блестят на солнце как алмазы и переливаются всеми цветами радуги.</a:t>
            </a:r>
          </a:p>
        </p:txBody>
      </p:sp>
    </p:spTree>
    <p:extLst>
      <p:ext uri="{BB962C8B-B14F-4D97-AF65-F5344CB8AC3E}">
        <p14:creationId xmlns:p14="http://schemas.microsoft.com/office/powerpoint/2010/main" val="947471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732240" cy="6858469"/>
          </a:xfrm>
        </p:spPr>
      </p:pic>
      <p:sp>
        <p:nvSpPr>
          <p:cNvPr id="2" name="Прямоугольник 1"/>
          <p:cNvSpPr/>
          <p:nvPr/>
        </p:nvSpPr>
        <p:spPr>
          <a:xfrm>
            <a:off x="6372200" y="2492896"/>
            <a:ext cx="3096344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Пестая птичка</a:t>
            </a:r>
            <a:r>
              <a:rPr lang="en-US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Сама невеличка</a:t>
            </a:r>
            <a:r>
              <a:rPr lang="en-US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голос хорош!</a:t>
            </a:r>
          </a:p>
          <a:p>
            <a:pPr algn="ctr"/>
            <a:r>
              <a:rPr lang="ru-RU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Песню на ветке завёл</a:t>
            </a:r>
          </a:p>
          <a:p>
            <a:pPr algn="ctr"/>
            <a:r>
              <a:rPr lang="ru-RU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Звонкоголосый…</a:t>
            </a:r>
          </a:p>
          <a:p>
            <a:pPr algn="ctr"/>
            <a:r>
              <a:rPr lang="ru-RU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(Щегол).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884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352928" cy="6857999"/>
          </a:xfrm>
        </p:spPr>
        <p:txBody>
          <a:bodyPr>
            <a:norm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Животные в лесу зимой.</a:t>
            </a:r>
          </a:p>
          <a:p>
            <a:pPr algn="ctr"/>
            <a:endParaRPr lang="ru-RU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Снежное одеяло согревает не только растения</a:t>
            </a:r>
            <a:r>
              <a:rPr lang="en-US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но и животных. Берлоги медведей</a:t>
            </a:r>
            <a:r>
              <a:rPr lang="en-US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норы барсуков и ежей занесены снегом</a:t>
            </a:r>
            <a:r>
              <a:rPr lang="en-US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который сохраняет в них тепло. А еще зверей</a:t>
            </a:r>
            <a:r>
              <a:rPr lang="en-US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от зимней стужи спасают пушистый мех и теплая шерсть. Главной заботой для зверей является питание.</a:t>
            </a:r>
          </a:p>
        </p:txBody>
      </p:sp>
    </p:spTree>
    <p:extLst>
      <p:ext uri="{BB962C8B-B14F-4D97-AF65-F5344CB8AC3E}">
        <p14:creationId xmlns:p14="http://schemas.microsoft.com/office/powerpoint/2010/main" val="950374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-4687"/>
            <a:ext cx="8370470" cy="4945855"/>
          </a:xfrm>
        </p:spPr>
      </p:pic>
      <p:sp>
        <p:nvSpPr>
          <p:cNvPr id="2" name="TextBox 1"/>
          <p:cNvSpPr txBox="1"/>
          <p:nvPr/>
        </p:nvSpPr>
        <p:spPr>
          <a:xfrm>
            <a:off x="251520" y="5229200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Медведь зимой впадает в зимнюю спячку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ему хватает жира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запасенного за лето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на всю зиму. В конце зимы у медведицы появляются маленькие медвежата.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5229200"/>
            <a:ext cx="385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Бурый он и косолапый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Ловит рыбу мощной лапой.</a:t>
            </a:r>
          </a:p>
          <a:p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А еще он любит мед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Кто сластёну назовет? </a:t>
            </a:r>
          </a:p>
          <a:p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(Медведь).</a:t>
            </a:r>
          </a:p>
        </p:txBody>
      </p:sp>
    </p:spTree>
    <p:extLst>
      <p:ext uri="{BB962C8B-B14F-4D97-AF65-F5344CB8AC3E}">
        <p14:creationId xmlns:p14="http://schemas.microsoft.com/office/powerpoint/2010/main" val="353387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7"/>
            <a:ext cx="7124187" cy="5445224"/>
          </a:xfrm>
        </p:spPr>
      </p:pic>
      <p:sp>
        <p:nvSpPr>
          <p:cNvPr id="4" name="TextBox 3"/>
          <p:cNvSpPr txBox="1"/>
          <p:nvPr/>
        </p:nvSpPr>
        <p:spPr>
          <a:xfrm>
            <a:off x="467544" y="542146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Трудно приходится в морозные дни зайцу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ведь у него много врагов – лисы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волки и хищные птицы. Питается заяц зимой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корой и мелкими ветками.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5445224"/>
            <a:ext cx="3275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Комочек пуха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длинное ухо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Прыгает ловко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любит морковку.</a:t>
            </a:r>
          </a:p>
          <a:p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(Заяц).</a:t>
            </a:r>
          </a:p>
        </p:txBody>
      </p:sp>
    </p:spTree>
    <p:extLst>
      <p:ext uri="{BB962C8B-B14F-4D97-AF65-F5344CB8AC3E}">
        <p14:creationId xmlns:p14="http://schemas.microsoft.com/office/powerpoint/2010/main" val="2802644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0"/>
            <a:ext cx="6840760" cy="5265203"/>
          </a:xfrm>
        </p:spPr>
      </p:pic>
      <p:sp>
        <p:nvSpPr>
          <p:cNvPr id="2" name="TextBox 1"/>
          <p:cNvSpPr txBox="1"/>
          <p:nvPr/>
        </p:nvSpPr>
        <p:spPr>
          <a:xfrm>
            <a:off x="179512" y="530120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Зимой белка целый день проводит в поисках пищи. Шишки любимый зимний корм белки. Помогает белочке пережить суровое время запасы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сделанные осенью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жёлуди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орешки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грибы).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5301208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Рыжий маленький зверек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 деревьям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прыг да скок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Он живет не на земле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А на дереве в дупле.</a:t>
            </a:r>
          </a:p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(Белка).</a:t>
            </a:r>
          </a:p>
        </p:txBody>
      </p:sp>
    </p:spTree>
    <p:extLst>
      <p:ext uri="{BB962C8B-B14F-4D97-AF65-F5344CB8AC3E}">
        <p14:creationId xmlns:p14="http://schemas.microsoft.com/office/powerpoint/2010/main" val="110250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"/>
            <a:ext cx="8151054" cy="5373215"/>
          </a:xfrm>
        </p:spPr>
      </p:pic>
      <p:sp>
        <p:nvSpPr>
          <p:cNvPr id="3" name="TextBox 2"/>
          <p:cNvSpPr txBox="1"/>
          <p:nvPr/>
        </p:nvSpPr>
        <p:spPr>
          <a:xfrm>
            <a:off x="539552" y="5445527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Зима-самое тяжелое время для лисицы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добывать пищу очень трудно. Питается лиса мелкими зверюшками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птицами. Согревает лису густая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пушистая шубка.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088" y="5440821"/>
            <a:ext cx="2915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Хвост пушистый бережет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 зверюшек стережёт</a:t>
            </a:r>
            <a:endParaRPr lang="en-US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Знают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рыжую в лесу-</a:t>
            </a:r>
          </a:p>
          <a:p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Очень хитрую ….</a:t>
            </a:r>
          </a:p>
          <a:p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(Лису).</a:t>
            </a:r>
          </a:p>
        </p:txBody>
      </p:sp>
    </p:spTree>
    <p:extLst>
      <p:ext uri="{BB962C8B-B14F-4D97-AF65-F5344CB8AC3E}">
        <p14:creationId xmlns:p14="http://schemas.microsoft.com/office/powerpoint/2010/main" val="797178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776864" cy="6858000"/>
          </a:xfrm>
        </p:spPr>
        <p:txBody>
          <a:bodyPr/>
          <a:lstStyle/>
          <a:p>
            <a:pPr algn="ctr"/>
            <a:r>
              <a:rPr lang="ru-RU" sz="4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Зимние забавы.</a:t>
            </a:r>
          </a:p>
          <a:p>
            <a:pPr algn="ctr"/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Морозна и сурова зима, а все же много забав, придумывает детям.Во дворе на катке, можно кататься на коньках. Можно построить горку из снега и кататься на санках и ледянках. Когда светит солнышко, приятно отправиться в парк или лесок и встать на лыжи. Когда на улице тепло и снег липкий, хорошо лепится, можно слепить снеговика, а можно слепить снежную крепость. Много забав зимой.</a:t>
            </a:r>
          </a:p>
        </p:txBody>
      </p:sp>
    </p:spTree>
    <p:extLst>
      <p:ext uri="{BB962C8B-B14F-4D97-AF65-F5344CB8AC3E}">
        <p14:creationId xmlns:p14="http://schemas.microsoft.com/office/powerpoint/2010/main" val="2520816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92696"/>
            <a:ext cx="8725432" cy="5544616"/>
          </a:xfrm>
        </p:spPr>
      </p:pic>
    </p:spTree>
    <p:extLst>
      <p:ext uri="{BB962C8B-B14F-4D97-AF65-F5344CB8AC3E}">
        <p14:creationId xmlns:p14="http://schemas.microsoft.com/office/powerpoint/2010/main" val="3360847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0"/>
            <a:ext cx="4680520" cy="6840247"/>
          </a:xfrm>
        </p:spPr>
      </p:pic>
    </p:spTree>
    <p:extLst>
      <p:ext uri="{BB962C8B-B14F-4D97-AF65-F5344CB8AC3E}">
        <p14:creationId xmlns:p14="http://schemas.microsoft.com/office/powerpoint/2010/main" val="2591291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20688"/>
            <a:ext cx="7484047" cy="5688632"/>
          </a:xfrm>
        </p:spPr>
      </p:pic>
    </p:spTree>
    <p:extLst>
      <p:ext uri="{BB962C8B-B14F-4D97-AF65-F5344CB8AC3E}">
        <p14:creationId xmlns:p14="http://schemas.microsoft.com/office/powerpoint/2010/main" val="175676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50852"/>
            <a:ext cx="8881169" cy="5095809"/>
          </a:xfrm>
        </p:spPr>
      </p:pic>
      <p:sp>
        <p:nvSpPr>
          <p:cNvPr id="2" name="TextBox 1"/>
          <p:cNvSpPr txBox="1"/>
          <p:nvPr/>
        </p:nvSpPr>
        <p:spPr>
          <a:xfrm>
            <a:off x="899592" y="4437112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Дни его – всех дней короче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Всех ночей длиннее ночи. 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На поля и на луга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До весны легли снега. 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Только месяц наш пройдет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Мы встречаем Новый Год.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                          (Декабрь).</a:t>
            </a:r>
          </a:p>
        </p:txBody>
      </p:sp>
    </p:spTree>
    <p:extLst>
      <p:ext uri="{BB962C8B-B14F-4D97-AF65-F5344CB8AC3E}">
        <p14:creationId xmlns:p14="http://schemas.microsoft.com/office/powerpoint/2010/main" val="3377137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0"/>
            <a:ext cx="4720353" cy="6858000"/>
          </a:xfrm>
        </p:spPr>
      </p:pic>
    </p:spTree>
    <p:extLst>
      <p:ext uri="{BB962C8B-B14F-4D97-AF65-F5344CB8AC3E}">
        <p14:creationId xmlns:p14="http://schemas.microsoft.com/office/powerpoint/2010/main" val="2324744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4624"/>
            <a:ext cx="6525139" cy="4104456"/>
          </a:xfrm>
        </p:spPr>
      </p:pic>
      <p:sp>
        <p:nvSpPr>
          <p:cNvPr id="7" name="TextBox 6"/>
          <p:cNvSpPr txBox="1"/>
          <p:nvPr/>
        </p:nvSpPr>
        <p:spPr>
          <a:xfrm>
            <a:off x="5076056" y="4293096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За окном белым-бело </a:t>
            </a:r>
          </a:p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Все тропинки замело.</a:t>
            </a:r>
          </a:p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Дед Мороз в санях спешит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Иней в бороде блестит.</a:t>
            </a:r>
          </a:p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Огоньки кругом горят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Ждут подарки всех ребят.</a:t>
            </a:r>
          </a:p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Скоро сказка в дом придет</a:t>
            </a:r>
          </a:p>
          <a:p>
            <a:pPr algn="ctr"/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Наступает Новый Год!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4385511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Новый год</a:t>
            </a:r>
            <a:r>
              <a:rPr lang="en-US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это любимый праздник всех людей. Это Дед Мороз и Снегурочка и подарки под елкой и волшебные представления!</a:t>
            </a:r>
          </a:p>
        </p:txBody>
      </p:sp>
    </p:spTree>
    <p:extLst>
      <p:ext uri="{BB962C8B-B14F-4D97-AF65-F5344CB8AC3E}">
        <p14:creationId xmlns:p14="http://schemas.microsoft.com/office/powerpoint/2010/main" val="3191420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09006"/>
            <a:ext cx="8928991" cy="6696743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ru-RU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Если лес укрыт снегами,</a:t>
            </a:r>
            <a:r>
              <a:rPr lang="en-US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Елка в праздник Новый год</a:t>
            </a:r>
            <a:b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Если пахнет пирогами,</a:t>
            </a:r>
            <a:r>
              <a:rPr lang="en-US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	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Взрослых и детей зовет</a:t>
            </a:r>
            <a:r>
              <a:rPr lang="en-US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Если елка в дом идет,</a:t>
            </a:r>
            <a:r>
              <a:rPr lang="en-US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	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Приглашает весь народ</a:t>
            </a:r>
            <a:b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Что за праздник? ... </a:t>
            </a:r>
            <a:r>
              <a:rPr lang="en-US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	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 новогодний….</a:t>
            </a:r>
            <a:b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(Новый Год)</a:t>
            </a:r>
            <a:r>
              <a:rPr lang="en-US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		</a:t>
            </a: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(Хоровод)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ed-kopilka.ru/images/photos/medium/article1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9" y="332656"/>
            <a:ext cx="2857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80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8928992" cy="67413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32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Месяц декабрь.</a:t>
            </a:r>
          </a:p>
          <a:p>
            <a:pPr marL="45720" indent="0" algn="ctr">
              <a:buNone/>
            </a:pP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Декабрь - Студенец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потому что стужа и холод становятся долгими спутниками погоды. Смотри сколько выпало снега! Снег белый, пушистый и еще липкий, можно лепить снежки. Вот-вот и настанут морозы, станет еще холодней. А вот улицы весело играют нарядными огоньками. Совсем праздничное настроение, скоро новый год!</a:t>
            </a:r>
          </a:p>
          <a:p>
            <a:pPr marL="45720" indent="0" algn="ctr">
              <a:buNone/>
            </a:pP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	«Году конец и начало зиме!» -	Ну</a:t>
            </a:r>
            <a: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когда же Новый Год?</a:t>
            </a:r>
            <a:b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Такую загадку задали мне.		К нам с подарками придет?</a:t>
            </a:r>
            <a:b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Морозы и вьюга, 			Пусть пришел бы к детворе</a:t>
            </a:r>
            <a:b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Метель на дворе,			Он пораньше – в …..</a:t>
            </a:r>
            <a:b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К нам в гости                                                                		 (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Декабре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b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Приходит зима в ...</a:t>
            </a:r>
            <a:b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		(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Декабре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466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50" y="13506"/>
            <a:ext cx="8807133" cy="5112568"/>
          </a:xfrm>
        </p:spPr>
      </p:pic>
      <p:sp>
        <p:nvSpPr>
          <p:cNvPr id="2" name="TextBox 1"/>
          <p:cNvSpPr txBox="1"/>
          <p:nvPr/>
        </p:nvSpPr>
        <p:spPr>
          <a:xfrm>
            <a:off x="1547664" y="5301208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Щиплет уши</a:t>
            </a:r>
            <a:r>
              <a:rPr lang="en-US" dirty="0">
                <a:latin typeface="Monotype Corsiva" panose="03010101010201010101" pitchFamily="66" charset="0"/>
              </a:rPr>
              <a:t>,</a:t>
            </a:r>
            <a:r>
              <a:rPr lang="ru-RU" dirty="0">
                <a:latin typeface="Monotype Corsiva" panose="03010101010201010101" pitchFamily="66" charset="0"/>
              </a:rPr>
              <a:t>щиплет нос</a:t>
            </a:r>
            <a:r>
              <a:rPr lang="en-US" dirty="0">
                <a:latin typeface="Monotype Corsiva" panose="03010101010201010101" pitchFamily="66" charset="0"/>
              </a:rPr>
              <a:t>,</a:t>
            </a:r>
            <a:r>
              <a:rPr lang="ru-RU" dirty="0">
                <a:latin typeface="Monotype Corsiva" panose="03010101010201010101" pitchFamily="66" charset="0"/>
              </a:rPr>
              <a:t>лезет в валенки мороз. </a:t>
            </a:r>
            <a:endParaRPr lang="en-US" dirty="0">
              <a:latin typeface="Monotype Corsiva" panose="03010101010201010101" pitchFamily="66" charset="0"/>
            </a:endParaRPr>
          </a:p>
          <a:p>
            <a:r>
              <a:rPr lang="ru-RU" dirty="0">
                <a:latin typeface="Monotype Corsiva" panose="03010101010201010101" pitchFamily="66" charset="0"/>
              </a:rPr>
              <a:t>Брызнешь воду</a:t>
            </a:r>
            <a:r>
              <a:rPr lang="en-US" dirty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-падет. Не вода уже</a:t>
            </a:r>
            <a:r>
              <a:rPr lang="en-US" dirty="0">
                <a:latin typeface="Monotype Corsiva" panose="03010101010201010101" pitchFamily="66" charset="0"/>
              </a:rPr>
              <a:t>,</a:t>
            </a:r>
            <a:r>
              <a:rPr lang="ru-RU" dirty="0">
                <a:latin typeface="Monotype Corsiva" panose="03010101010201010101" pitchFamily="66" charset="0"/>
              </a:rPr>
              <a:t>а лёд. </a:t>
            </a:r>
            <a:endParaRPr lang="en-US" dirty="0">
              <a:latin typeface="Monotype Corsiva" panose="03010101010201010101" pitchFamily="66" charset="0"/>
            </a:endParaRPr>
          </a:p>
          <a:p>
            <a:r>
              <a:rPr lang="ru-RU" dirty="0">
                <a:latin typeface="Monotype Corsiva" panose="03010101010201010101" pitchFamily="66" charset="0"/>
              </a:rPr>
              <a:t>Даже птицы</a:t>
            </a:r>
            <a:r>
              <a:rPr lang="en-US" dirty="0">
                <a:latin typeface="Monotype Corsiva" panose="03010101010201010101" pitchFamily="66" charset="0"/>
              </a:rPr>
              <a:t>,</a:t>
            </a:r>
            <a:r>
              <a:rPr lang="ru-RU" dirty="0">
                <a:latin typeface="Monotype Corsiva" panose="03010101010201010101" pitchFamily="66" charset="0"/>
              </a:rPr>
              <a:t>не летится </a:t>
            </a:r>
            <a:r>
              <a:rPr lang="en-US" dirty="0">
                <a:latin typeface="Monotype Corsiva" panose="03010101010201010101" pitchFamily="66" charset="0"/>
              </a:rPr>
              <a:t>,</a:t>
            </a:r>
            <a:r>
              <a:rPr lang="ru-RU" dirty="0">
                <a:latin typeface="Monotype Corsiva" panose="03010101010201010101" pitchFamily="66" charset="0"/>
              </a:rPr>
              <a:t>от мороза стынет птица. </a:t>
            </a:r>
            <a:endParaRPr lang="en-US" dirty="0">
              <a:latin typeface="Monotype Corsiva" panose="03010101010201010101" pitchFamily="66" charset="0"/>
            </a:endParaRPr>
          </a:p>
          <a:p>
            <a:r>
              <a:rPr lang="ru-RU" dirty="0">
                <a:latin typeface="Monotype Corsiva" panose="03010101010201010101" pitchFamily="66" charset="0"/>
              </a:rPr>
              <a:t>Повернуло солнце к лету. Что</a:t>
            </a:r>
            <a:r>
              <a:rPr lang="en-US" dirty="0">
                <a:latin typeface="Monotype Corsiva" panose="03010101010201010101" pitchFamily="66" charset="0"/>
              </a:rPr>
              <a:t>,</a:t>
            </a:r>
            <a:r>
              <a:rPr lang="ru-RU" dirty="0">
                <a:latin typeface="Monotype Corsiva" panose="03010101010201010101" pitchFamily="66" charset="0"/>
              </a:rPr>
              <a:t> скажи</a:t>
            </a:r>
            <a:r>
              <a:rPr lang="en-US" dirty="0">
                <a:latin typeface="Monotype Corsiva" panose="03010101010201010101" pitchFamily="66" charset="0"/>
              </a:rPr>
              <a:t>,</a:t>
            </a:r>
            <a:r>
              <a:rPr lang="ru-RU" dirty="0">
                <a:latin typeface="Monotype Corsiva" panose="03010101010201010101" pitchFamily="66" charset="0"/>
              </a:rPr>
              <a:t>за месяц это?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                                               </a:t>
            </a:r>
            <a:r>
              <a:rPr lang="en-US" dirty="0">
                <a:latin typeface="Monotype Corsiva" panose="03010101010201010101" pitchFamily="66" charset="0"/>
              </a:rPr>
              <a:t>		</a:t>
            </a:r>
            <a:r>
              <a:rPr lang="ru-RU" dirty="0">
                <a:latin typeface="Monotype Corsiva" panose="03010101010201010101" pitchFamily="66" charset="0"/>
              </a:rPr>
              <a:t> (Январь).</a:t>
            </a:r>
          </a:p>
        </p:txBody>
      </p:sp>
    </p:spTree>
    <p:extLst>
      <p:ext uri="{BB962C8B-B14F-4D97-AF65-F5344CB8AC3E}">
        <p14:creationId xmlns:p14="http://schemas.microsoft.com/office/powerpoint/2010/main" val="171550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465" y="620688"/>
            <a:ext cx="9036496" cy="66967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Месяц январь.</a:t>
            </a:r>
          </a:p>
          <a:p>
            <a:pPr marL="45720" indent="0" algn="ctr">
              <a:buNone/>
            </a:pP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Январь - Просинец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потому что январские дни наполнены солнцем. Ударили морозы. Теперь долго на улице не пробудешь, вон какой нос красный! Зато зимнее солнце ярко светит в чистом голубом небе, но складывается ощущение, что от этого еще морозней.</a:t>
            </a:r>
          </a:p>
          <a:p>
            <a:pPr marL="45720" indent="0">
              <a:buNone/>
            </a:pP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Открываем календарь,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 счету первым он идет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Первый месяц в нём - ...                         С него начнется новый год.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(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Январь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Давай откроем календарь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Читай! Написано…</a:t>
            </a:r>
          </a:p>
          <a:p>
            <a:pPr marL="45720" indent="0">
              <a:buNone/>
            </a:pP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(Январь)</a:t>
            </a:r>
          </a:p>
          <a:p>
            <a:pPr marL="45720" indent="0">
              <a:buNone/>
            </a:pP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Все подарки получают!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Дети в санках на горе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Он любимый! И не зря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Все на горке в …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Ну, а что еще бывает                                                      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(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Январе)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Веселее …    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(Января)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7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8056"/>
            <a:ext cx="8280919" cy="5041144"/>
          </a:xfrm>
        </p:spPr>
      </p:pic>
      <p:sp>
        <p:nvSpPr>
          <p:cNvPr id="2" name="TextBox 1"/>
          <p:cNvSpPr txBox="1"/>
          <p:nvPr/>
        </p:nvSpPr>
        <p:spPr>
          <a:xfrm>
            <a:off x="2339752" y="4437112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По ночам мороз силён</a:t>
            </a:r>
            <a:r>
              <a:rPr lang="en-US" sz="2400" dirty="0">
                <a:latin typeface="Monotype Corsiva" panose="03010101010201010101" pitchFamily="66" charset="0"/>
              </a:rPr>
              <a:t>,</a:t>
            </a:r>
            <a:endParaRPr lang="ru-RU" sz="2400" dirty="0">
              <a:latin typeface="Monotype Corsiva" panose="03010101010201010101" pitchFamily="66" charset="0"/>
            </a:endParaRP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Днем капели слышен звон.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День прибавился заметно.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Ну</a:t>
            </a:r>
            <a:r>
              <a:rPr lang="en-US" sz="2400" dirty="0">
                <a:latin typeface="Monotype Corsiva" panose="03010101010201010101" pitchFamily="66" charset="0"/>
              </a:rPr>
              <a:t>,</a:t>
            </a:r>
            <a:r>
              <a:rPr lang="ru-RU" sz="2400" dirty="0">
                <a:latin typeface="Monotype Corsiva" panose="03010101010201010101" pitchFamily="66" charset="0"/>
              </a:rPr>
              <a:t>так что за месяц это? 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                               (Февраль).</a:t>
            </a:r>
          </a:p>
        </p:txBody>
      </p:sp>
    </p:spTree>
    <p:extLst>
      <p:ext uri="{BB962C8B-B14F-4D97-AF65-F5344CB8AC3E}">
        <p14:creationId xmlns:p14="http://schemas.microsoft.com/office/powerpoint/2010/main" val="94614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4623"/>
            <a:ext cx="9036496" cy="676875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Месяц февраль.</a:t>
            </a:r>
          </a:p>
          <a:p>
            <a:pPr marL="45720" indent="0" algn="ctr">
              <a:buNone/>
            </a:pP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Февраль - Бокогрей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потому что еще слабое солнце начинает пригревать щеки. Все дольше солнце задерживается на небосклоне. Чувствуешь?! Едва заметное тепло исходит от ярких лучей февральского солнца. А вот и послышался стук капели - это сосульки заслезились водой, разогретые лучами пригревающего солнца. Еще немного и наступит праздник Масленицы. А вслед - придет весна!</a:t>
            </a:r>
          </a:p>
          <a:p>
            <a:pPr marL="45720" indent="0">
              <a:buNone/>
            </a:pP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После брата Января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Солнце землю осветило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Будет очередь моя.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Зиму в отпуск отпустило.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 помощь мне спешат два друга: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Только нам совсем не жаль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Снежная метель и вьюга.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Что короче стал ….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Снег пушистый по земле                                                             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(Февраль)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Гонит ветер в ...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(феврале)</a:t>
            </a:r>
          </a:p>
        </p:txBody>
      </p:sp>
    </p:spTree>
    <p:extLst>
      <p:ext uri="{BB962C8B-B14F-4D97-AF65-F5344CB8AC3E}">
        <p14:creationId xmlns:p14="http://schemas.microsoft.com/office/powerpoint/2010/main" val="324127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48680"/>
            <a:ext cx="8923971" cy="5577482"/>
          </a:xfrm>
        </p:spPr>
      </p:pic>
    </p:spTree>
    <p:extLst>
      <p:ext uri="{BB962C8B-B14F-4D97-AF65-F5344CB8AC3E}">
        <p14:creationId xmlns:p14="http://schemas.microsoft.com/office/powerpoint/2010/main" val="17749072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1531</Words>
  <Application>Microsoft Office PowerPoint</Application>
  <PresentationFormat>Экран (4:3)</PresentationFormat>
  <Paragraphs>134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Georgia</vt:lpstr>
      <vt:lpstr>Monotype Corsiva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 о зиме.  Наши окна — как картинки.           Свяжет бабушка их внучке, Кто художник-невидимка?             Чтоб зимой не мерзли ручки, На стекле букеты роз                      Сохранят тепло сестрички- Нам нарисовал…                               Шерстяные….                                (Мороз)                                         (Рукавички)  Белый пух лег на дороги,                     Он пришел нежданно На ступеньки и пороги.                       Удивил нас всех Знает каждый человек —                   Для ребят желанный Этот пух зовется…                            Белый-белый….                             (Снег)                                                 (Снег)  Кто раскрасил щеки детям?                 Звездочка,кружась,сверкает, В красный цвет зимой,не летом?        А в ладошке,быстро тает. А кто щиплет их за нос?                      Стала капелькой в руке, Угадали?                                                Как слезинка на щеке.                                   (Дед Мороз).                               (Снежинка).  </vt:lpstr>
      <vt:lpstr>Презентация PowerPoint</vt:lpstr>
      <vt:lpstr>Презентация PowerPoint</vt:lpstr>
      <vt:lpstr>Презентация PowerPoint</vt:lpstr>
      <vt:lpstr>   Зимующие птицы.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Lowlight</dc:creator>
  <cp:lastModifiedBy>USER</cp:lastModifiedBy>
  <cp:revision>54</cp:revision>
  <dcterms:created xsi:type="dcterms:W3CDTF">2017-12-04T13:51:09Z</dcterms:created>
  <dcterms:modified xsi:type="dcterms:W3CDTF">2024-12-23T12:29:45Z</dcterms:modified>
</cp:coreProperties>
</file>