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0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529540"/>
            <a:ext cx="779766" cy="365125"/>
          </a:xfrm>
        </p:spPr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Заголов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3244139"/>
            <a:ext cx="779766" cy="365125"/>
          </a:xfrm>
        </p:spPr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3275012" y="3505199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3244139"/>
            <a:ext cx="779766" cy="365125"/>
          </a:xfrm>
        </p:spPr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2467651" y="648005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15" name="TextBox 14"/>
          <p:cNvSpPr txBox="1"/>
          <p:nvPr/>
        </p:nvSpPr>
        <p:spPr bwMode="auto">
          <a:xfrm>
            <a:off x="11114852" y="290530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Карточка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983087"/>
            <a:ext cx="779766" cy="365125"/>
          </a:xfrm>
        </p:spPr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карточки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 bwMode="auto"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983087"/>
            <a:ext cx="779766" cy="365125"/>
          </a:xfrm>
        </p:spPr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 bwMode="auto">
          <a:xfrm>
            <a:off x="2467651" y="648005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18" name="TextBox 17"/>
          <p:cNvSpPr txBox="1"/>
          <p:nvPr/>
        </p:nvSpPr>
        <p:spPr bwMode="auto">
          <a:xfrm>
            <a:off x="11114852" y="290530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Истина или лож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983087"/>
            <a:ext cx="779766" cy="365125"/>
          </a:xfrm>
        </p:spPr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9294812" y="627405"/>
            <a:ext cx="2207601" cy="5283817"/>
          </a:xfrm>
        </p:spPr>
        <p:txBody>
          <a:bodyPr vert="eaVert" anchor="ctr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2589212" y="627405"/>
            <a:ext cx="6477000" cy="5283817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92925" y="624110"/>
            <a:ext cx="8911687" cy="128089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589212" y="2133600"/>
            <a:ext cx="8915400" cy="377762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3244139"/>
            <a:ext cx="779766" cy="365125"/>
          </a:xfrm>
        </p:spPr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787782"/>
            <a:ext cx="779766" cy="365125"/>
          </a:xfrm>
        </p:spPr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787782"/>
            <a:ext cx="779766" cy="365125"/>
          </a:xfrm>
        </p:spPr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983087"/>
            <a:ext cx="779766" cy="365125"/>
          </a:xfrm>
        </p:spPr>
        <p:txBody>
          <a:bodyPr/>
          <a:lstStyle/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 bwMode="auto"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 bwMode="auto"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 bwMode="auto"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5CDB1A-334B-449D-AECB-ED1E7334A5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t>22.12.2024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531812" y="787782"/>
            <a:ext cx="7797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0DA8586F-0418-46C1-93CD-DB36D062AAC8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>
        <a:spcBef>
          <a:spcPts val="0"/>
        </a:spcBef>
        <a:buNone/>
        <a:defRPr sz="36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353312" y="1682496"/>
            <a:ext cx="10524743" cy="2767339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1000"/>
              </a:spcBef>
              <a:defRPr/>
            </a:pPr>
            <a:r>
              <a:rPr lang="ru-RU" sz="2200" dirty="0"/>
              <a:t>ГБОУ «Речевой центр</a:t>
            </a:r>
            <a:r>
              <a:rPr lang="ru-RU" sz="2200" dirty="0" smtClean="0"/>
              <a:t>»</a:t>
            </a:r>
            <a:br>
              <a:rPr lang="ru-RU" sz="2200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4400" dirty="0" smtClean="0">
                <a:solidFill>
                  <a:prstClr val="black"/>
                </a:solidFill>
                <a:latin typeface="Calibri"/>
                <a:ea typeface="Arial"/>
                <a:cs typeface="Arial"/>
              </a:rPr>
              <a:t>Тема: Техника передачи мяча в игре баскетбол.</a:t>
            </a:r>
            <a:r>
              <a:rPr lang="ru-RU" sz="4400" dirty="0">
                <a:solidFill>
                  <a:prstClr val="black"/>
                </a:solidFill>
                <a:latin typeface="Calibri"/>
                <a:ea typeface="Arial"/>
                <a:cs typeface="Arial"/>
              </a:rPr>
              <a:t/>
            </a:r>
            <a:br>
              <a:rPr lang="ru-RU" sz="4400" dirty="0">
                <a:solidFill>
                  <a:prstClr val="black"/>
                </a:solidFill>
                <a:latin typeface="Calibri"/>
                <a:ea typeface="Arial"/>
                <a:cs typeface="Arial"/>
              </a:rPr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2479343" y="4652915"/>
            <a:ext cx="9144000" cy="1655762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ru-RU" sz="2000" dirty="0"/>
              <a:t>Учитель физической культуры:</a:t>
            </a:r>
            <a:endParaRPr dirty="0"/>
          </a:p>
          <a:p>
            <a:pPr algn="r">
              <a:defRPr/>
            </a:pPr>
            <a:r>
              <a:rPr lang="ru-RU" sz="2000" dirty="0"/>
              <a:t>Балакирева Алена </a:t>
            </a:r>
            <a:r>
              <a:rPr lang="ru-RU" sz="2000" dirty="0" smtClean="0"/>
              <a:t>Александровна</a:t>
            </a:r>
          </a:p>
          <a:p>
            <a:pPr algn="ctr">
              <a:defRPr/>
            </a:pPr>
            <a:r>
              <a:rPr lang="ru-RU" sz="2000" smtClean="0"/>
              <a:t>Екатеринбург 2025</a:t>
            </a:r>
            <a:endParaRPr lang="ru-RU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32615" y="0"/>
            <a:ext cx="8911687" cy="81886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>
                <a:latin typeface="TimesNewRoman,Bold"/>
              </a:rPr>
              <a:t>Скрытая передача мяча за спиной</a:t>
            </a:r>
            <a:br>
              <a:rPr lang="ru-RU">
                <a:latin typeface="TimesNewRoman,Bold"/>
              </a:rPr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132615" y="1314735"/>
            <a:ext cx="10590812" cy="134657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>
                <a:latin typeface="TimesNewRoman"/>
              </a:rPr>
              <a:t>Основные движения при </a:t>
            </a:r>
            <a:r>
              <a:rPr lang="ru-RU" sz="2400" b="1">
                <a:latin typeface="TimesNewRoman,Bold"/>
              </a:rPr>
              <a:t>передаче за спиной − </a:t>
            </a:r>
            <a:r>
              <a:rPr lang="ru-RU" sz="2400">
                <a:latin typeface="TimesNewRoman"/>
              </a:rPr>
              <a:t>это мах слегка согнутой рукой с мячом назад за спину с последующим захлестывающим движением кистью, определяющим направление и силу передачи.</a:t>
            </a:r>
            <a:endParaRPr lang="ru-RU" sz="2400"/>
          </a:p>
        </p:txBody>
      </p:sp>
      <p:pic>
        <p:nvPicPr>
          <p:cNvPr id="8194" name="Picture 2" descr="Техника владения мячом в баскетболе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152633" y="3051468"/>
            <a:ext cx="7899307" cy="370725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364627" y="269268"/>
            <a:ext cx="8911687" cy="877143"/>
          </a:xfrm>
        </p:spPr>
        <p:txBody>
          <a:bodyPr/>
          <a:lstStyle/>
          <a:p>
            <a:pPr>
              <a:defRPr/>
            </a:pPr>
            <a:r>
              <a:rPr lang="ru-RU">
                <a:latin typeface="TimesNewRoman,Bold"/>
              </a:rPr>
              <a:t>Передачи мяча в движении. 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183491" y="1386385"/>
            <a:ext cx="10812888" cy="1397758"/>
          </a:xfrm>
        </p:spPr>
        <p:txBody>
          <a:bodyPr/>
          <a:lstStyle/>
          <a:p>
            <a:pPr algn="just">
              <a:defRPr/>
            </a:pPr>
            <a:r>
              <a:rPr lang="ru-RU">
                <a:latin typeface="TimesNewRoman"/>
              </a:rPr>
              <a:t>В игровых условиях передачи мяча в движении позволяют развивать атаку, не снижая ее скорости и темпа, и могут выполняться при параллельном движении игроков (</a:t>
            </a:r>
            <a:r>
              <a:rPr lang="ru-RU" b="1">
                <a:latin typeface="TimesNewRoman"/>
              </a:rPr>
              <a:t>поступательная передача</a:t>
            </a:r>
            <a:r>
              <a:rPr lang="ru-RU">
                <a:latin typeface="TimesNewRoman"/>
              </a:rPr>
              <a:t>) и движении навстречу друг другу (</a:t>
            </a:r>
            <a:r>
              <a:rPr lang="ru-RU" b="1">
                <a:latin typeface="TimesNewRoman"/>
              </a:rPr>
              <a:t>встречная передача</a:t>
            </a:r>
            <a:r>
              <a:rPr lang="ru-RU">
                <a:latin typeface="TimesNewRoman"/>
              </a:rPr>
              <a:t>).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2361063" y="3669724"/>
            <a:ext cx="9512979" cy="29762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Задание: ответить на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665026" y="1405719"/>
            <a:ext cx="9839585" cy="4505503"/>
          </a:xfrm>
        </p:spPr>
        <p:txBody>
          <a:bodyPr/>
          <a:lstStyle/>
          <a:p>
            <a:pPr>
              <a:buFont typeface="+mj-lt"/>
              <a:buAutoNum type="arabicPeriod"/>
              <a:defRPr/>
            </a:pPr>
            <a:r>
              <a:rPr lang="ru-RU"/>
              <a:t>Как называется прием, с помощью которого игрок направляет мяч партнеру по команде?</a:t>
            </a:r>
            <a:endParaRPr/>
          </a:p>
          <a:p>
            <a:pPr>
              <a:buFont typeface="+mj-lt"/>
              <a:buAutoNum type="arabicPeriod"/>
              <a:defRPr/>
            </a:pPr>
            <a:r>
              <a:rPr lang="ru-RU"/>
              <a:t>Какие способы передачи мяча можно выполнить одной рукой?</a:t>
            </a:r>
            <a:endParaRPr/>
          </a:p>
          <a:p>
            <a:pPr>
              <a:buFont typeface="+mj-lt"/>
              <a:buAutoNum type="arabicPeriod"/>
              <a:defRPr/>
            </a:pPr>
            <a:r>
              <a:rPr lang="ru-RU"/>
              <a:t>На какие расстояния могут выполняться передачи мяча?</a:t>
            </a:r>
            <a:endParaRPr/>
          </a:p>
          <a:p>
            <a:pPr>
              <a:buFont typeface="+mj-lt"/>
              <a:buAutoNum type="arabicPeriod"/>
              <a:defRPr/>
            </a:pPr>
            <a:r>
              <a:rPr lang="ru-RU"/>
              <a:t>Как называется передача мяча, при которой игрок поднимает руки вверх над головой?</a:t>
            </a:r>
            <a:endParaRPr/>
          </a:p>
          <a:p>
            <a:pPr>
              <a:buFont typeface="+mj-lt"/>
              <a:buAutoNum type="arabicPeriod"/>
              <a:defRPr/>
            </a:pPr>
            <a:r>
              <a:rPr lang="ru-RU"/>
              <a:t>Как называется окончательное действие, придающее направление и ускорение мячу в конце передачи?</a:t>
            </a:r>
            <a:endParaRPr/>
          </a:p>
          <a:p>
            <a:pPr>
              <a:buFont typeface="+mj-lt"/>
              <a:buAutoNum type="arabicPeriod"/>
              <a:defRPr/>
            </a:pPr>
            <a:r>
              <a:rPr lang="ru-RU"/>
              <a:t>Как называется передача мяча, при которой мяч с рукой идет назад за спину?</a:t>
            </a:r>
            <a:endParaRPr/>
          </a:p>
          <a:p>
            <a:pPr>
              <a:buFont typeface="+mj-lt"/>
              <a:buAutoNum type="arabicPeriod"/>
              <a:defRPr/>
            </a:pPr>
            <a:r>
              <a:rPr lang="ru-RU"/>
              <a:t>Как называется передача мяча, при которой игроки движутся навстречу друг другу?</a:t>
            </a:r>
            <a:endParaRPr/>
          </a:p>
          <a:p>
            <a:pPr>
              <a:buFont typeface="+mj-lt"/>
              <a:buAutoNum type="arabicPeriod"/>
              <a:defRPr/>
            </a:pPr>
            <a:endParaRPr lang="ru-RU"/>
          </a:p>
          <a:p>
            <a:pPr>
              <a:buFont typeface="+mj-lt"/>
              <a:buAutoNum type="arabicPeriod"/>
              <a:defRPr/>
            </a:pPr>
            <a:endParaRPr lang="ru-RU"/>
          </a:p>
          <a:p>
            <a:pPr>
              <a:buFont typeface="+mj-lt"/>
              <a:buAutoNum type="arabicPeriod"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2715754" y="3817687"/>
            <a:ext cx="8911687" cy="1280890"/>
          </a:xfrm>
        </p:spPr>
        <p:txBody>
          <a:bodyPr/>
          <a:lstStyle/>
          <a:p>
            <a:pPr>
              <a:defRPr/>
            </a:pPr>
            <a:r>
              <a:rPr lang="ru-RU"/>
              <a:t>Благодарю за внимание!!!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2991" y="201029"/>
            <a:ext cx="9594525" cy="9180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/>
              <a:t>Цель: освоение знаний игры в баскетбол - передача мяча</a:t>
            </a:r>
            <a:br>
              <a:rPr lang="ru-RU"/>
            </a:br>
            <a:r>
              <a:rPr lang="ru-RU"/>
              <a:t/>
            </a:r>
            <a:br>
              <a:rPr lang="ru-RU"/>
            </a:br>
            <a:r>
              <a:rPr lang="ru-RU"/>
              <a:t>Задачи:</a:t>
            </a:r>
            <a:br>
              <a:rPr lang="ru-RU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582991" y="2429302"/>
            <a:ext cx="9963015" cy="388961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  <a:defRPr/>
            </a:pPr>
            <a:endParaRPr lang="ru-RU" sz="5100"/>
          </a:p>
          <a:p>
            <a:pPr marL="914400" indent="-914400">
              <a:buFont typeface="+mj-lt"/>
              <a:buAutoNum type="arabicPeriod"/>
              <a:defRPr/>
            </a:pPr>
            <a:r>
              <a:rPr lang="ru-RU" sz="5100"/>
              <a:t>Изучить понятие – передача мяча в игре.</a:t>
            </a:r>
            <a:endParaRPr/>
          </a:p>
          <a:p>
            <a:pPr marL="914400" indent="-914400">
              <a:buFont typeface="+mj-lt"/>
              <a:buAutoNum type="arabicPeriod"/>
              <a:defRPr/>
            </a:pPr>
            <a:r>
              <a:rPr lang="ru-RU" sz="5100"/>
              <a:t>Рассмотреть классификацию способов передач в игре баскетбол</a:t>
            </a:r>
            <a:endParaRPr/>
          </a:p>
          <a:p>
            <a:pPr marL="914400" indent="-914400">
              <a:buFont typeface="+mj-lt"/>
              <a:buAutoNum type="arabicPeriod"/>
              <a:defRPr/>
            </a:pPr>
            <a:r>
              <a:rPr lang="ru-RU" sz="5100"/>
              <a:t>Изучить прием игры: передача мяча двумя руками от груди, двумя руками сверху.</a:t>
            </a:r>
            <a:endParaRPr/>
          </a:p>
          <a:p>
            <a:pPr marL="914400" indent="-914400">
              <a:buFont typeface="+mj-lt"/>
              <a:buAutoNum type="arabicPeriod"/>
              <a:defRPr/>
            </a:pPr>
            <a:r>
              <a:rPr lang="ru-RU" sz="5100"/>
              <a:t>Изучить прием игры: передача мяча одной рукой сверху, от плеча, снизу.</a:t>
            </a:r>
            <a:endParaRPr/>
          </a:p>
          <a:p>
            <a:pPr marL="914400" indent="-914400">
              <a:buFont typeface="+mj-lt"/>
              <a:buAutoNum type="arabicPeriod"/>
              <a:defRPr/>
            </a:pPr>
            <a:r>
              <a:rPr lang="ru-RU" sz="5100"/>
              <a:t>Познакомиться с финтами игры: скрытая передача за спину.</a:t>
            </a:r>
            <a:endParaRPr/>
          </a:p>
          <a:p>
            <a:pPr marL="914400" indent="-914400">
              <a:buFont typeface="+mj-lt"/>
              <a:buAutoNum type="arabicPeriod"/>
              <a:defRPr/>
            </a:pPr>
            <a:r>
              <a:rPr lang="ru-RU" sz="5100"/>
              <a:t>Освоение техники передачи мяча в движении: встречном и параллельном.</a:t>
            </a:r>
            <a:endParaRPr/>
          </a:p>
          <a:p>
            <a:pPr marL="0" indent="0">
              <a:buNone/>
              <a:defRPr/>
            </a:pPr>
            <a:r>
              <a:rPr lang="ru-RU" sz="5100"/>
              <a:t>  </a:t>
            </a:r>
          </a:p>
          <a:p>
            <a:pPr marL="0" indent="0">
              <a:buNone/>
              <a:defRPr/>
            </a:pPr>
            <a:endParaRPr lang="ru-RU"/>
          </a:p>
          <a:p>
            <a:pPr marL="0" indent="0">
              <a:buNone/>
              <a:defRPr/>
            </a:pPr>
            <a:endParaRPr lang="ru-RU"/>
          </a:p>
          <a:p>
            <a:pPr marL="0" indent="0">
              <a:buNone/>
              <a:defRPr/>
            </a:pPr>
            <a:endParaRPr lang="ru-RU"/>
          </a:p>
          <a:p>
            <a:pPr marL="0" indent="0">
              <a:buNone/>
              <a:defRPr/>
            </a:pPr>
            <a:endParaRPr lang="ru-RU"/>
          </a:p>
          <a:p>
            <a:pPr marL="0" indent="0">
              <a:buNone/>
              <a:defRPr/>
            </a:pPr>
            <a:endParaRPr lang="ru-RU"/>
          </a:p>
          <a:p>
            <a:pPr marL="0" indent="0">
              <a:buNone/>
              <a:defRPr/>
            </a:pPr>
            <a:endParaRPr lang="ru-RU"/>
          </a:p>
          <a:p>
            <a:pPr marL="0" indent="0">
              <a:buNone/>
              <a:defRPr/>
            </a:pPr>
            <a:endParaRPr lang="ru-RU"/>
          </a:p>
          <a:p>
            <a:pPr marL="0" indent="0"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610286" y="132790"/>
            <a:ext cx="8911687" cy="754314"/>
          </a:xfrm>
        </p:spPr>
        <p:txBody>
          <a:bodyPr/>
          <a:lstStyle/>
          <a:p>
            <a:pPr>
              <a:defRPr/>
            </a:pPr>
            <a:r>
              <a:rPr lang="ru-RU"/>
              <a:t>Передача мяча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610286" y="1246496"/>
            <a:ext cx="4044926" cy="5167952"/>
          </a:xfrm>
        </p:spPr>
        <p:txBody>
          <a:bodyPr/>
          <a:lstStyle/>
          <a:p>
            <a:pPr algn="just">
              <a:defRPr/>
            </a:pPr>
            <a:r>
              <a:rPr lang="ru-RU" sz="2400">
                <a:latin typeface="TimesNewRoman,Bold"/>
              </a:rPr>
              <a:t>Это</a:t>
            </a:r>
            <a:r>
              <a:rPr lang="ru-RU" sz="2400">
                <a:latin typeface="TimesNewRoman"/>
              </a:rPr>
              <a:t> прием, с помощью которого игрок направляет мяч партнеру для начала, продолжения или завершения атаки.</a:t>
            </a:r>
            <a:endParaRPr/>
          </a:p>
          <a:p>
            <a:pPr>
              <a:defRPr/>
            </a:pPr>
            <a:endParaRPr lang="ru-RU">
              <a:latin typeface="TimesNewRoman"/>
            </a:endParaRPr>
          </a:p>
          <a:p>
            <a:pPr marL="0" indent="0">
              <a:buNone/>
              <a:defRPr/>
            </a:pPr>
            <a:endParaRPr lang="ru-RU"/>
          </a:p>
        </p:txBody>
      </p:sp>
      <p:pic>
        <p:nvPicPr>
          <p:cNvPr id="4102" name="Picture 6" descr="Передача мяча в баскетболе – ее особенности и техника | Баскетбол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206391" y="3630305"/>
            <a:ext cx="8792029" cy="278414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2990" y="95535"/>
            <a:ext cx="10290562" cy="832513"/>
          </a:xfrm>
        </p:spPr>
        <p:txBody>
          <a:bodyPr/>
          <a:lstStyle/>
          <a:p>
            <a:pPr>
              <a:defRPr/>
            </a:pPr>
            <a:r>
              <a:rPr lang="ru-RU"/>
              <a:t>Классификация способов передачи мяча</a:t>
            </a:r>
          </a:p>
        </p:txBody>
      </p:sp>
      <p:pic>
        <p:nvPicPr>
          <p:cNvPr id="1026" name="Picture 2" descr="Ануров Вадим | Техника ловли и передач мяча | Журнал «Спорт в ...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746912" y="1027444"/>
            <a:ext cx="7942997" cy="569407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69846" y="0"/>
            <a:ext cx="8911687" cy="63148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200">
                <a:latin typeface="TimesNewRoman,Bold"/>
              </a:rPr>
              <a:t>Передача мяча двумя руками от груди </a:t>
            </a:r>
            <a:endParaRPr lang="ru-RU" sz="32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152337" y="777922"/>
            <a:ext cx="4725988" cy="619608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>
                <a:latin typeface="TimesNewRoman"/>
              </a:rPr>
              <a:t>основной способ, позволяющий быстро и точно направить мяч партнеру на близкое или среднее расстояние в сравнительно простой игровой обстановке, без плотной опеки соперника.</a:t>
            </a:r>
            <a:endParaRPr/>
          </a:p>
          <a:p>
            <a:pPr>
              <a:defRPr/>
            </a:pPr>
            <a:r>
              <a:rPr lang="ru-RU" sz="2000">
                <a:latin typeface="TimesNewRoman"/>
              </a:rPr>
              <a:t>Кисти с широко расставленными пальцами свободно охватывают мяч, удерживаемый на уровне пояса, локти опущены. Кругообразным движением (вперед – вниз – к себе) мяч подтягивают к груди и посылают вперед резким выпрямлением рук почти до отказа, дополняя его хлестообразным движением кистей, придающим мячу обратное вращение</a:t>
            </a:r>
            <a:endParaRPr lang="ru-RU" sz="2000"/>
          </a:p>
        </p:txBody>
      </p:sp>
      <p:pic>
        <p:nvPicPr>
          <p:cNvPr id="2050" name="Picture 2" descr="Баскетбол: Передачи мяча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878325" y="2524836"/>
            <a:ext cx="6215612" cy="326181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55193" y="0"/>
            <a:ext cx="8911687" cy="822553"/>
          </a:xfrm>
        </p:spPr>
        <p:txBody>
          <a:bodyPr/>
          <a:lstStyle/>
          <a:p>
            <a:pPr>
              <a:defRPr/>
            </a:pPr>
            <a:r>
              <a:rPr lang="ru-RU"/>
              <a:t>Передача мяча двумя руками сверху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323682" y="822553"/>
            <a:ext cx="4613093" cy="549636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>
                <a:latin typeface="TimesNewRoman"/>
              </a:rPr>
              <a:t>Используются игроками в позиционном нападении на средние и дальние расстояния при плотной опеке соперника. Положение мяча над головой</a:t>
            </a:r>
            <a:endParaRPr/>
          </a:p>
          <a:p>
            <a:pPr>
              <a:defRPr/>
            </a:pPr>
            <a:r>
              <a:rPr lang="ru-RU" sz="2400">
                <a:latin typeface="TimesNewRoman"/>
              </a:rPr>
              <a:t>Игрок поднимает мяч слегка согнутыми руками над головой и заносит его за голову, резким движением рук, разгибая их в локтевых суставах и делая захлестывающее движение кистями, направляет мяч партнеру</a:t>
            </a:r>
            <a:endParaRPr lang="ru-RU" sz="2400"/>
          </a:p>
        </p:txBody>
      </p:sp>
      <p:pic>
        <p:nvPicPr>
          <p:cNvPr id="3074" name="Picture 2" descr="Передача мяча – 3.2.2. Передача мяча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8056667" y="3004230"/>
            <a:ext cx="3986658" cy="3853770"/>
          </a:xfrm>
          <a:prstGeom prst="rect">
            <a:avLst/>
          </a:prstGeom>
          <a:noFill/>
        </p:spPr>
      </p:pic>
      <p:pic>
        <p:nvPicPr>
          <p:cNvPr id="3076" name="Picture 4" descr="Презентация на тему: &quot;Баскетбол Расположение пальцев при ловле и ..."/>
          <p:cNvPicPr>
            <a:picLocks noChangeAspect="1" noChangeArrowheads="1"/>
          </p:cNvPicPr>
          <p:nvPr/>
        </p:nvPicPr>
        <p:blipFill>
          <a:blip r:embed="rId3"/>
          <a:srcRect l="5085" t="13348" r="25683" b="7421"/>
          <a:stretch/>
        </p:blipFill>
        <p:spPr bwMode="auto">
          <a:xfrm>
            <a:off x="6305263" y="672787"/>
            <a:ext cx="3376245" cy="289794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24185" y="173734"/>
            <a:ext cx="8911687" cy="713371"/>
          </a:xfrm>
        </p:spPr>
        <p:txBody>
          <a:bodyPr/>
          <a:lstStyle/>
          <a:p>
            <a:pPr>
              <a:defRPr/>
            </a:pPr>
            <a:r>
              <a:rPr lang="ru-RU">
                <a:latin typeface="TimesNewRoman,Bold"/>
              </a:rPr>
              <a:t>Передача одной рукой сверху 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951084" y="1304497"/>
            <a:ext cx="10988242" cy="163031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sz="2400">
                <a:latin typeface="TimesNewRoman"/>
              </a:rPr>
              <a:t>Позволяет направить мяч через все поле контратакующему партнеру на расстояние 20 − 25 м. По своей структуре напоминает легкоатлетическое метание гранаты или копья.</a:t>
            </a:r>
            <a:endParaRPr/>
          </a:p>
          <a:p>
            <a:pPr marL="0" indent="0">
              <a:buNone/>
              <a:defRPr/>
            </a:pPr>
            <a:endParaRPr lang="ru-RU" sz="2800">
              <a:latin typeface="TimesNewRoman"/>
            </a:endParaRPr>
          </a:p>
        </p:txBody>
      </p:sp>
      <p:pic>
        <p:nvPicPr>
          <p:cNvPr id="6146" name="Picture 2" descr="3.2.4. Броски мяча в корзину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4651328" y="2702801"/>
            <a:ext cx="7099509" cy="39231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405570" y="160086"/>
            <a:ext cx="8911687" cy="767962"/>
          </a:xfrm>
        </p:spPr>
        <p:txBody>
          <a:bodyPr/>
          <a:lstStyle/>
          <a:p>
            <a:pPr>
              <a:defRPr/>
            </a:pPr>
            <a:r>
              <a:rPr lang="ru-RU">
                <a:latin typeface="TimesNewRoman,Bold"/>
              </a:rPr>
              <a:t>Передача одной рукой от плеча 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1142550" y="1146413"/>
            <a:ext cx="4835169" cy="5418159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>
                <a:latin typeface="TimesNewRoman"/>
              </a:rPr>
              <a:t>Стойка игрока, владеющего мячом, нога, одноименная с передающей рукой, выставлена вперед.</a:t>
            </a:r>
            <a:endParaRPr/>
          </a:p>
          <a:p>
            <a:pPr marL="0" indent="0">
              <a:buNone/>
              <a:defRPr/>
            </a:pPr>
            <a:r>
              <a:rPr lang="ru-RU">
                <a:latin typeface="TimesNewRoman"/>
              </a:rPr>
              <a:t> При передаче на большое расстояние вперед выставляется разноименная нога. За счет сгибания рук мяч подносится к плечу. </a:t>
            </a:r>
            <a:endParaRPr/>
          </a:p>
          <a:p>
            <a:pPr marL="0" indent="0">
              <a:buNone/>
              <a:defRPr/>
            </a:pPr>
            <a:r>
              <a:rPr lang="ru-RU">
                <a:latin typeface="TimesNewRoman"/>
              </a:rPr>
              <a:t>Быстрое разгибание верхних и нижних конечностей сопровождается последовательным переносом массы тела на впередистоящую ногу. После полного выпрямления передающей руки окончательное направление и ускорение мячу сообщается хлестким движением кисти (сгибанием вниз в лучезапястном суставе).</a:t>
            </a:r>
          </a:p>
        </p:txBody>
      </p:sp>
      <p:pic>
        <p:nvPicPr>
          <p:cNvPr id="5122" name="Picture 2" descr="Передача мяча одной рукой от плеча | Физическая культура Будущего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861413" y="2614091"/>
            <a:ext cx="6166604" cy="395048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337332" y="132791"/>
            <a:ext cx="8639181" cy="986325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  <a:defRPr/>
            </a:pPr>
            <a:r>
              <a:rPr lang="ru-RU" sz="4400">
                <a:solidFill>
                  <a:prstClr val="black">
                    <a:lumMod val="75000"/>
                    <a:lumOff val="25000"/>
                  </a:prstClr>
                </a:solidFill>
                <a:latin typeface="TimesNewRoman,Bold"/>
                <a:ea typeface="Arial"/>
                <a:cs typeface="Arial"/>
              </a:rPr>
              <a:t>Передача одной рукой снизу</a:t>
            </a:r>
            <a:endParaRPr lang="ru-RU" sz="44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832364" y="1724166"/>
            <a:ext cx="10249618" cy="78702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400">
                <a:latin typeface="TimesNewRoman"/>
              </a:rPr>
              <a:t>Выполняется на близкое и среднее расстояние в тех ситуациях, когда соперник усиленно старается перехватить верхнюю передачу </a:t>
            </a:r>
            <a:endParaRPr lang="ru-RU" sz="2400">
              <a:solidFill>
                <a:prstClr val="black">
                  <a:lumMod val="75000"/>
                  <a:lumOff val="25000"/>
                </a:prstClr>
              </a:solidFill>
              <a:latin typeface="TimesNewRoman"/>
            </a:endParaRPr>
          </a:p>
        </p:txBody>
      </p:sp>
      <p:pic>
        <p:nvPicPr>
          <p:cNvPr id="7170" name="Picture 2" descr="3.2.2. Передача мяча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119117" y="3386116"/>
            <a:ext cx="10804962" cy="315570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/>
        <a:ea typeface="Arial"/>
        <a:cs typeface="Arial"/>
      </a:majorFont>
      <a:minorFont>
        <a:latin typeface="Century Gothic"/>
        <a:ea typeface="Arial"/>
        <a:cs typeface="Arial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554</Words>
  <Application>Microsoft Office PowerPoint</Application>
  <DocSecurity>0</DocSecurity>
  <PresentationFormat>Широкоэкранный</PresentationFormat>
  <Paragraphs>50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TimesNewRoman</vt:lpstr>
      <vt:lpstr>TimesNewRoman,Bold</vt:lpstr>
      <vt:lpstr>Wingdings 3</vt:lpstr>
      <vt:lpstr>Легкий дым</vt:lpstr>
      <vt:lpstr>ГБОУ «Речевой центр»      Тема: Техника передачи мяча в игре баскетбол. </vt:lpstr>
      <vt:lpstr>Цель: освоение знаний игры в баскетбол - передача мяча  Задачи: </vt:lpstr>
      <vt:lpstr>Передача мяча</vt:lpstr>
      <vt:lpstr>Классификация способов передачи мяча</vt:lpstr>
      <vt:lpstr>Передача мяча двумя руками от груди </vt:lpstr>
      <vt:lpstr>Передача мяча двумя руками сверху</vt:lpstr>
      <vt:lpstr>Передача одной рукой сверху </vt:lpstr>
      <vt:lpstr>Передача одной рукой от плеча </vt:lpstr>
      <vt:lpstr>Передача одной рукой снизу</vt:lpstr>
      <vt:lpstr>Скрытая передача мяча за спиной </vt:lpstr>
      <vt:lpstr>Передачи мяча в движении. </vt:lpstr>
      <vt:lpstr>Задание: ответить на вопросы</vt:lpstr>
      <vt:lpstr>Благодарю за внимание!!!</vt:lpstr>
    </vt:vector>
  </TitlesOfParts>
  <Manager/>
  <Company>diakov.net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«Речевой центр»     Тема: Баскетбол: передача мяча</dc:title>
  <dc:subject/>
  <dc:creator>RePack by Diakov</dc:creator>
  <cp:keywords/>
  <dc:description/>
  <cp:lastModifiedBy>Балак</cp:lastModifiedBy>
  <cp:revision>16</cp:revision>
  <dcterms:created xsi:type="dcterms:W3CDTF">2020-04-10T09:21:23Z</dcterms:created>
  <dcterms:modified xsi:type="dcterms:W3CDTF">2024-12-22T06:17:01Z</dcterms:modified>
  <cp:category/>
  <dc:identifier/>
  <cp:contentStatus/>
  <dc:language/>
  <cp:version/>
</cp:coreProperties>
</file>