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66" r:id="rId5"/>
    <p:sldId id="262" r:id="rId6"/>
    <p:sldId id="263" r:id="rId7"/>
    <p:sldId id="272" r:id="rId8"/>
    <p:sldId id="264" r:id="rId9"/>
    <p:sldId id="273" r:id="rId10"/>
    <p:sldId id="284" r:id="rId11"/>
    <p:sldId id="285" r:id="rId12"/>
    <p:sldId id="276" r:id="rId13"/>
    <p:sldId id="291" r:id="rId14"/>
    <p:sldId id="292" r:id="rId15"/>
    <p:sldId id="286" r:id="rId16"/>
    <p:sldId id="296" r:id="rId17"/>
    <p:sldId id="297" r:id="rId18"/>
    <p:sldId id="287" r:id="rId19"/>
    <p:sldId id="300" r:id="rId20"/>
    <p:sldId id="289" r:id="rId21"/>
    <p:sldId id="290" r:id="rId22"/>
    <p:sldId id="293" r:id="rId23"/>
    <p:sldId id="294" r:id="rId24"/>
    <p:sldId id="295" r:id="rId25"/>
    <p:sldId id="298" r:id="rId26"/>
    <p:sldId id="308" r:id="rId27"/>
    <p:sldId id="309" r:id="rId28"/>
    <p:sldId id="310" r:id="rId29"/>
    <p:sldId id="265" r:id="rId30"/>
    <p:sldId id="268" r:id="rId31"/>
    <p:sldId id="267" r:id="rId32"/>
    <p:sldId id="269" r:id="rId33"/>
    <p:sldId id="312" r:id="rId34"/>
    <p:sldId id="311" r:id="rId35"/>
    <p:sldId id="313" r:id="rId36"/>
    <p:sldId id="314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865" autoAdjust="0"/>
  </p:normalViewPr>
  <p:slideViewPr>
    <p:cSldViewPr>
      <p:cViewPr varScale="1">
        <p:scale>
          <a:sx n="70" d="100"/>
          <a:sy n="70" d="100"/>
        </p:scale>
        <p:origin x="-13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Игры-путешествия</a:t>
            </a:r>
            <a:br>
              <a:rPr lang="ru-RU" sz="4900" dirty="0" smtClean="0"/>
            </a:br>
            <a:r>
              <a:rPr lang="ru-RU" sz="4900" dirty="0" smtClean="0"/>
              <a:t>игры-сюрпризы</a:t>
            </a:r>
            <a:r>
              <a:rPr lang="ru-RU" sz="4900" dirty="0"/>
              <a:t/>
            </a:r>
            <a:br>
              <a:rPr lang="ru-RU" sz="4900" dirty="0"/>
            </a:br>
            <a:endParaRPr lang="ru-RU" sz="4900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797152"/>
            <a:ext cx="6400800" cy="1473200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/>
              <a:t>Выполнила: </a:t>
            </a:r>
            <a:r>
              <a:rPr lang="ru-RU" sz="2800" b="1" dirty="0" err="1" smtClean="0"/>
              <a:t>Свистунова</a:t>
            </a:r>
            <a:r>
              <a:rPr lang="ru-RU" sz="2800" b="1" dirty="0" smtClean="0"/>
              <a:t> Т.Н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085455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412776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/>
              <a:t>Игры различаются по содержанию, характерным особенностям, по тому, какое место они занимают в жизни детей, в их воспитании и обучении. </a:t>
            </a:r>
            <a:endParaRPr lang="ru-RU" sz="28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ru-RU" sz="28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/>
              <a:t>Сюжетно-ролевые </a:t>
            </a:r>
            <a:r>
              <a:rPr lang="ru-RU" sz="2800" dirty="0"/>
              <a:t>игры создают сами дети при некотором руководстве воспитателя. Основой их является детская самодеятельность. Иногда такие игры называют творческими сюжетно- ролевыми, подчеркивая, что дети не просто копируют те или иные действия, а творчески их </a:t>
            </a:r>
            <a:r>
              <a:rPr lang="ru-RU" sz="2800" dirty="0" smtClean="0"/>
              <a:t>осмыслив.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62604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2769" y="2509739"/>
            <a:ext cx="6282237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I </a:t>
            </a:r>
            <a:r>
              <a:rPr lang="ru-RU" sz="2400" b="1" dirty="0">
                <a:solidFill>
                  <a:srgbClr val="C00000"/>
                </a:solidFill>
              </a:rPr>
              <a:t>группа </a:t>
            </a:r>
            <a:r>
              <a:rPr lang="ru-RU" sz="2400" dirty="0"/>
              <a:t>– </a:t>
            </a:r>
            <a:r>
              <a:rPr lang="ru-RU" sz="2400" b="1" u="sng" dirty="0"/>
              <a:t>предметные игры</a:t>
            </a:r>
            <a:r>
              <a:rPr lang="ru-RU" sz="2400" dirty="0"/>
              <a:t>, </a:t>
            </a:r>
            <a:endParaRPr lang="ru-RU" sz="2400" dirty="0" smtClean="0"/>
          </a:p>
          <a:p>
            <a:r>
              <a:rPr lang="ru-RU" sz="2400" dirty="0" smtClean="0"/>
              <a:t>как </a:t>
            </a:r>
            <a:r>
              <a:rPr lang="ru-RU" sz="2400" dirty="0"/>
              <a:t>манипуляции с игрушками и предметами. Через игрушки – предметы – дети познают форму, цвет, объем, материал, мир животных, мир людей и т.п.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24744"/>
            <a:ext cx="46805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Группы игр, развивающих интеллект, познавательную активность ребенка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63888" y="4725144"/>
            <a:ext cx="5328592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II группа </a:t>
            </a:r>
            <a:r>
              <a:rPr lang="ru-RU" sz="2400" b="1" dirty="0"/>
              <a:t>– </a:t>
            </a:r>
            <a:r>
              <a:rPr lang="ru-RU" sz="2400" b="1" u="sng" dirty="0"/>
              <a:t>игры творческие, сюжетно- ролевые</a:t>
            </a:r>
            <a:r>
              <a:rPr lang="ru-RU" sz="2400" b="1" dirty="0"/>
              <a:t>, </a:t>
            </a:r>
            <a:r>
              <a:rPr lang="ru-RU" sz="2400" dirty="0"/>
              <a:t>в которых сюжет – форма интеллектуальной деятельности. </a:t>
            </a:r>
          </a:p>
        </p:txBody>
      </p:sp>
    </p:spTree>
    <p:extLst>
      <p:ext uri="{BB962C8B-B14F-4D97-AF65-F5344CB8AC3E}">
        <p14:creationId xmlns:p14="http://schemas.microsoft.com/office/powerpoint/2010/main" val="912953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124744"/>
            <a:ext cx="3960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</a:rPr>
              <a:t>Классификация игр </a:t>
            </a:r>
            <a:br>
              <a:rPr lang="ru-RU" altLang="ru-RU" sz="2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</a:rPr>
              <a:t>(по С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</a:rPr>
              <a:t>. Л . </a:t>
            </a:r>
            <a:r>
              <a:rPr lang="ru-RU" alt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Новоселовой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)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274838"/>
            <a:ext cx="8208912" cy="37548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игры, возникающие по инициативе ребенка (детей), </a:t>
            </a:r>
            <a:endParaRPr lang="ru-RU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самостоятельные 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>игры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algn="ctr"/>
            <a:endParaRPr lang="ru-RU" sz="2400" b="1" dirty="0"/>
          </a:p>
          <a:p>
            <a:endParaRPr lang="ru-RU" dirty="0"/>
          </a:p>
          <a:p>
            <a:pPr algn="ctr"/>
            <a:r>
              <a:rPr lang="ru-RU" sz="2400" dirty="0"/>
              <a:t>игра-экспериментирование;</a:t>
            </a:r>
          </a:p>
          <a:p>
            <a:pPr algn="ctr"/>
            <a:r>
              <a:rPr lang="ru-RU" sz="2400" dirty="0"/>
              <a:t>самостоятельные сюжетные игры:</a:t>
            </a:r>
          </a:p>
          <a:p>
            <a:pPr algn="ctr"/>
            <a:r>
              <a:rPr lang="ru-RU" sz="2400" dirty="0"/>
              <a:t>сюжетно-</a:t>
            </a:r>
            <a:r>
              <a:rPr lang="ru-RU" sz="2400" dirty="0" err="1"/>
              <a:t>отобразительные</a:t>
            </a:r>
            <a:r>
              <a:rPr lang="ru-RU" sz="2400" dirty="0"/>
              <a:t>,</a:t>
            </a:r>
          </a:p>
          <a:p>
            <a:pPr algn="ctr"/>
            <a:r>
              <a:rPr lang="ru-RU" sz="2400" dirty="0"/>
              <a:t>сюжетно-ролевые,</a:t>
            </a:r>
          </a:p>
          <a:p>
            <a:pPr algn="ctr"/>
            <a:r>
              <a:rPr lang="ru-RU" sz="2400" dirty="0"/>
              <a:t>режиссерские,</a:t>
            </a:r>
          </a:p>
          <a:p>
            <a:pPr algn="ctr"/>
            <a:r>
              <a:rPr lang="ru-RU" sz="2400" dirty="0"/>
              <a:t>театрализованные.</a:t>
            </a:r>
          </a:p>
        </p:txBody>
      </p:sp>
    </p:spTree>
    <p:extLst>
      <p:ext uri="{BB962C8B-B14F-4D97-AF65-F5344CB8AC3E}">
        <p14:creationId xmlns:p14="http://schemas.microsoft.com/office/powerpoint/2010/main" val="4154388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44824"/>
            <a:ext cx="8496944" cy="41549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>игры, возникающие по инициативе взрослого, который внедряет их с образовательными целями: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</a:rPr>
              <a:t>игры обучающие: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/>
              <a:t>дидактические,</a:t>
            </a:r>
          </a:p>
          <a:p>
            <a:pPr algn="ctr"/>
            <a:r>
              <a:rPr lang="ru-RU" sz="2000" b="1" dirty="0"/>
              <a:t>сюжетно-дидактические,</a:t>
            </a:r>
          </a:p>
          <a:p>
            <a:pPr algn="ctr"/>
            <a:r>
              <a:rPr lang="ru-RU" sz="2000" b="1" dirty="0"/>
              <a:t>подвижные;</a:t>
            </a:r>
            <a:endParaRPr lang="ru-RU" b="1" dirty="0"/>
          </a:p>
          <a:p>
            <a:pPr algn="ctr"/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</a:rPr>
              <a:t>досуговые игры: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/>
              <a:t>игры-забавы,</a:t>
            </a:r>
          </a:p>
          <a:p>
            <a:pPr algn="ctr"/>
            <a:r>
              <a:rPr lang="ru-RU" sz="2000" b="1" dirty="0"/>
              <a:t>игры-развлечения,</a:t>
            </a:r>
          </a:p>
          <a:p>
            <a:pPr algn="ctr"/>
            <a:r>
              <a:rPr lang="ru-RU" sz="2000" b="1" dirty="0"/>
              <a:t>интеллектуальные,</a:t>
            </a:r>
          </a:p>
          <a:p>
            <a:pPr algn="ctr"/>
            <a:r>
              <a:rPr lang="ru-RU" sz="2000" b="1" dirty="0"/>
              <a:t>празднично-карнавальные,</a:t>
            </a:r>
          </a:p>
          <a:p>
            <a:pPr algn="ctr"/>
            <a:r>
              <a:rPr lang="ru-RU" sz="2000" b="1" dirty="0"/>
              <a:t>театрально-постановочные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3268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55399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>И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гры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</a:rPr>
              <a:t>, идущие от исторически сложившихся традиций этноса (народные), которые могут возникать по инициативе как взрослого, так и более старших детей: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обрядовые игры: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/>
              <a:t>культовые</a:t>
            </a:r>
          </a:p>
          <a:p>
            <a:pPr algn="ctr"/>
            <a:r>
              <a:rPr lang="ru-RU" sz="2000" b="1" dirty="0"/>
              <a:t>семейные</a:t>
            </a:r>
          </a:p>
          <a:p>
            <a:pPr algn="ctr"/>
            <a:r>
              <a:rPr lang="ru-RU" sz="2000" b="1" dirty="0"/>
              <a:t>сезонные</a:t>
            </a:r>
          </a:p>
          <a:p>
            <a:pPr algn="ctr"/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</a:rPr>
              <a:t>тренинговые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 игры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 :</a:t>
            </a:r>
          </a:p>
          <a:p>
            <a:pPr algn="ctr"/>
            <a:r>
              <a:rPr lang="ru-RU" sz="2000" b="1" dirty="0"/>
              <a:t>интеллектуальные</a:t>
            </a:r>
          </a:p>
          <a:p>
            <a:pPr algn="ctr"/>
            <a:r>
              <a:rPr lang="ru-RU" sz="2000" b="1" dirty="0"/>
              <a:t>сенсомоторные</a:t>
            </a:r>
          </a:p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досуговые: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/>
              <a:t>игрища</a:t>
            </a:r>
          </a:p>
          <a:p>
            <a:pPr algn="ctr"/>
            <a:r>
              <a:rPr lang="ru-RU" sz="2000" b="1" dirty="0"/>
              <a:t>тихие</a:t>
            </a:r>
          </a:p>
          <a:p>
            <a:pPr algn="ctr"/>
            <a:r>
              <a:rPr lang="ru-RU" sz="2000" b="1" dirty="0"/>
              <a:t>забавляющие, развлекающие</a:t>
            </a:r>
          </a:p>
        </p:txBody>
      </p:sp>
    </p:spTree>
    <p:extLst>
      <p:ext uri="{BB962C8B-B14F-4D97-AF65-F5344CB8AC3E}">
        <p14:creationId xmlns:p14="http://schemas.microsoft.com/office/powerpoint/2010/main" val="1010286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173" y="1196752"/>
            <a:ext cx="3960440" cy="138499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Классификация игр дошкольников используемых в ДОУ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2984647"/>
            <a:ext cx="3456384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Творческие</a:t>
            </a:r>
          </a:p>
          <a:p>
            <a:pPr algn="ctr"/>
            <a:r>
              <a:rPr lang="ru-RU" sz="3200" dirty="0" smtClean="0"/>
              <a:t>.</a:t>
            </a:r>
            <a:endParaRPr lang="ru-RU" sz="3200" dirty="0"/>
          </a:p>
          <a:p>
            <a:pPr algn="ctr"/>
            <a:r>
              <a:rPr lang="ru-RU" sz="3200" b="1" dirty="0"/>
              <a:t>Игры с </a:t>
            </a:r>
            <a:r>
              <a:rPr lang="ru-RU" sz="3200" b="1" dirty="0" smtClean="0"/>
              <a:t>правилами</a:t>
            </a:r>
          </a:p>
          <a:p>
            <a:pPr algn="ctr"/>
            <a:r>
              <a:rPr lang="ru-RU" sz="3200" dirty="0" smtClean="0"/>
              <a:t>.</a:t>
            </a:r>
            <a:endParaRPr lang="ru-RU" sz="3200" dirty="0"/>
          </a:p>
          <a:p>
            <a:pPr algn="ctr"/>
            <a:r>
              <a:rPr lang="ru-RU" sz="3200" b="1" dirty="0"/>
              <a:t>Народные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00306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1143908"/>
            <a:ext cx="223224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Творческие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5400000">
            <a:off x="-644514" y="4348119"/>
            <a:ext cx="3024336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Режиссерские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 rot="5400000">
            <a:off x="1862553" y="4492398"/>
            <a:ext cx="3966539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>
            <a:spAutoFit/>
          </a:bodyPr>
          <a:lstStyle/>
          <a:p>
            <a:pPr algn="ctr"/>
            <a:r>
              <a:rPr lang="ru-RU" sz="2000" b="1" dirty="0" smtClean="0"/>
              <a:t>С </a:t>
            </a:r>
            <a:r>
              <a:rPr lang="ru-RU" sz="2000" b="1" dirty="0"/>
              <a:t>элементами художественно-творческой деятельностью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8112" y="2021133"/>
            <a:ext cx="2842628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Театрализованные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2012401"/>
            <a:ext cx="269336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/>
              <a:t>Сюжетно-ролевые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05549" y="1988840"/>
            <a:ext cx="256833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/>
              <a:t>Конструкторские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6360" y="4104996"/>
            <a:ext cx="2462534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2000" b="1" dirty="0"/>
              <a:t>Игры драматизации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4030356" y="4103769"/>
            <a:ext cx="2985113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2400" b="1" dirty="0"/>
              <a:t>С элементами труда</a:t>
            </a:r>
            <a:r>
              <a:rPr lang="ru-RU" b="1" dirty="0"/>
              <a:t>.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844685" y="1699654"/>
            <a:ext cx="215147" cy="2748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2" idx="2"/>
          </p:cNvCxnSpPr>
          <p:nvPr/>
        </p:nvCxnSpPr>
        <p:spPr>
          <a:xfrm>
            <a:off x="4175956" y="1667128"/>
            <a:ext cx="0" cy="3073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292080" y="1667128"/>
            <a:ext cx="1368153" cy="2748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852563" y="2482798"/>
            <a:ext cx="15091" cy="5177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2072536" y="2482798"/>
            <a:ext cx="15091" cy="5922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738248" y="2482798"/>
            <a:ext cx="1" cy="3542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5515881" y="2482798"/>
            <a:ext cx="7031" cy="35115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603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1556792"/>
            <a:ext cx="3062313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/>
              <a:t>ИГРЫ С ПРАВИЛАМИ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9781" y="2562309"/>
            <a:ext cx="228600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Дидактические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56176" y="2562310"/>
            <a:ext cx="178927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/>
              <a:t>Подвижные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-238762" y="4783378"/>
            <a:ext cx="2358008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Дидактические </a:t>
            </a:r>
            <a:r>
              <a:rPr lang="ru-RU" b="1" dirty="0"/>
              <a:t>игры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1585954" y="4542838"/>
            <a:ext cx="158889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/>
              <a:t>Игры-занятия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4434951" y="5013572"/>
            <a:ext cx="2942341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Игры </a:t>
            </a:r>
            <a:r>
              <a:rPr lang="ru-RU" b="1" dirty="0"/>
              <a:t>с метанием и ловлей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7448694" y="4377182"/>
            <a:ext cx="154561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/>
              <a:t>Игры с бегом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16200000">
            <a:off x="6579927" y="4518407"/>
            <a:ext cx="1875835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/>
              <a:t>Игры с лазаньем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5733391" y="4542837"/>
            <a:ext cx="2000869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/>
              <a:t>Игры с прыжками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380402" y="2018457"/>
            <a:ext cx="463406" cy="5438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906121" y="2018457"/>
            <a:ext cx="538087" cy="5438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926345" y="3023975"/>
            <a:ext cx="13897" cy="7411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2366505" y="3023975"/>
            <a:ext cx="13897" cy="909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5906121" y="3023975"/>
            <a:ext cx="269043" cy="7030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6733825" y="3023974"/>
            <a:ext cx="0" cy="7080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478973" y="3057099"/>
            <a:ext cx="3069" cy="73194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945448" y="3023974"/>
            <a:ext cx="276054" cy="765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681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7"/>
            <a:ext cx="8640960" cy="954107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rgbClr val="C00000"/>
                </a:solidFill>
              </a:rPr>
              <a:t>Сюжет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главный компонент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</a:rPr>
              <a:t>сюжетно-ролевой 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игры,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</a:rPr>
              <a:t>без него нет самой сюжетно-ролевой игры.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002" y="3140968"/>
            <a:ext cx="8640960" cy="34470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Игры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на бытовые сюжеты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2000" dirty="0"/>
              <a:t>в «дом», «семью», «праздник», «дни рождения» (большое место уделяется кукле).</a:t>
            </a:r>
          </a:p>
          <a:p>
            <a:pPr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Игры на производственные и общественные темы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000" dirty="0"/>
              <a:t>в которых отражается труд людей (школа, магазин, библиотека, почта, транспорт: поезд, самолет, корабль).</a:t>
            </a:r>
          </a:p>
          <a:p>
            <a:pPr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Игры на героико-патриотические темы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000" dirty="0"/>
              <a:t>отражающие героические подвиги нашего народа (герои войны, космические полеты и т.д.)</a:t>
            </a:r>
          </a:p>
          <a:p>
            <a:pPr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Игры на темы литературных произведений, кино-, теле- и радиопередач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ru-RU" sz="2400" dirty="0"/>
              <a:t> </a:t>
            </a:r>
            <a:r>
              <a:rPr lang="ru-RU" sz="2000" dirty="0"/>
              <a:t>в «моряков» и «летчиков», в Зайца и Волка, Чебурашку и крокодила Гену (по содержанию мультфильмов, кинофильмов) и т.д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3467" y="1484784"/>
            <a:ext cx="864096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Сюжет игры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/>
              <a:t>– эта та сфера действительности, которая воспроизводится детьми. </a:t>
            </a:r>
            <a:endParaRPr lang="ru-RU" sz="24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53466" y="2502430"/>
            <a:ext cx="86384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/>
              <a:t>В зависимости от этого сюжетно-ролевые игры подразделяются на:</a:t>
            </a:r>
          </a:p>
        </p:txBody>
      </p:sp>
    </p:spTree>
    <p:extLst>
      <p:ext uri="{BB962C8B-B14F-4D97-AF65-F5344CB8AC3E}">
        <p14:creationId xmlns:p14="http://schemas.microsoft.com/office/powerpoint/2010/main" val="949151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altLang="ru-RU" sz="2000" b="1" dirty="0">
                <a:solidFill>
                  <a:schemeClr val="tx1"/>
                </a:solidFill>
              </a:rPr>
              <a:t>При обучающем воздействии взрослых ребенок проходит этапы развития игровой деятельности, которые представляют собой предпосылки сюжетно-ролевой игры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276311"/>
            <a:ext cx="8640960" cy="53553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b="1" dirty="0"/>
              <a:t>Первый такой этап – ознакомительная игра. </a:t>
            </a:r>
            <a:r>
              <a:rPr lang="ru-RU" dirty="0"/>
              <a:t>Относится к возрасту ребенка – 1 год. Взрослый организует предметно-игровую деятельность малыша, используя разнообразные игрушки, предметы</a:t>
            </a:r>
            <a:r>
              <a:rPr lang="ru-RU" dirty="0" smtClean="0"/>
              <a:t>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b="1" dirty="0"/>
              <a:t>На втором этапе </a:t>
            </a:r>
            <a:r>
              <a:rPr lang="ru-RU" dirty="0"/>
              <a:t>(рубеж 1 и 2 года жизни ребенка) появляется </a:t>
            </a:r>
            <a:endParaRPr lang="ru-RU" dirty="0" smtClean="0"/>
          </a:p>
          <a:p>
            <a:pPr>
              <a:defRPr/>
            </a:pPr>
            <a:r>
              <a:rPr lang="ru-RU" b="1" dirty="0" err="1" smtClean="0"/>
              <a:t>отобразительная</a:t>
            </a:r>
            <a:r>
              <a:rPr lang="ru-RU" b="1" dirty="0" smtClean="0"/>
              <a:t> </a:t>
            </a:r>
            <a:r>
              <a:rPr lang="ru-RU" b="1" dirty="0"/>
              <a:t>игра, </a:t>
            </a:r>
            <a:r>
              <a:rPr lang="ru-RU" dirty="0"/>
              <a:t>в которой действия ребенка направлены на выявление специфических свойств предмета и на достижение с его помощью определенного эффекта. Взрослый не только называет предмет, но и обращает внимание малыша на его целевое назначение</a:t>
            </a:r>
            <a:r>
              <a:rPr lang="ru-RU" dirty="0" smtClean="0"/>
              <a:t>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b="1" dirty="0"/>
              <a:t>Третий </a:t>
            </a:r>
            <a:r>
              <a:rPr lang="ru-RU" b="1" dirty="0" smtClean="0"/>
              <a:t>этап</a:t>
            </a:r>
            <a:r>
              <a:rPr lang="ru-RU" dirty="0" smtClean="0"/>
              <a:t>. (2-3 год жизни) .Формируется </a:t>
            </a:r>
            <a:r>
              <a:rPr lang="ru-RU" b="1" dirty="0"/>
              <a:t>сюжетно-</a:t>
            </a:r>
            <a:r>
              <a:rPr lang="ru-RU" b="1" dirty="0" err="1"/>
              <a:t>отобразительная</a:t>
            </a:r>
            <a:r>
              <a:rPr lang="ru-RU" b="1" dirty="0"/>
              <a:t> игра, </a:t>
            </a:r>
            <a:endParaRPr lang="ru-RU" b="1" dirty="0" smtClean="0"/>
          </a:p>
          <a:p>
            <a:pPr>
              <a:defRPr/>
            </a:pPr>
            <a:r>
              <a:rPr lang="ru-RU" dirty="0" smtClean="0"/>
              <a:t>в </a:t>
            </a:r>
            <a:r>
              <a:rPr lang="ru-RU" dirty="0"/>
              <a:t>которой дети начинают активно отображать впечатления, полученные в повседневной жизни (баюкают куклу</a:t>
            </a:r>
            <a:r>
              <a:rPr lang="ru-RU" dirty="0" smtClean="0"/>
              <a:t>).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b="1" dirty="0"/>
              <a:t>Четвертый этап </a:t>
            </a:r>
            <a:r>
              <a:rPr lang="ru-RU" dirty="0"/>
              <a:t>(с 3 до 7 лет</a:t>
            </a:r>
            <a:r>
              <a:rPr lang="ru-RU" b="1" dirty="0"/>
              <a:t>) – собственная ролевая игра</a:t>
            </a:r>
            <a:r>
              <a:rPr lang="ru-RU" b="1" dirty="0" smtClean="0"/>
              <a:t>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Ролевая игра детей дошкольного возраста </a:t>
            </a:r>
            <a:r>
              <a:rPr lang="ru-RU" dirty="0" smtClean="0"/>
              <a:t>представляет </a:t>
            </a:r>
            <a:r>
              <a:rPr lang="ru-RU" dirty="0"/>
              <a:t>деятельность, в которой дети берут на себя роли </a:t>
            </a:r>
            <a:r>
              <a:rPr lang="ru-RU" dirty="0" smtClean="0"/>
              <a:t> </a:t>
            </a:r>
            <a:r>
              <a:rPr lang="ru-RU" dirty="0"/>
              <a:t>взрослых</a:t>
            </a:r>
            <a:r>
              <a:rPr lang="ru-RU" b="1" dirty="0"/>
              <a:t> </a:t>
            </a:r>
            <a:r>
              <a:rPr lang="ru-RU" dirty="0" smtClean="0"/>
              <a:t>в  </a:t>
            </a:r>
            <a:r>
              <a:rPr lang="ru-RU" dirty="0"/>
              <a:t>игровых условиях воспроизводят деятельность взрослых и отношения между ними. </a:t>
            </a:r>
          </a:p>
        </p:txBody>
      </p:sp>
    </p:spTree>
    <p:extLst>
      <p:ext uri="{BB962C8B-B14F-4D97-AF65-F5344CB8AC3E}">
        <p14:creationId xmlns:p14="http://schemas.microsoft.com/office/powerpoint/2010/main" val="137718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олна 8"/>
          <p:cNvSpPr/>
          <p:nvPr/>
        </p:nvSpPr>
        <p:spPr>
          <a:xfrm>
            <a:off x="251520" y="4941168"/>
            <a:ext cx="8413438" cy="1850504"/>
          </a:xfrm>
          <a:prstGeom prst="wav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Волна 6"/>
          <p:cNvSpPr/>
          <p:nvPr/>
        </p:nvSpPr>
        <p:spPr>
          <a:xfrm>
            <a:off x="268092" y="3286788"/>
            <a:ext cx="8413438" cy="1992742"/>
          </a:xfrm>
          <a:prstGeom prst="wav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олна 7"/>
          <p:cNvSpPr/>
          <p:nvPr/>
        </p:nvSpPr>
        <p:spPr>
          <a:xfrm>
            <a:off x="328281" y="1357203"/>
            <a:ext cx="8359358" cy="2249453"/>
          </a:xfrm>
          <a:prstGeom prst="wav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8281" y="1881764"/>
            <a:ext cx="8336677" cy="120032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постоянно привлекательна для ребенка, позволяет ему осуществить свои стремления, в игре ребенок открывает в себе новые возможности!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8933" y="3645361"/>
            <a:ext cx="83760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явление многогранное, ее можно рассматривать как особую форму существования всех без исключения сторон жизнедеятельности человека.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920744"/>
            <a:ext cx="3561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ТАКОЕ ИГРА?</a:t>
            </a:r>
            <a:endParaRPr lang="ru-RU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5301208"/>
            <a:ext cx="85784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это основной вид деятельности ребенка вплоть до младшего школьного возраста.</a:t>
            </a:r>
          </a:p>
        </p:txBody>
      </p:sp>
    </p:spTree>
    <p:extLst>
      <p:ext uri="{BB962C8B-B14F-4D97-AF65-F5344CB8AC3E}">
        <p14:creationId xmlns:p14="http://schemas.microsoft.com/office/powerpoint/2010/main" val="2600473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8640"/>
            <a:ext cx="8640960" cy="16927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altLang="ru-RU" sz="3200" b="1" dirty="0" smtClean="0"/>
              <a:t>Театрализованные игры </a:t>
            </a:r>
          </a:p>
          <a:p>
            <a:r>
              <a:rPr lang="ru-RU" altLang="ru-RU" sz="2400" dirty="0" smtClean="0"/>
              <a:t>– разыгрывание </a:t>
            </a:r>
            <a:r>
              <a:rPr lang="ru-RU" altLang="ru-RU" sz="2400" dirty="0"/>
              <a:t>в особах определенного литературного произведения и отображение с помощью выразительных способов (интонации, мимики, жестов) конкретных образов.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2780928"/>
            <a:ext cx="5472608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ru-RU" sz="2400" b="1" dirty="0"/>
              <a:t>Режиссерские </a:t>
            </a:r>
            <a:r>
              <a:rPr lang="ru-RU" altLang="ru-RU" sz="2400" b="1" dirty="0" smtClean="0"/>
              <a:t>игры</a:t>
            </a:r>
            <a:r>
              <a:rPr lang="ru-RU" altLang="ru-RU" sz="2400" dirty="0" smtClean="0"/>
              <a:t>  </a:t>
            </a:r>
            <a:r>
              <a:rPr lang="ru-RU" altLang="ru-RU" sz="2400" dirty="0"/>
              <a:t>в которых ребенок заставляет говорить, выполнять разнообразные действия кукол, действуя и за себя и за куклу.</a:t>
            </a:r>
          </a:p>
        </p:txBody>
      </p:sp>
    </p:spTree>
    <p:extLst>
      <p:ext uri="{BB962C8B-B14F-4D97-AF65-F5344CB8AC3E}">
        <p14:creationId xmlns:p14="http://schemas.microsoft.com/office/powerpoint/2010/main" val="1332491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2345978"/>
            <a:ext cx="8640960" cy="40934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altLang="ru-RU" sz="2000" b="1" dirty="0">
                <a:solidFill>
                  <a:srgbClr val="000000"/>
                </a:solidFill>
                <a:cs typeface="Times New Roman" pitchFamily="18" charset="0"/>
              </a:rPr>
              <a:t>В играх-драматизациях содержание, роли, игровые действия обусловлены сюжетом и содержанием того или иного литературного произведения, сказки .</a:t>
            </a:r>
            <a:r>
              <a:rPr lang="ru-RU" altLang="ru-RU" sz="20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altLang="ru-RU" sz="2000" b="1" dirty="0" smtClean="0">
                <a:solidFill>
                  <a:srgbClr val="000000"/>
                </a:solidFill>
                <a:cs typeface="Times New Roman" pitchFamily="18" charset="0"/>
              </a:rPr>
              <a:t>Они </a:t>
            </a:r>
            <a:r>
              <a:rPr lang="ru-RU" altLang="ru-RU" sz="2000" b="1" dirty="0">
                <a:solidFill>
                  <a:srgbClr val="000000"/>
                </a:solidFill>
                <a:cs typeface="Times New Roman" pitchFamily="18" charset="0"/>
              </a:rPr>
              <a:t>сходны с сюжетно - ролевыми играми: в основе тех и других условное воспроизведение явления, действий </a:t>
            </a:r>
            <a:r>
              <a:rPr lang="ru-RU" altLang="ru-RU" sz="2000" b="1" dirty="0" smtClean="0">
                <a:solidFill>
                  <a:srgbClr val="000000"/>
                </a:solidFill>
                <a:cs typeface="Times New Roman" pitchFamily="18" charset="0"/>
              </a:rPr>
              <a:t>и </a:t>
            </a:r>
            <a:r>
              <a:rPr lang="ru-RU" altLang="ru-RU" sz="2000" b="1" dirty="0">
                <a:solidFill>
                  <a:srgbClr val="000000"/>
                </a:solidFill>
                <a:cs typeface="Times New Roman" pitchFamily="18" charset="0"/>
              </a:rPr>
              <a:t>т.д., а также имеются элементы творчества. Своеобразие игр драматизаций заключается в том, что по сюжету сказки или рассказа дети исполняют определённые роли, воспроизводят события в точной последовательности.</a:t>
            </a:r>
            <a:endParaRPr lang="ru-RU" altLang="ru-RU" sz="1050" b="1" dirty="0"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altLang="ru-RU" sz="2000" b="1" dirty="0">
                <a:solidFill>
                  <a:srgbClr val="000000"/>
                </a:solidFill>
                <a:cs typeface="Times New Roman" pitchFamily="18" charset="0"/>
              </a:rPr>
              <a:t>С помощью игр - драматизаций дети лучше усваивают идейное содержание произведения, логику и последовательность </a:t>
            </a:r>
            <a:r>
              <a:rPr lang="ru-RU" altLang="ru-RU" sz="2000" b="1" dirty="0" smtClean="0">
                <a:solidFill>
                  <a:srgbClr val="000000"/>
                </a:solidFill>
                <a:cs typeface="Times New Roman" pitchFamily="18" charset="0"/>
              </a:rPr>
              <a:t>событий.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altLang="ru-RU" sz="2000" b="1" dirty="0" smtClean="0">
                <a:solidFill>
                  <a:srgbClr val="000000"/>
                </a:solidFill>
                <a:cs typeface="Times New Roman" pitchFamily="18" charset="0"/>
              </a:rPr>
              <a:t>Руководство </a:t>
            </a:r>
            <a:r>
              <a:rPr lang="ru-RU" altLang="ru-RU" sz="2000" b="1" dirty="0">
                <a:solidFill>
                  <a:srgbClr val="000000"/>
                </a:solidFill>
                <a:cs typeface="Times New Roman" pitchFamily="18" charset="0"/>
              </a:rPr>
              <a:t>воспитателя заключается  в том, что он, прежде всего подбирает произведения, имеющие воспитательное значение, сюжет которых детям нетрудно усвоить и превратить в игру - драматизацию.</a:t>
            </a:r>
            <a:endParaRPr lang="ru-RU" alt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692696"/>
            <a:ext cx="864096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Игра  драматизация – особенный вид деятельности детей дошкольного возраста. </a:t>
            </a:r>
          </a:p>
        </p:txBody>
      </p:sp>
    </p:spTree>
    <p:extLst>
      <p:ext uri="{BB962C8B-B14F-4D97-AF65-F5344CB8AC3E}">
        <p14:creationId xmlns:p14="http://schemas.microsoft.com/office/powerpoint/2010/main" val="4259156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813" y="260648"/>
            <a:ext cx="864096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конструкторские </a:t>
            </a:r>
            <a:r>
              <a:rPr lang="ru-RU" sz="3600" b="1" dirty="0">
                <a:solidFill>
                  <a:schemeClr val="bg2">
                    <a:lumMod val="25000"/>
                  </a:schemeClr>
                </a:solidFill>
              </a:rPr>
              <a:t>игры</a:t>
            </a:r>
            <a:endParaRPr lang="ru-RU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0200" y="1454667"/>
            <a:ext cx="8646283" cy="3477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000" b="1" dirty="0" smtClean="0"/>
              <a:t>Строительно-конструкторские </a:t>
            </a:r>
            <a:r>
              <a:rPr lang="ru-RU" sz="2000" b="1" dirty="0"/>
              <a:t>игры – разновидность творческих игр, в которых дети отображают окружающий предметный мир, самостоятельно возводят сооружения и оберегают их. </a:t>
            </a:r>
            <a:endParaRPr lang="ru-RU" sz="2000" b="1" dirty="0" smtClean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endParaRPr lang="ru-RU" sz="2000" b="1" dirty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000" b="1" dirty="0" smtClean="0"/>
              <a:t>Строительная </a:t>
            </a:r>
            <a:r>
              <a:rPr lang="ru-RU" sz="2000" b="1" dirty="0"/>
              <a:t>игра - это такая деятельность детей, основным содержанием которой является отражение окружающей жизни в разных постройках и связанных с ними действиях</a:t>
            </a:r>
            <a:r>
              <a:rPr lang="ru-RU" sz="2000" b="1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endParaRPr lang="ru-RU" sz="2000" b="1" dirty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000" b="1" dirty="0" smtClean="0"/>
              <a:t>Воспитателю </a:t>
            </a:r>
            <a:r>
              <a:rPr lang="ru-RU" sz="2000" b="1" dirty="0"/>
              <a:t>важно учитывать взаимосвязь, взаимодействие сюжетно-ролевой и строительной игры. Строительство часто возникает в процессе сюжетно-ролевой игры и вызываются ею. </a:t>
            </a:r>
          </a:p>
        </p:txBody>
      </p:sp>
    </p:spTree>
    <p:extLst>
      <p:ext uri="{BB962C8B-B14F-4D97-AF65-F5344CB8AC3E}">
        <p14:creationId xmlns:p14="http://schemas.microsoft.com/office/powerpoint/2010/main" val="2751583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80728"/>
            <a:ext cx="34740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800" b="1" dirty="0">
                <a:solidFill>
                  <a:schemeClr val="bg2">
                    <a:lumMod val="25000"/>
                  </a:schemeClr>
                </a:solidFill>
              </a:rPr>
              <a:t>Дидактические игры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628800"/>
            <a:ext cx="8712968" cy="4801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/>
              <a:t>игры</a:t>
            </a:r>
            <a:r>
              <a:rPr lang="ru-RU" sz="2400" b="1" dirty="0"/>
              <a:t>, специально создаваемые или приспособленные для целей обучения</a:t>
            </a:r>
            <a:r>
              <a:rPr lang="ru-RU" sz="2400" b="1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endParaRPr lang="ru-RU" dirty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000" b="1" dirty="0"/>
              <a:t>В дидактических играх перед детьми ставятся те или иные задачи, решение которых требует сосредоточенности, внимания, умственного усилия, умения осмыслить правила, последовательность действий, преодолеть трудности. </a:t>
            </a:r>
            <a:endParaRPr lang="ru-RU" sz="2000" b="1" dirty="0" smtClean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000" b="1" dirty="0" smtClean="0"/>
              <a:t>Они </a:t>
            </a:r>
            <a:r>
              <a:rPr lang="ru-RU" sz="2000" b="1" dirty="0"/>
              <a:t>содействуют развитию у дошкольников ощущений и восприятии, формированию представлений, усвоению знаний.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000" b="1" dirty="0"/>
              <a:t>Эти игры дают возможность обучать детей разнообразным экономным и рациональным способам решения тех или иных умственных и практических задач. В этом их развивающая роль.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000" b="1" dirty="0" smtClean="0"/>
              <a:t>Воспитатель </a:t>
            </a:r>
            <a:r>
              <a:rPr lang="ru-RU" sz="2000" b="1" dirty="0"/>
              <a:t>ставит детей в такие условия, которые требуют от них умения играть вместе, регулировать своё поведение, быть справедливым и честным, уступчивым и требовательным.</a:t>
            </a:r>
          </a:p>
        </p:txBody>
      </p:sp>
    </p:spTree>
    <p:extLst>
      <p:ext uri="{BB962C8B-B14F-4D97-AF65-F5344CB8AC3E}">
        <p14:creationId xmlns:p14="http://schemas.microsoft.com/office/powerpoint/2010/main" val="41216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88340"/>
            <a:ext cx="33025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200" b="1" dirty="0">
                <a:solidFill>
                  <a:schemeClr val="bg2">
                    <a:lumMod val="25000"/>
                  </a:schemeClr>
                </a:solidFill>
              </a:rPr>
              <a:t>Подвижные игры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1607" y="1412776"/>
            <a:ext cx="8712968" cy="53245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000" b="1" dirty="0" smtClean="0"/>
              <a:t>сознательная</a:t>
            </a:r>
            <a:r>
              <a:rPr lang="ru-RU" sz="2000" b="1" dirty="0"/>
              <a:t>, активная, эмоционально окрашенная деятельность  ребенка, характеризующаяся точным и своевременным выполнением заданий, связанных с обязательными для всех играющих правилами. </a:t>
            </a:r>
            <a:endParaRPr lang="ru-RU" sz="2000" b="1" dirty="0" smtClean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endParaRPr lang="ru-RU" sz="2000" b="1" dirty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000" b="1" dirty="0"/>
              <a:t>Подвижные игры, прежде всего средство физического воспитания детей. </a:t>
            </a:r>
            <a:endParaRPr lang="ru-RU" sz="2000" b="1" dirty="0" smtClean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endParaRPr lang="ru-RU" sz="2000" b="1" dirty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000" b="1" dirty="0" smtClean="0"/>
              <a:t>Они </a:t>
            </a:r>
            <a:r>
              <a:rPr lang="ru-RU" sz="2000" b="1" dirty="0"/>
              <a:t>дают возможность развивать и совершенствовать их движения, упражняется в беге, прыжках, лазанье, бросанье, ловле и т.д. </a:t>
            </a:r>
            <a:endParaRPr lang="ru-RU" sz="2000" b="1" dirty="0" smtClean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endParaRPr lang="ru-RU" sz="2000" b="1" dirty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000" b="1" dirty="0" smtClean="0"/>
              <a:t>Содержание </a:t>
            </a:r>
            <a:r>
              <a:rPr lang="ru-RU" sz="2000" b="1" dirty="0"/>
              <a:t>игры определяется движениями, которые входят в её состав</a:t>
            </a:r>
            <a:r>
              <a:rPr lang="ru-RU" sz="2000" b="1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endParaRPr lang="ru-RU" sz="2000" b="1" dirty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000" b="1" dirty="0" smtClean="0"/>
              <a:t> Воспитатель </a:t>
            </a:r>
            <a:r>
              <a:rPr lang="ru-RU" sz="2000" b="1" dirty="0"/>
              <a:t>следит за тем, чтобы в игре участвовали все дети, выполняя все требуемые игровые движения, но не допуская избыточной двигательной активности, которая может вызвать их перевозбуждение и утомление. </a:t>
            </a:r>
          </a:p>
        </p:txBody>
      </p:sp>
    </p:spTree>
    <p:extLst>
      <p:ext uri="{BB962C8B-B14F-4D97-AF65-F5344CB8AC3E}">
        <p14:creationId xmlns:p14="http://schemas.microsoft.com/office/powerpoint/2010/main" val="3045461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132856"/>
            <a:ext cx="8424936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 smtClean="0"/>
              <a:t>это </a:t>
            </a:r>
            <a:r>
              <a:rPr lang="ru-RU" sz="2000" b="1" dirty="0"/>
              <a:t>игры, пришедшие к нам из очень давних времён и построенные с учетом этнических особенностей. </a:t>
            </a:r>
            <a:endParaRPr lang="ru-RU" sz="2000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 smtClean="0"/>
              <a:t>Они </a:t>
            </a:r>
            <a:r>
              <a:rPr lang="ru-RU" sz="2000" b="1" dirty="0"/>
              <a:t>– неотъемлемая часть жизни ребенка в современном обществе, дающая возможность усвоить общечеловеческие ценности. </a:t>
            </a:r>
            <a:endParaRPr lang="ru-RU" sz="2000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 smtClean="0"/>
              <a:t>Развивающий </a:t>
            </a:r>
            <a:r>
              <a:rPr lang="ru-RU" sz="2000" b="1" dirty="0"/>
              <a:t>потенциал этих игр обеспечивается не только наличием соответствующих игрушек, но и особой творческой аурой, которую должен создать взрослый.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980728"/>
            <a:ext cx="27446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Народные игры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36697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412776"/>
            <a:ext cx="7488832" cy="526297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ru-RU" sz="2400" b="1" u="sng" dirty="0" smtClean="0"/>
              <a:t>игры </a:t>
            </a:r>
            <a:r>
              <a:rPr lang="ru-RU" sz="2400" b="1" u="sng" dirty="0"/>
              <a:t>детей младшего возраста (3-4 лет</a:t>
            </a:r>
            <a:r>
              <a:rPr lang="ru-RU" sz="2400" b="1" u="sng" dirty="0" smtClean="0"/>
              <a:t>)</a:t>
            </a:r>
          </a:p>
          <a:p>
            <a:pPr algn="ctr" fontAlgn="base"/>
            <a:endParaRPr lang="ru-RU" sz="2400" u="sng" dirty="0"/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ru-RU" sz="2400" b="1" dirty="0"/>
              <a:t>игры - экспериментирование</a:t>
            </a:r>
            <a:r>
              <a:rPr lang="ru-RU" sz="2400" dirty="0"/>
              <a:t>: общение с людьми, со специальными игрушками для экспериментирования</a:t>
            </a:r>
            <a:r>
              <a:rPr lang="ru-RU" sz="2400" dirty="0" smtClean="0"/>
              <a:t>;</a:t>
            </a: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endParaRPr lang="ru-RU" sz="2400" dirty="0"/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ru-RU" sz="2400" b="1" dirty="0"/>
              <a:t>сюжетные самодеятельные:</a:t>
            </a:r>
            <a:r>
              <a:rPr lang="ru-RU" sz="2400" dirty="0"/>
              <a:t> сюжетно - </a:t>
            </a:r>
            <a:r>
              <a:rPr lang="ru-RU" sz="2400" dirty="0" err="1"/>
              <a:t>отобразительные</a:t>
            </a:r>
            <a:r>
              <a:rPr lang="ru-RU" sz="2400" dirty="0"/>
              <a:t>, </a:t>
            </a:r>
            <a:r>
              <a:rPr lang="ru-RU" sz="2400" dirty="0" err="1" smtClean="0"/>
              <a:t>сюжетноролевые</a:t>
            </a:r>
            <a:r>
              <a:rPr lang="ru-RU" sz="2400" dirty="0"/>
              <a:t>;</a:t>
            </a: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endParaRPr lang="ru-RU" sz="2400" dirty="0"/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ru-RU" sz="2400" b="1" dirty="0" err="1"/>
              <a:t>тренинговые</a:t>
            </a:r>
            <a:r>
              <a:rPr lang="ru-RU" sz="2400" b="1" dirty="0"/>
              <a:t>  игры</a:t>
            </a:r>
            <a:r>
              <a:rPr lang="ru-RU" sz="2400" dirty="0"/>
              <a:t>: сенсомоторные, адаптивные</a:t>
            </a:r>
            <a:r>
              <a:rPr lang="ru-RU" sz="2400" dirty="0" smtClean="0"/>
              <a:t>;</a:t>
            </a: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endParaRPr lang="ru-RU" sz="2400" dirty="0"/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ru-RU" sz="2400" b="1" dirty="0"/>
              <a:t>обрядовые игры </a:t>
            </a:r>
            <a:r>
              <a:rPr lang="ru-RU" sz="2400" dirty="0"/>
              <a:t>(народные, идущие от исторических традиций, этноса): тихие, забавляющие - развлекающие.</a:t>
            </a:r>
          </a:p>
        </p:txBody>
      </p:sp>
    </p:spTree>
    <p:extLst>
      <p:ext uri="{BB962C8B-B14F-4D97-AF65-F5344CB8AC3E}">
        <p14:creationId xmlns:p14="http://schemas.microsoft.com/office/powerpoint/2010/main" val="2789816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7626" y="103764"/>
            <a:ext cx="8788870" cy="62478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ru-RU" sz="2400" b="1" u="sng" dirty="0" smtClean="0"/>
              <a:t>игры </a:t>
            </a:r>
            <a:r>
              <a:rPr lang="ru-RU" sz="2400" b="1" u="sng" dirty="0"/>
              <a:t>детей в среднем возрасте (4-5 лет</a:t>
            </a:r>
            <a:r>
              <a:rPr lang="ru-RU" sz="2400" b="1" u="sng" dirty="0" smtClean="0"/>
              <a:t>)</a:t>
            </a:r>
          </a:p>
          <a:p>
            <a:pPr fontAlgn="base"/>
            <a:endParaRPr lang="ru-RU" b="1" dirty="0"/>
          </a:p>
          <a:p>
            <a:pPr fontAlgn="base"/>
            <a:endParaRPr lang="ru-RU" dirty="0"/>
          </a:p>
          <a:p>
            <a:pPr marL="342900" indent="-342900" fontAlgn="base">
              <a:buFont typeface="Wingdings" panose="05000000000000000000" pitchFamily="2" charset="2"/>
              <a:buChar char="§"/>
            </a:pPr>
            <a:r>
              <a:rPr lang="ru-RU" sz="2000" b="1" dirty="0"/>
              <a:t>игры-экспериментирования: </a:t>
            </a:r>
            <a:r>
              <a:rPr lang="ru-RU" sz="2000" dirty="0"/>
              <a:t>с природными объектами, с животными и людьми, общения с людьми, со специальными игрушками для экспериментирования</a:t>
            </a:r>
            <a:r>
              <a:rPr lang="ru-RU" sz="2000" dirty="0" smtClean="0"/>
              <a:t>;</a:t>
            </a:r>
          </a:p>
          <a:p>
            <a:pPr marL="342900" indent="-342900" fontAlgn="base">
              <a:buFont typeface="Wingdings" panose="05000000000000000000" pitchFamily="2" charset="2"/>
              <a:buChar char="§"/>
            </a:pPr>
            <a:endParaRPr lang="ru-RU" sz="2000" dirty="0"/>
          </a:p>
          <a:p>
            <a:pPr marL="342900" indent="-342900" fontAlgn="base">
              <a:buFont typeface="Wingdings" panose="05000000000000000000" pitchFamily="2" charset="2"/>
              <a:buChar char="§"/>
            </a:pPr>
            <a:r>
              <a:rPr lang="ru-RU" sz="2000" b="1" dirty="0"/>
              <a:t>сюжетные самодеятельные игры:</a:t>
            </a:r>
            <a:r>
              <a:rPr lang="ru-RU" sz="2000" dirty="0"/>
              <a:t> театрализованные, режиссерские</a:t>
            </a:r>
            <a:r>
              <a:rPr lang="ru-RU" sz="2000" dirty="0" smtClean="0"/>
              <a:t>;</a:t>
            </a:r>
          </a:p>
          <a:p>
            <a:pPr marL="342900" indent="-342900" fontAlgn="base">
              <a:buFont typeface="Wingdings" panose="05000000000000000000" pitchFamily="2" charset="2"/>
              <a:buChar char="§"/>
            </a:pPr>
            <a:endParaRPr lang="ru-RU" sz="2000" dirty="0"/>
          </a:p>
          <a:p>
            <a:pPr marL="342900" indent="-342900" fontAlgn="base">
              <a:buFont typeface="Wingdings" panose="05000000000000000000" pitchFamily="2" charset="2"/>
              <a:buChar char="§"/>
            </a:pPr>
            <a:r>
              <a:rPr lang="ru-RU" sz="2000" b="1" dirty="0"/>
              <a:t>обучающие игры: </a:t>
            </a:r>
            <a:r>
              <a:rPr lang="ru-RU" sz="2000" dirty="0" err="1"/>
              <a:t>автодидактические</a:t>
            </a:r>
            <a:r>
              <a:rPr lang="ru-RU" sz="2000" dirty="0"/>
              <a:t> предметные, сюжетно-дидактические, подвижные, музыкальные, учебно-предметные дидактические</a:t>
            </a:r>
            <a:r>
              <a:rPr lang="ru-RU" sz="2000" dirty="0" smtClean="0"/>
              <a:t>;</a:t>
            </a:r>
          </a:p>
          <a:p>
            <a:pPr marL="342900" indent="-342900" fontAlgn="base">
              <a:buFont typeface="Wingdings" panose="05000000000000000000" pitchFamily="2" charset="2"/>
              <a:buChar char="§"/>
            </a:pPr>
            <a:endParaRPr lang="ru-RU" sz="2000" dirty="0"/>
          </a:p>
          <a:p>
            <a:pPr marL="342900" indent="-342900" fontAlgn="base">
              <a:buFont typeface="Wingdings" panose="05000000000000000000" pitchFamily="2" charset="2"/>
              <a:buChar char="§"/>
            </a:pPr>
            <a:r>
              <a:rPr lang="ru-RU" sz="2000" b="1" dirty="0"/>
              <a:t>досуговые игры: </a:t>
            </a:r>
            <a:r>
              <a:rPr lang="ru-RU" sz="2000" dirty="0"/>
              <a:t>интеллектуальные, забавы, развлечения, театральные, празднично-карнавальные, компьютерные</a:t>
            </a:r>
            <a:r>
              <a:rPr lang="ru-RU" sz="2000" dirty="0" smtClean="0"/>
              <a:t>;</a:t>
            </a:r>
          </a:p>
          <a:p>
            <a:pPr marL="342900" indent="-342900" fontAlgn="base">
              <a:buFont typeface="Wingdings" panose="05000000000000000000" pitchFamily="2" charset="2"/>
              <a:buChar char="§"/>
            </a:pPr>
            <a:endParaRPr lang="ru-RU" sz="2000" dirty="0"/>
          </a:p>
          <a:p>
            <a:pPr marL="342900" indent="-342900" fontAlgn="base">
              <a:buFont typeface="Wingdings" panose="05000000000000000000" pitchFamily="2" charset="2"/>
              <a:buChar char="§"/>
            </a:pPr>
            <a:r>
              <a:rPr lang="ru-RU" sz="2000" b="1" dirty="0"/>
              <a:t>обрядовые игры: </a:t>
            </a:r>
            <a:r>
              <a:rPr lang="ru-RU" sz="2000" dirty="0"/>
              <a:t>семейные, сезонные</a:t>
            </a:r>
            <a:r>
              <a:rPr lang="ru-RU" sz="2000" dirty="0" smtClean="0"/>
              <a:t>;</a:t>
            </a:r>
          </a:p>
          <a:p>
            <a:pPr marL="342900" indent="-342900" fontAlgn="base">
              <a:buFont typeface="Wingdings" panose="05000000000000000000" pitchFamily="2" charset="2"/>
              <a:buChar char="§"/>
            </a:pPr>
            <a:endParaRPr lang="ru-RU" sz="2000" dirty="0"/>
          </a:p>
          <a:p>
            <a:pPr marL="342900" indent="-342900" fontAlgn="base">
              <a:buFont typeface="Wingdings" panose="05000000000000000000" pitchFamily="2" charset="2"/>
              <a:buChar char="§"/>
            </a:pPr>
            <a:r>
              <a:rPr lang="ru-RU" sz="2000" b="1" dirty="0" err="1"/>
              <a:t>тренинговые</a:t>
            </a:r>
            <a:r>
              <a:rPr lang="ru-RU" sz="2000" b="1" dirty="0"/>
              <a:t> игры: </a:t>
            </a:r>
            <a:r>
              <a:rPr lang="ru-RU" sz="2000" dirty="0"/>
              <a:t>интеллектуальные адаптивные, сенсомоторные</a:t>
            </a:r>
            <a:r>
              <a:rPr lang="ru-RU" sz="2000" dirty="0" smtClean="0"/>
              <a:t>;</a:t>
            </a:r>
          </a:p>
          <a:p>
            <a:pPr marL="342900" indent="-342900" fontAlgn="base">
              <a:buFont typeface="Wingdings" panose="05000000000000000000" pitchFamily="2" charset="2"/>
              <a:buChar char="§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086688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700808"/>
            <a:ext cx="8568952" cy="48013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ru-RU" sz="2400" b="1" dirty="0" smtClean="0"/>
              <a:t>Игры детей </a:t>
            </a:r>
            <a:r>
              <a:rPr lang="ru-RU" sz="2400" b="1" dirty="0"/>
              <a:t>в старшем возрасте (5-7 лет</a:t>
            </a:r>
            <a:r>
              <a:rPr lang="ru-RU" sz="2400" b="1" dirty="0" smtClean="0"/>
              <a:t>)</a:t>
            </a:r>
          </a:p>
          <a:p>
            <a:pPr algn="ctr" fontAlgn="base"/>
            <a:endParaRPr lang="ru-RU" sz="2400" dirty="0"/>
          </a:p>
          <a:p>
            <a:pPr fontAlgn="base"/>
            <a:r>
              <a:rPr lang="ru-RU" sz="2000" b="1" dirty="0"/>
              <a:t>игры-экспериментирования </a:t>
            </a:r>
            <a:r>
              <a:rPr lang="ru-RU" sz="2000" dirty="0"/>
              <a:t>с природными объектами, животными и людьми, общения с людьми, со специальными игрушками для экспериментирования</a:t>
            </a:r>
            <a:r>
              <a:rPr lang="ru-RU" sz="2000" dirty="0" smtClean="0"/>
              <a:t>;</a:t>
            </a:r>
          </a:p>
          <a:p>
            <a:pPr fontAlgn="base"/>
            <a:endParaRPr lang="ru-RU" sz="2000" b="1" dirty="0"/>
          </a:p>
          <a:p>
            <a:pPr fontAlgn="base"/>
            <a:r>
              <a:rPr lang="ru-RU" sz="2000" b="1" dirty="0"/>
              <a:t>сюжетные самодеятельные игры </a:t>
            </a:r>
            <a:r>
              <a:rPr lang="ru-RU" sz="2000" dirty="0"/>
              <a:t>(театрализованные</a:t>
            </a:r>
            <a:r>
              <a:rPr lang="ru-RU" sz="2000" dirty="0" smtClean="0"/>
              <a:t>);</a:t>
            </a:r>
          </a:p>
          <a:p>
            <a:pPr fontAlgn="base"/>
            <a:endParaRPr lang="ru-RU" sz="2000" dirty="0" smtClean="0"/>
          </a:p>
          <a:p>
            <a:pPr fontAlgn="base"/>
            <a:r>
              <a:rPr lang="ru-RU" sz="2000" b="1" dirty="0"/>
              <a:t>обучающие</a:t>
            </a:r>
            <a:r>
              <a:rPr lang="ru-RU" sz="2000" dirty="0"/>
              <a:t>: </a:t>
            </a:r>
            <a:r>
              <a:rPr lang="ru-RU" sz="2000" dirty="0" err="1"/>
              <a:t>автодидактические</a:t>
            </a:r>
            <a:r>
              <a:rPr lang="ru-RU" sz="2000" dirty="0"/>
              <a:t> предметные (до 7 лет), </a:t>
            </a:r>
            <a:endParaRPr lang="ru-RU" sz="2000" dirty="0" smtClean="0"/>
          </a:p>
          <a:p>
            <a:pPr fontAlgn="base"/>
            <a:r>
              <a:rPr lang="ru-RU" sz="2000" dirty="0" smtClean="0"/>
              <a:t>сюжетно-дидактические </a:t>
            </a:r>
            <a:r>
              <a:rPr lang="ru-RU" sz="2000" dirty="0"/>
              <a:t>(до 7 лет), </a:t>
            </a:r>
            <a:r>
              <a:rPr lang="ru-RU" sz="2000" dirty="0" smtClean="0"/>
              <a:t>подвижные</a:t>
            </a:r>
            <a:r>
              <a:rPr lang="ru-RU" sz="2000" dirty="0"/>
              <a:t>, музыкальные, учебно-предметные, дидактические</a:t>
            </a:r>
            <a:r>
              <a:rPr lang="ru-RU" sz="2000" dirty="0" smtClean="0"/>
              <a:t>;</a:t>
            </a:r>
          </a:p>
          <a:p>
            <a:pPr fontAlgn="base"/>
            <a:endParaRPr lang="ru-RU" sz="2000" dirty="0"/>
          </a:p>
          <a:p>
            <a:pPr fontAlgn="base"/>
            <a:r>
              <a:rPr lang="ru-RU" sz="2000" b="1" dirty="0"/>
              <a:t>досуговые игры: </a:t>
            </a:r>
            <a:r>
              <a:rPr lang="ru-RU" sz="2000" dirty="0"/>
              <a:t>интеллектуальные, забавы, развлечения, театральные, празднично-карнавальные, компьютерные.</a:t>
            </a:r>
          </a:p>
          <a:p>
            <a:pPr fontAlgn="base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0595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360632"/>
            <a:ext cx="4536504" cy="46166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/>
              <a:t>Технология игры-путешествия</a:t>
            </a:r>
            <a:endParaRPr lang="ru-RU" sz="2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35104" y="1988840"/>
            <a:ext cx="8496944" cy="2000548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Игра-путешествие </a:t>
            </a:r>
            <a:endParaRPr lang="ru-RU" sz="2000" dirty="0"/>
          </a:p>
          <a:p>
            <a:r>
              <a:rPr lang="ru-RU" sz="2000" dirty="0" smtClean="0"/>
              <a:t> </a:t>
            </a:r>
            <a:r>
              <a:rPr lang="ru-RU" sz="2000" dirty="0"/>
              <a:t>это занимательный познавательный турнир-викторина, состоящий из ряда этапов </a:t>
            </a:r>
            <a:r>
              <a:rPr lang="ru-RU" sz="2000" dirty="0" smtClean="0"/>
              <a:t>, </a:t>
            </a:r>
            <a:r>
              <a:rPr lang="ru-RU" sz="2000" dirty="0"/>
              <a:t>по которым путешествуют участники игры в определенной последовательности. На каждом этапе </a:t>
            </a:r>
            <a:r>
              <a:rPr lang="ru-RU" sz="2000" dirty="0" smtClean="0"/>
              <a:t>руководитель предлагает участникам </a:t>
            </a:r>
            <a:r>
              <a:rPr lang="ru-RU" sz="2000" dirty="0"/>
              <a:t>игры комплекс вопросов, заданий в соответствии с темой игры и оценивает их выполнение.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365104"/>
            <a:ext cx="8490854" cy="16927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u="sng" dirty="0"/>
              <a:t>Преимущество игры-путешествия</a:t>
            </a:r>
            <a:r>
              <a:rPr lang="ru-RU" sz="2400" b="1" dirty="0"/>
              <a:t> в том, </a:t>
            </a:r>
            <a:r>
              <a:rPr lang="ru-RU" sz="2000" dirty="0"/>
              <a:t>что она может быть адаптирована к любому содержанию (различные области </a:t>
            </a:r>
            <a:r>
              <a:rPr lang="ru-RU" sz="2000" dirty="0" smtClean="0"/>
              <a:t>знаний, </a:t>
            </a:r>
            <a:r>
              <a:rPr lang="ru-RU" sz="2000" dirty="0"/>
              <a:t>направления воспитания, виды деятельности, компоненты социального опыта и т.д.), а также с успехом использована во взаимодействии педагога с любой возрастной </a:t>
            </a:r>
            <a:r>
              <a:rPr lang="ru-RU" sz="2000" dirty="0" smtClean="0"/>
              <a:t>группой воспитанников.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03338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6527" y="2977749"/>
            <a:ext cx="6768752" cy="2677656"/>
          </a:xfrm>
          <a:prstGeom prst="rect">
            <a:avLst/>
          </a:prstGeom>
          <a:noFill/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altLang="ru-RU" sz="2800" dirty="0" smtClean="0">
                <a:latin typeface="+mj-lt"/>
                <a:cs typeface="Times New Roman" pitchFamily="18" charset="0"/>
              </a:rPr>
              <a:t>– </a:t>
            </a:r>
            <a:r>
              <a:rPr lang="ru-RU" altLang="ru-RU" sz="2800" dirty="0">
                <a:latin typeface="+mj-lt"/>
                <a:cs typeface="Times New Roman" pitchFamily="18" charset="0"/>
              </a:rPr>
              <a:t>четко </a:t>
            </a:r>
            <a:r>
              <a:rPr lang="ru-RU" altLang="ru-RU" sz="2800" dirty="0" smtClean="0">
                <a:latin typeface="+mj-lt"/>
                <a:cs typeface="Times New Roman" pitchFamily="18" charset="0"/>
              </a:rPr>
              <a:t>поставленной целью </a:t>
            </a:r>
            <a:r>
              <a:rPr lang="ru-RU" altLang="ru-RU" sz="2800" dirty="0">
                <a:latin typeface="+mj-lt"/>
                <a:cs typeface="Times New Roman" pitchFamily="18" charset="0"/>
              </a:rPr>
              <a:t>обучения и соответствующими ей педагогическими результатами, которые могут быть обоснованы, выделены в явном виде и характеризуются учебно-познавательной направленностью.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99017" y="1864490"/>
            <a:ext cx="677300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altLang="ru-RU" sz="2800" dirty="0">
                <a:cs typeface="Times New Roman" pitchFamily="18" charset="0"/>
              </a:rPr>
              <a:t>Игра обладает существенным признаком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281018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2136339"/>
            <a:ext cx="8568952" cy="31085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/>
              <a:t>Цели игры-путешествия</a:t>
            </a:r>
            <a:r>
              <a:rPr lang="ru-RU" sz="2800" b="1" dirty="0" smtClean="0"/>
              <a:t>.</a:t>
            </a:r>
          </a:p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ru-RU" sz="2400" dirty="0" smtClean="0"/>
              <a:t>Игры-путешествия </a:t>
            </a:r>
            <a:r>
              <a:rPr lang="ru-RU" sz="2400" dirty="0"/>
              <a:t>прежде всего направлены на развитие мировоззрения, познавательных интересов и потребностей, ценностных ориентаций, эмоциональной сферы участников педагогического процесса. </a:t>
            </a:r>
            <a:endParaRPr lang="ru-RU" sz="2400" dirty="0" smtClean="0"/>
          </a:p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ru-RU" sz="2400" dirty="0" smtClean="0"/>
              <a:t>Они </a:t>
            </a:r>
            <a:r>
              <a:rPr lang="ru-RU" sz="2400" dirty="0"/>
              <a:t>способствуют систематизации знаний, </a:t>
            </a:r>
            <a:r>
              <a:rPr lang="ru-RU" sz="2400" dirty="0" err="1"/>
              <a:t>смыслотворчеству</a:t>
            </a:r>
            <a:r>
              <a:rPr lang="ru-RU" sz="2400" dirty="0"/>
              <a:t>, </a:t>
            </a:r>
            <a:r>
              <a:rPr lang="ru-RU" sz="2400" dirty="0" err="1"/>
              <a:t>мыследеятельности</a:t>
            </a:r>
            <a:r>
              <a:rPr lang="ru-RU" sz="2400" dirty="0"/>
              <a:t>, коммуникации детей и </a:t>
            </a:r>
            <a:r>
              <a:rPr lang="ru-RU" sz="2400" dirty="0" smtClean="0"/>
              <a:t>педагогов.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946272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84784"/>
            <a:ext cx="806489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sz="44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Структура игры-путешествия</a:t>
            </a:r>
            <a:endParaRPr lang="ru-RU" sz="4400" b="1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i="1" dirty="0">
                <a:solidFill>
                  <a:srgbClr val="002060"/>
                </a:solidFill>
                <a:latin typeface="Calibri" pitchFamily="34" charset="0"/>
              </a:rPr>
              <a:t>Постановка и достижение образовательных и игровых задач;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i="1" dirty="0">
                <a:solidFill>
                  <a:srgbClr val="002060"/>
                </a:solidFill>
                <a:latin typeface="Calibri" pitchFamily="34" charset="0"/>
              </a:rPr>
              <a:t>Наличие карты маршрута;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i="1" dirty="0">
                <a:solidFill>
                  <a:srgbClr val="002060"/>
                </a:solidFill>
                <a:latin typeface="Calibri" pitchFamily="34" charset="0"/>
              </a:rPr>
              <a:t>Доступность игрового оборудования;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i="1" dirty="0">
                <a:solidFill>
                  <a:srgbClr val="002060"/>
                </a:solidFill>
                <a:latin typeface="Calibri" pitchFamily="34" charset="0"/>
              </a:rPr>
              <a:t>Игровые условия для развития воображения;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i="1" dirty="0">
                <a:solidFill>
                  <a:srgbClr val="002060"/>
                </a:solidFill>
                <a:latin typeface="Calibri" pitchFamily="34" charset="0"/>
              </a:rPr>
              <a:t>Приемы стимулирования игрового интереса.</a:t>
            </a:r>
          </a:p>
        </p:txBody>
      </p:sp>
    </p:spTree>
    <p:extLst>
      <p:ext uri="{BB962C8B-B14F-4D97-AF65-F5344CB8AC3E}">
        <p14:creationId xmlns:p14="http://schemas.microsoft.com/office/powerpoint/2010/main" val="16332437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олна 5"/>
          <p:cNvSpPr/>
          <p:nvPr/>
        </p:nvSpPr>
        <p:spPr>
          <a:xfrm>
            <a:off x="359532" y="4487416"/>
            <a:ext cx="8604956" cy="1965920"/>
          </a:xfrm>
          <a:prstGeom prst="wave">
            <a:avLst>
              <a:gd name="adj1" fmla="val 12500"/>
              <a:gd name="adj2" fmla="val 15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олна 4"/>
          <p:cNvSpPr/>
          <p:nvPr/>
        </p:nvSpPr>
        <p:spPr>
          <a:xfrm>
            <a:off x="251520" y="908720"/>
            <a:ext cx="8712968" cy="3578696"/>
          </a:xfrm>
          <a:prstGeom prst="wav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772816"/>
            <a:ext cx="85329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Игра-путешествие отражает реальные факты или события, но обычное раскрывает через необычное, простое—через загадочное, трудное — через преодолимое, необходимое — через интересное. Все это происходит в игре, в игровых действиях, становится близким ребенку, радует его.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9532" y="5013176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В состав игры-путешествия иногда входит песня, загадки, подарки и многое другое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723916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олна 2"/>
          <p:cNvSpPr/>
          <p:nvPr/>
        </p:nvSpPr>
        <p:spPr>
          <a:xfrm>
            <a:off x="323528" y="1052736"/>
            <a:ext cx="8568952" cy="5378896"/>
          </a:xfrm>
          <a:prstGeom prst="wav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276872"/>
            <a:ext cx="856895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З</a:t>
            </a:r>
            <a:r>
              <a:rPr lang="ru-RU" sz="2800" b="1" dirty="0" smtClean="0"/>
              <a:t>аинтересовать </a:t>
            </a:r>
            <a:r>
              <a:rPr lang="ru-RU" sz="2800" b="1" dirty="0"/>
              <a:t>ребенка дошкольника, чтобы он оторвался от своих дел и с интересом </a:t>
            </a:r>
            <a:r>
              <a:rPr lang="ru-RU" sz="2800" b="1" dirty="0" smtClean="0"/>
              <a:t>участвовал в познавательной деятельности ,педагоги очень часто используют </a:t>
            </a:r>
          </a:p>
          <a:p>
            <a:pPr algn="ctr"/>
            <a:r>
              <a:rPr lang="ru-RU" sz="3600" b="1" dirty="0" smtClean="0"/>
              <a:t>Игры </a:t>
            </a:r>
            <a:r>
              <a:rPr lang="ru-RU" sz="3600" b="1" dirty="0"/>
              <a:t>-</a:t>
            </a:r>
            <a:r>
              <a:rPr lang="ru-RU" sz="3600" b="1" dirty="0" smtClean="0"/>
              <a:t>сюрпризы </a:t>
            </a:r>
          </a:p>
          <a:p>
            <a:pPr algn="ctr"/>
            <a:r>
              <a:rPr lang="ru-RU" sz="3600" b="1" dirty="0" smtClean="0"/>
              <a:t>сюрпризные моменты.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7535935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3789040"/>
            <a:ext cx="45720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127000"/>
          </a:effectLst>
        </p:spPr>
        <p:txBody>
          <a:bodyPr>
            <a:spAutoFit/>
          </a:bodyPr>
          <a:lstStyle/>
          <a:p>
            <a:r>
              <a:rPr lang="ru-RU" sz="2800" dirty="0" smtClean="0"/>
              <a:t>Игры – сюрпризы содержат </a:t>
            </a:r>
            <a:r>
              <a:rPr lang="ru-RU" sz="2800" dirty="0"/>
              <a:t>яркие моменты, которые привлекают и удерживают внимание ребенка.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1885" y="1628507"/>
            <a:ext cx="4968552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ru-RU" sz="2400" dirty="0"/>
              <a:t>Эти игры доставляют радость, развивают интерес к предметам, помогают установить с </a:t>
            </a:r>
            <a:r>
              <a:rPr lang="ru-RU" sz="2400" dirty="0" smtClean="0"/>
              <a:t>ребенком эмоциональный </a:t>
            </a:r>
            <a:r>
              <a:rPr lang="ru-RU" sz="2400" dirty="0"/>
              <a:t>контакт. 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955078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924944"/>
            <a:ext cx="8424936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ru-RU" sz="2400" dirty="0" smtClean="0"/>
              <a:t>Его </a:t>
            </a:r>
            <a:r>
              <a:rPr lang="ru-RU" sz="2400" dirty="0"/>
              <a:t>заранее спланировать и тщательно отрепетировать.</a:t>
            </a:r>
          </a:p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ru-RU" sz="2400" dirty="0"/>
              <a:t>Четко продумать использование световых и звуковых эффектов, чтобы не переутомить детей и не вызвать перевозбуждения.</a:t>
            </a:r>
          </a:p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ru-RU" sz="2400" dirty="0"/>
              <a:t>Учесть возрастные особенности детей, а также индивидуальную картину группы и особенности конкретного сценария.</a:t>
            </a:r>
          </a:p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ru-RU" sz="2400" dirty="0"/>
              <a:t>Продумать материал, из которого будут изготовлены атрибуты к сюрпризному моменту, а так же условия их дальнейшего хранения.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9689" y="1340768"/>
            <a:ext cx="45720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softEdge rad="127000"/>
          </a:effectLst>
        </p:spPr>
        <p:txBody>
          <a:bodyPr>
            <a:spAutoFit/>
          </a:bodyPr>
          <a:lstStyle/>
          <a:p>
            <a:pPr algn="ctr"/>
            <a:r>
              <a:rPr lang="ru-RU" sz="2400" dirty="0"/>
              <a:t>Для того, чтобы сюрпризный момент прошел удачно необходимо:</a:t>
            </a:r>
          </a:p>
        </p:txBody>
      </p:sp>
    </p:spTree>
    <p:extLst>
      <p:ext uri="{BB962C8B-B14F-4D97-AF65-F5344CB8AC3E}">
        <p14:creationId xmlns:p14="http://schemas.microsoft.com/office/powerpoint/2010/main" val="4492647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 со стрелкой вправо 4"/>
          <p:cNvSpPr/>
          <p:nvPr/>
        </p:nvSpPr>
        <p:spPr>
          <a:xfrm rot="5400000">
            <a:off x="3603402" y="-1611560"/>
            <a:ext cx="2016224" cy="8640960"/>
          </a:xfrm>
          <a:prstGeom prst="right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3717032"/>
            <a:ext cx="8464450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Сюрпризы  включают занятия</a:t>
            </a:r>
            <a:r>
              <a:rPr lang="ru-RU" sz="2000" b="1" dirty="0"/>
              <a:t>, в праздники, досуги и в повседневную жизнь </a:t>
            </a:r>
            <a:r>
              <a:rPr lang="ru-RU" sz="2000" b="1" dirty="0" smtClean="0"/>
              <a:t>детей. </a:t>
            </a:r>
            <a:r>
              <a:rPr lang="ru-RU" sz="2000" b="1" dirty="0"/>
              <a:t>Сюрприз как нельзя более точно отвечает психологическим особенностям дошкольников.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Сюрпризные </a:t>
            </a:r>
            <a:r>
              <a:rPr lang="ru-RU" sz="2000" b="1" dirty="0"/>
              <a:t>моменты всегда красочны, ярки, </a:t>
            </a:r>
            <a:r>
              <a:rPr lang="ru-RU" sz="2000" b="1" dirty="0" err="1" smtClean="0"/>
              <a:t>неожиданны</a:t>
            </a:r>
            <a:r>
              <a:rPr lang="ru-RU" sz="2000" b="1" dirty="0" smtClean="0"/>
              <a:t> , </a:t>
            </a:r>
            <a:r>
              <a:rPr lang="ru-RU" sz="2000" b="1" dirty="0"/>
              <a:t>они стимулируют развитие творческой фантазии, служат удовлетворению жажды открытий ребенком в окружающем мире. Ребенку-дошкольнику интересно все, кроме скуки, бездействия. Неизвестность всегда дразнит воображение детей. Сюрпризный момент это один из приемов активизации детей </a:t>
            </a:r>
            <a:r>
              <a:rPr lang="ru-RU" sz="2000" b="1" dirty="0" smtClean="0"/>
              <a:t>.</a:t>
            </a:r>
            <a:r>
              <a:rPr lang="ru-RU" sz="2000" b="1" dirty="0"/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1034" y="1700808"/>
            <a:ext cx="86409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Сюрприз - это неожиданные веселые моменты, которые всегда вызывают у детей бурю эмоций, дети оживляются, их деятельность активизируется. 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Кроме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того,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сюрпризы создают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ситуацию новизны, в которой нуждается ребенок дошкольного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возраста.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595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6544" y="2564904"/>
            <a:ext cx="7560840" cy="3416320"/>
          </a:xfrm>
          <a:prstGeom prst="rect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>
                <a:latin typeface="Calibri" pitchFamily="34" charset="0"/>
              </a:rPr>
              <a:t> </a:t>
            </a:r>
            <a:endParaRPr lang="ru-RU" altLang="ru-RU" sz="2400" dirty="0">
              <a:latin typeface="Calibri" pitchFamily="34" charset="0"/>
            </a:endParaRPr>
          </a:p>
          <a:p>
            <a:pPr algn="ctr"/>
            <a:r>
              <a:rPr lang="ru-RU" altLang="ru-RU" sz="2400" dirty="0">
                <a:latin typeface="Calibri" pitchFamily="34" charset="0"/>
              </a:rPr>
              <a:t>Субъективное, внутреннее ощущение свободы </a:t>
            </a:r>
            <a:endParaRPr lang="ru-RU" altLang="ru-RU" sz="2400" dirty="0" smtClean="0">
              <a:latin typeface="Calibri" pitchFamily="34" charset="0"/>
            </a:endParaRPr>
          </a:p>
          <a:p>
            <a:pPr algn="ctr"/>
            <a:endParaRPr lang="ru-RU" altLang="ru-RU" sz="2400" dirty="0">
              <a:latin typeface="Calibri" pitchFamily="34" charset="0"/>
            </a:endParaRPr>
          </a:p>
          <a:p>
            <a:pPr algn="ctr"/>
            <a:r>
              <a:rPr lang="ru-RU" altLang="ru-RU" sz="2400" dirty="0">
                <a:latin typeface="Calibri" pitchFamily="34" charset="0"/>
              </a:rPr>
              <a:t>   Наличие внутреннего эмоционального комфорта </a:t>
            </a:r>
            <a:endParaRPr lang="ru-RU" altLang="ru-RU" sz="2400" dirty="0" smtClean="0">
              <a:latin typeface="Calibri" pitchFamily="34" charset="0"/>
            </a:endParaRPr>
          </a:p>
          <a:p>
            <a:pPr algn="ctr"/>
            <a:endParaRPr lang="ru-RU" altLang="ru-RU" sz="2400" dirty="0">
              <a:latin typeface="Calibri" pitchFamily="34" charset="0"/>
            </a:endParaRPr>
          </a:p>
          <a:p>
            <a:pPr algn="ctr"/>
            <a:r>
              <a:rPr lang="ru-RU" altLang="ru-RU" sz="2400" dirty="0">
                <a:latin typeface="Calibri" pitchFamily="34" charset="0"/>
              </a:rPr>
              <a:t>Развитие способности к воображению, образному мышлению </a:t>
            </a:r>
            <a:endParaRPr lang="ru-RU" altLang="ru-RU" sz="2400" dirty="0" smtClean="0">
              <a:latin typeface="Calibri" pitchFamily="34" charset="0"/>
            </a:endParaRPr>
          </a:p>
          <a:p>
            <a:pPr algn="ctr"/>
            <a:endParaRPr lang="ru-RU" altLang="ru-RU" sz="2400" dirty="0">
              <a:latin typeface="Calibri" pitchFamily="34" charset="0"/>
            </a:endParaRPr>
          </a:p>
          <a:p>
            <a:pPr algn="ctr"/>
            <a:r>
              <a:rPr lang="ru-RU" altLang="ru-RU" sz="2400" dirty="0">
                <a:latin typeface="Calibri" pitchFamily="34" charset="0"/>
              </a:rPr>
              <a:t>Освоение правил взаимодействия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98304" y="1844824"/>
            <a:ext cx="5897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28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Значение игры для развития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220048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перфолента 2"/>
          <p:cNvSpPr/>
          <p:nvPr/>
        </p:nvSpPr>
        <p:spPr>
          <a:xfrm>
            <a:off x="323922" y="1988840"/>
            <a:ext cx="8424935" cy="3744416"/>
          </a:xfrm>
          <a:prstGeom prst="flowChartPunchedTap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3921" y="2708920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Вообще </a:t>
            </a:r>
            <a:r>
              <a:rPr lang="ru-RU" sz="2400" dirty="0"/>
              <a:t>игра в жизни ребенка имеет то же значение, какое у взрослого деятельность, работа, служба</a:t>
            </a:r>
            <a:r>
              <a:rPr lang="ru-RU" sz="2400" dirty="0" smtClean="0"/>
              <a:t>.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Игра только внешне кажется беззаботной и легкой</a:t>
            </a:r>
            <a:r>
              <a:rPr lang="ru-RU" sz="2400" dirty="0" smtClean="0"/>
              <a:t>.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А на самом деле она властно требует, чтобы играющий отдал ей максимум своей энергии, ума, выдержки, самостоятельности.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4292013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494361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</a:pPr>
            <a:r>
              <a:rPr lang="ru-RU" alt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развлекательная</a:t>
            </a:r>
            <a:r>
              <a:rPr lang="ru-RU" alt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alt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это основная функция игры - развлечь, доставить довольствие, воодушевить, пробудить интерес</a:t>
            </a:r>
            <a:r>
              <a:rPr lang="ru-RU" alt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609600" indent="-609600">
              <a:lnSpc>
                <a:spcPct val="80000"/>
              </a:lnSpc>
            </a:pPr>
            <a:endParaRPr lang="ru-RU" alt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коммуникативная: </a:t>
            </a:r>
            <a:r>
              <a:rPr lang="ru-RU" alt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освоение диалектики общения</a:t>
            </a:r>
            <a:r>
              <a:rPr lang="ru-RU" alt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09600" indent="-609600">
              <a:lnSpc>
                <a:spcPct val="80000"/>
              </a:lnSpc>
            </a:pPr>
            <a:endParaRPr lang="ru-RU" alt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амореализация: </a:t>
            </a:r>
            <a:r>
              <a:rPr lang="ru-RU" alt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игре как полигоне человеческой практики</a:t>
            </a:r>
            <a:r>
              <a:rPr lang="ru-RU" alt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09600" indent="-609600">
              <a:lnSpc>
                <a:spcPct val="80000"/>
              </a:lnSpc>
            </a:pPr>
            <a:endParaRPr lang="ru-RU" alt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Игротерапевтическая</a:t>
            </a:r>
            <a:r>
              <a:rPr lang="ru-RU" alt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ru-RU" alt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преодоление различных трудностей, возникающих в других видах жизнедеятельности</a:t>
            </a:r>
            <a:r>
              <a:rPr lang="ru-RU" alt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3103" y="1669450"/>
            <a:ext cx="6686446" cy="523220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ru-RU" sz="2800" b="1" dirty="0"/>
              <a:t>Игра несет свои определённые </a:t>
            </a:r>
            <a:r>
              <a:rPr lang="ru-RU" sz="2800" b="1" u="sng" dirty="0"/>
              <a:t>функции:</a:t>
            </a:r>
          </a:p>
        </p:txBody>
      </p:sp>
    </p:spTree>
    <p:extLst>
      <p:ext uri="{BB962C8B-B14F-4D97-AF65-F5344CB8AC3E}">
        <p14:creationId xmlns:p14="http://schemas.microsoft.com/office/powerpoint/2010/main" val="3707855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942439"/>
            <a:ext cx="8496944" cy="398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</a:pPr>
            <a:r>
              <a:rPr lang="ru-RU" alt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диагностическая: </a:t>
            </a:r>
            <a:r>
              <a:rPr lang="ru-RU" alt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выявление отклонений от нормативного поведения, самопознание в процессе игры</a:t>
            </a:r>
            <a:r>
              <a:rPr lang="ru-RU" alt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09600" indent="-609600">
              <a:lnSpc>
                <a:spcPct val="80000"/>
              </a:lnSpc>
            </a:pPr>
            <a:endParaRPr lang="ru-RU" altLang="ru-RU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функция</a:t>
            </a:r>
            <a:r>
              <a:rPr lang="ru-RU" altLang="ru-RU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коррекции: </a:t>
            </a:r>
            <a:r>
              <a:rPr lang="ru-RU" alt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внесение позитивных изменений в структуру личностных показателей</a:t>
            </a:r>
            <a:r>
              <a:rPr lang="ru-RU" alt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09600" indent="-609600">
              <a:lnSpc>
                <a:spcPct val="80000"/>
              </a:lnSpc>
            </a:pPr>
            <a:endParaRPr lang="ru-RU" alt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межнациональная коммуникация</a:t>
            </a:r>
            <a:r>
              <a:rPr lang="ru-RU" altLang="ru-RU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altLang="ru-RU" sz="2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усвоение единых для всех людей социально-культурных ценностей</a:t>
            </a:r>
            <a:r>
              <a:rPr lang="ru-RU" alt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09600" indent="-609600">
              <a:lnSpc>
                <a:spcPct val="80000"/>
              </a:lnSpc>
            </a:pPr>
            <a:endParaRPr lang="ru-RU" altLang="ru-RU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функция социализации: </a:t>
            </a:r>
            <a:r>
              <a:rPr lang="ru-RU" alt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включение в систему общественных отношений, усвоение норм человеческого общежития.</a:t>
            </a:r>
          </a:p>
        </p:txBody>
      </p:sp>
    </p:spTree>
    <p:extLst>
      <p:ext uri="{BB962C8B-B14F-4D97-AF65-F5344CB8AC3E}">
        <p14:creationId xmlns:p14="http://schemas.microsoft.com/office/powerpoint/2010/main" val="657320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50494"/>
            <a:ext cx="489654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90000"/>
              </a:lnSpc>
              <a:defRPr/>
            </a:pP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Игра как метод обучения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564904"/>
            <a:ext cx="8352928" cy="3416320"/>
          </a:xfrm>
          <a:prstGeom prst="rect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качестве самостоятельных технологий для освоения   понятия,  темы и даже раздела учебного предмета;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элементы (иногда весьма существенные) более обширной технологии;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качестве занятия или его части (введения, объяснения,   закрепления, упражнения, контроля);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технологии свободной деятельности;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878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96965"/>
            <a:ext cx="360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Целесообразность классификации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игр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564904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ru-RU" sz="2800" dirty="0" smtClean="0"/>
              <a:t>В </a:t>
            </a:r>
            <a:r>
              <a:rPr lang="ru-RU" sz="2800" dirty="0"/>
              <a:t>педагогике делались неоднократные попытки изучить виды игр с учетом их функций в развитии детей, дать классификацию игр. </a:t>
            </a:r>
            <a:endParaRPr lang="ru-RU" sz="2800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ru-RU" sz="2800" dirty="0" smtClean="0"/>
              <a:t>Это </a:t>
            </a:r>
            <a:r>
              <a:rPr lang="ru-RU" sz="2800" dirty="0"/>
              <a:t>необходимо для углубленного изучения природы игры, особенностей каждого ее вида, а также для того, чтобы определить их развивающее воздействие, педагогически грамотно используя в воспитательном процессе.</a:t>
            </a:r>
          </a:p>
        </p:txBody>
      </p:sp>
    </p:spTree>
    <p:extLst>
      <p:ext uri="{BB962C8B-B14F-4D97-AF65-F5344CB8AC3E}">
        <p14:creationId xmlns:p14="http://schemas.microsoft.com/office/powerpoint/2010/main" val="1487449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699</TotalTime>
  <Words>2115</Words>
  <Application>Microsoft Office PowerPoint</Application>
  <PresentationFormat>Экран (4:3)</PresentationFormat>
  <Paragraphs>228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Волна</vt:lpstr>
      <vt:lpstr>   Игры-путешествия игры-сюрпризы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57</cp:revision>
  <dcterms:created xsi:type="dcterms:W3CDTF">2017-07-20T09:12:04Z</dcterms:created>
  <dcterms:modified xsi:type="dcterms:W3CDTF">2017-08-27T10:40:17Z</dcterms:modified>
</cp:coreProperties>
</file>