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9"/>
  </p:notesMasterIdLst>
  <p:sldIdLst>
    <p:sldId id="467" r:id="rId2"/>
    <p:sldId id="446" r:id="rId3"/>
    <p:sldId id="468" r:id="rId4"/>
    <p:sldId id="261" r:id="rId5"/>
    <p:sldId id="421" r:id="rId6"/>
    <p:sldId id="422" r:id="rId7"/>
    <p:sldId id="423" r:id="rId8"/>
    <p:sldId id="334" r:id="rId9"/>
    <p:sldId id="359" r:id="rId10"/>
    <p:sldId id="294" r:id="rId11"/>
    <p:sldId id="265" r:id="rId12"/>
    <p:sldId id="335" r:id="rId13"/>
    <p:sldId id="337" r:id="rId14"/>
    <p:sldId id="425" r:id="rId15"/>
    <p:sldId id="333" r:id="rId16"/>
    <p:sldId id="358" r:id="rId17"/>
    <p:sldId id="341" r:id="rId18"/>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ger" initials="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0066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3" autoAdjust="0"/>
    <p:restoredTop sz="94434" autoAdjust="0"/>
  </p:normalViewPr>
  <p:slideViewPr>
    <p:cSldViewPr>
      <p:cViewPr varScale="1">
        <p:scale>
          <a:sx n="50" d="100"/>
          <a:sy n="50" d="100"/>
        </p:scale>
        <p:origin x="2172" y="54"/>
      </p:cViewPr>
      <p:guideLst>
        <p:guide orient="horz" pos="2880"/>
        <p:guide pos="2160"/>
      </p:guideLst>
    </p:cSldViewPr>
  </p:slideViewPr>
  <p:outlineViewPr>
    <p:cViewPr>
      <p:scale>
        <a:sx n="33" d="100"/>
        <a:sy n="33" d="100"/>
      </p:scale>
      <p:origin x="0" y="27438"/>
    </p:cViewPr>
  </p:outlineViewPr>
  <p:notesTextViewPr>
    <p:cViewPr>
      <p:scale>
        <a:sx n="100" d="100"/>
        <a:sy n="100" d="100"/>
      </p:scale>
      <p:origin x="0" y="0"/>
    </p:cViewPr>
  </p:notesTextViewPr>
  <p:notesViewPr>
    <p:cSldViewPr>
      <p:cViewPr varScale="1">
        <p:scale>
          <a:sx n="60" d="100"/>
          <a:sy n="60" d="100"/>
        </p:scale>
        <p:origin x="-274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9CD141-F539-458E-8CCB-E9A428AA23FF}" type="datetimeFigureOut">
              <a:rPr lang="ru-RU" smtClean="0"/>
              <a:t>07.05.2018</a:t>
            </a:fld>
            <a:endParaRPr lang="ru-RU"/>
          </a:p>
        </p:txBody>
      </p:sp>
      <p:sp>
        <p:nvSpPr>
          <p:cNvPr id="4" name="Образ слайда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802229-70A7-4100-BE65-4DE84C700213}" type="slidenum">
              <a:rPr lang="ru-RU" smtClean="0"/>
              <a:t>‹#›</a:t>
            </a:fld>
            <a:endParaRPr lang="ru-RU"/>
          </a:p>
        </p:txBody>
      </p:sp>
    </p:spTree>
    <p:extLst>
      <p:ext uri="{BB962C8B-B14F-4D97-AF65-F5344CB8AC3E}">
        <p14:creationId xmlns:p14="http://schemas.microsoft.com/office/powerpoint/2010/main" val="272375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43125" y="685800"/>
            <a:ext cx="257175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8802229-70A7-4100-BE65-4DE84C700213}" type="slidenum">
              <a:rPr lang="ru-RU" smtClean="0"/>
              <a:t>10</a:t>
            </a:fld>
            <a:endParaRPr lang="ru-RU"/>
          </a:p>
        </p:txBody>
      </p:sp>
    </p:spTree>
    <p:extLst>
      <p:ext uri="{BB962C8B-B14F-4D97-AF65-F5344CB8AC3E}">
        <p14:creationId xmlns:p14="http://schemas.microsoft.com/office/powerpoint/2010/main" val="163457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9"/>
            <a:ext cx="5829300" cy="3183467"/>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857250" y="4802718"/>
            <a:ext cx="5143500" cy="2207683"/>
          </a:xfrm>
        </p:spPr>
        <p:txBody>
          <a:bodyPr/>
          <a:lstStyle>
            <a:lvl1pPr marL="0" indent="0" algn="ctr">
              <a:buNone/>
              <a:defRPr sz="1800"/>
            </a:lvl1pPr>
            <a:lvl2pPr marL="342887" indent="0" algn="ctr">
              <a:buNone/>
              <a:defRPr sz="1500"/>
            </a:lvl2pPr>
            <a:lvl3pPr marL="685775" indent="0" algn="ctr">
              <a:buNone/>
              <a:defRPr sz="1351"/>
            </a:lvl3pPr>
            <a:lvl4pPr marL="1028662" indent="0" algn="ctr">
              <a:buNone/>
              <a:defRPr sz="1200"/>
            </a:lvl4pPr>
            <a:lvl5pPr marL="1371548" indent="0" algn="ctr">
              <a:buNone/>
              <a:defRPr sz="1200"/>
            </a:lvl5pPr>
            <a:lvl6pPr marL="1714436" indent="0" algn="ctr">
              <a:buNone/>
              <a:defRPr sz="1200"/>
            </a:lvl6pPr>
            <a:lvl7pPr marL="2057323" indent="0" algn="ctr">
              <a:buNone/>
              <a:defRPr sz="1200"/>
            </a:lvl7pPr>
            <a:lvl8pPr marL="2400211" indent="0" algn="ctr">
              <a:buNone/>
              <a:defRPr sz="1200"/>
            </a:lvl8pPr>
            <a:lvl9pPr marL="2743098"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183206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62825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486840"/>
            <a:ext cx="1478756" cy="7749117"/>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71489" y="486840"/>
            <a:ext cx="4350544" cy="77491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2168988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89354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8" y="2279660"/>
            <a:ext cx="5915025" cy="3803649"/>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467918" y="6119293"/>
            <a:ext cx="5915025" cy="2000249"/>
          </a:xfrm>
        </p:spPr>
        <p:txBody>
          <a:bodyPr/>
          <a:lstStyle>
            <a:lvl1pPr marL="0" indent="0">
              <a:buNone/>
              <a:defRPr sz="1800">
                <a:solidFill>
                  <a:schemeClr val="tx1"/>
                </a:solidFill>
              </a:defRPr>
            </a:lvl1pPr>
            <a:lvl2pPr marL="342887" indent="0">
              <a:buNone/>
              <a:defRPr sz="1500">
                <a:solidFill>
                  <a:schemeClr val="tx1">
                    <a:tint val="75000"/>
                  </a:schemeClr>
                </a:solidFill>
              </a:defRPr>
            </a:lvl2pPr>
            <a:lvl3pPr marL="685775" indent="0">
              <a:buNone/>
              <a:defRPr sz="1351">
                <a:solidFill>
                  <a:schemeClr val="tx1">
                    <a:tint val="75000"/>
                  </a:schemeClr>
                </a:solidFill>
              </a:defRPr>
            </a:lvl3pPr>
            <a:lvl4pPr marL="1028662" indent="0">
              <a:buNone/>
              <a:defRPr sz="1200">
                <a:solidFill>
                  <a:schemeClr val="tx1">
                    <a:tint val="75000"/>
                  </a:schemeClr>
                </a:solidFill>
              </a:defRPr>
            </a:lvl4pPr>
            <a:lvl5pPr marL="1371548" indent="0">
              <a:buNone/>
              <a:defRPr sz="1200">
                <a:solidFill>
                  <a:schemeClr val="tx1">
                    <a:tint val="75000"/>
                  </a:schemeClr>
                </a:solidFill>
              </a:defRPr>
            </a:lvl5pPr>
            <a:lvl6pPr marL="1714436" indent="0">
              <a:buNone/>
              <a:defRPr sz="1200">
                <a:solidFill>
                  <a:schemeClr val="tx1">
                    <a:tint val="75000"/>
                  </a:schemeClr>
                </a:solidFill>
              </a:defRPr>
            </a:lvl6pPr>
            <a:lvl7pPr marL="2057323" indent="0">
              <a:buNone/>
              <a:defRPr sz="1200">
                <a:solidFill>
                  <a:schemeClr val="tx1">
                    <a:tint val="75000"/>
                  </a:schemeClr>
                </a:solidFill>
              </a:defRPr>
            </a:lvl7pPr>
            <a:lvl8pPr marL="2400211" indent="0">
              <a:buNone/>
              <a:defRPr sz="1200">
                <a:solidFill>
                  <a:schemeClr val="tx1">
                    <a:tint val="75000"/>
                  </a:schemeClr>
                </a:solidFill>
              </a:defRPr>
            </a:lvl8pPr>
            <a:lvl9pPr marL="2743098"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146411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352676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2" y="486842"/>
            <a:ext cx="5915025" cy="176741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72384" y="2241556"/>
            <a:ext cx="2901255" cy="1098549"/>
          </a:xfrm>
        </p:spPr>
        <p:txBody>
          <a:bodyPr anchor="b"/>
          <a:lstStyle>
            <a:lvl1pPr marL="0" indent="0">
              <a:buNone/>
              <a:defRPr sz="1800" b="1"/>
            </a:lvl1pPr>
            <a:lvl2pPr marL="342887" indent="0">
              <a:buNone/>
              <a:defRPr sz="1500" b="1"/>
            </a:lvl2pPr>
            <a:lvl3pPr marL="685775" indent="0">
              <a:buNone/>
              <a:defRPr sz="1351" b="1"/>
            </a:lvl3pPr>
            <a:lvl4pPr marL="1028662" indent="0">
              <a:buNone/>
              <a:defRPr sz="1200" b="1"/>
            </a:lvl4pPr>
            <a:lvl5pPr marL="1371548" indent="0">
              <a:buNone/>
              <a:defRPr sz="1200" b="1"/>
            </a:lvl5pPr>
            <a:lvl6pPr marL="1714436" indent="0">
              <a:buNone/>
              <a:defRPr sz="1200" b="1"/>
            </a:lvl6pPr>
            <a:lvl7pPr marL="2057323" indent="0">
              <a:buNone/>
              <a:defRPr sz="1200" b="1"/>
            </a:lvl7pPr>
            <a:lvl8pPr marL="2400211" indent="0">
              <a:buNone/>
              <a:defRPr sz="1200" b="1"/>
            </a:lvl8pPr>
            <a:lvl9pPr marL="2743098"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472384" y="3340100"/>
            <a:ext cx="2901255" cy="49127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71866" y="2241556"/>
            <a:ext cx="2915543" cy="1098549"/>
          </a:xfrm>
        </p:spPr>
        <p:txBody>
          <a:bodyPr anchor="b"/>
          <a:lstStyle>
            <a:lvl1pPr marL="0" indent="0">
              <a:buNone/>
              <a:defRPr sz="1800" b="1"/>
            </a:lvl1pPr>
            <a:lvl2pPr marL="342887" indent="0">
              <a:buNone/>
              <a:defRPr sz="1500" b="1"/>
            </a:lvl2pPr>
            <a:lvl3pPr marL="685775" indent="0">
              <a:buNone/>
              <a:defRPr sz="1351" b="1"/>
            </a:lvl3pPr>
            <a:lvl4pPr marL="1028662" indent="0">
              <a:buNone/>
              <a:defRPr sz="1200" b="1"/>
            </a:lvl4pPr>
            <a:lvl5pPr marL="1371548" indent="0">
              <a:buNone/>
              <a:defRPr sz="1200" b="1"/>
            </a:lvl5pPr>
            <a:lvl6pPr marL="1714436" indent="0">
              <a:buNone/>
              <a:defRPr sz="1200" b="1"/>
            </a:lvl6pPr>
            <a:lvl7pPr marL="2057323" indent="0">
              <a:buNone/>
              <a:defRPr sz="1200" b="1"/>
            </a:lvl7pPr>
            <a:lvl8pPr marL="2400211" indent="0">
              <a:buNone/>
              <a:defRPr sz="1200" b="1"/>
            </a:lvl8pPr>
            <a:lvl9pPr marL="2743098"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471866" y="3340100"/>
            <a:ext cx="2915543" cy="49127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57829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229437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184005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2915547" y="1316575"/>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72381" y="2743204"/>
            <a:ext cx="2211884" cy="5082117"/>
          </a:xfrm>
        </p:spPr>
        <p:txBody>
          <a:bodyPr/>
          <a:lstStyle>
            <a:lvl1pPr marL="0" indent="0">
              <a:buNone/>
              <a:defRPr sz="1200"/>
            </a:lvl1pPr>
            <a:lvl2pPr marL="342887" indent="0">
              <a:buNone/>
              <a:defRPr sz="1051"/>
            </a:lvl2pPr>
            <a:lvl3pPr marL="685775" indent="0">
              <a:buNone/>
              <a:defRPr sz="900"/>
            </a:lvl3pPr>
            <a:lvl4pPr marL="1028662" indent="0">
              <a:buNone/>
              <a:defRPr sz="751"/>
            </a:lvl4pPr>
            <a:lvl5pPr marL="1371548" indent="0">
              <a:buNone/>
              <a:defRPr sz="751"/>
            </a:lvl5pPr>
            <a:lvl6pPr marL="1714436" indent="0">
              <a:buNone/>
              <a:defRPr sz="751"/>
            </a:lvl6pPr>
            <a:lvl7pPr marL="2057323" indent="0">
              <a:buNone/>
              <a:defRPr sz="751"/>
            </a:lvl7pPr>
            <a:lvl8pPr marL="2400211" indent="0">
              <a:buNone/>
              <a:defRPr sz="751"/>
            </a:lvl8pPr>
            <a:lvl9pPr marL="2743098" indent="0">
              <a:buNone/>
              <a:defRPr sz="751"/>
            </a:lvl9pPr>
          </a:lstStyle>
          <a:p>
            <a:pPr lvl="0"/>
            <a:r>
              <a:rPr lang="ru-RU" smtClean="0"/>
              <a:t>Образец текста</a:t>
            </a:r>
          </a:p>
        </p:txBody>
      </p:sp>
      <p:sp>
        <p:nvSpPr>
          <p:cNvPr id="5" name="Date Placeholder 4"/>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65361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915547" y="1316575"/>
            <a:ext cx="3471863" cy="6498167"/>
          </a:xfrm>
        </p:spPr>
        <p:txBody>
          <a:bodyPr anchor="t"/>
          <a:lstStyle>
            <a:lvl1pPr marL="0" indent="0">
              <a:buNone/>
              <a:defRPr sz="2400"/>
            </a:lvl1pPr>
            <a:lvl2pPr marL="342887" indent="0">
              <a:buNone/>
              <a:defRPr sz="2100"/>
            </a:lvl2pPr>
            <a:lvl3pPr marL="685775" indent="0">
              <a:buNone/>
              <a:defRPr sz="1800"/>
            </a:lvl3pPr>
            <a:lvl4pPr marL="1028662" indent="0">
              <a:buNone/>
              <a:defRPr sz="1500"/>
            </a:lvl4pPr>
            <a:lvl5pPr marL="1371548" indent="0">
              <a:buNone/>
              <a:defRPr sz="1500"/>
            </a:lvl5pPr>
            <a:lvl6pPr marL="1714436" indent="0">
              <a:buNone/>
              <a:defRPr sz="1500"/>
            </a:lvl6pPr>
            <a:lvl7pPr marL="2057323" indent="0">
              <a:buNone/>
              <a:defRPr sz="1500"/>
            </a:lvl7pPr>
            <a:lvl8pPr marL="2400211" indent="0">
              <a:buNone/>
              <a:defRPr sz="1500"/>
            </a:lvl8pPr>
            <a:lvl9pPr marL="2743098"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472381" y="2743204"/>
            <a:ext cx="2211884" cy="5082117"/>
          </a:xfrm>
        </p:spPr>
        <p:txBody>
          <a:bodyPr/>
          <a:lstStyle>
            <a:lvl1pPr marL="0" indent="0">
              <a:buNone/>
              <a:defRPr sz="1200"/>
            </a:lvl1pPr>
            <a:lvl2pPr marL="342887" indent="0">
              <a:buNone/>
              <a:defRPr sz="1051"/>
            </a:lvl2pPr>
            <a:lvl3pPr marL="685775" indent="0">
              <a:buNone/>
              <a:defRPr sz="900"/>
            </a:lvl3pPr>
            <a:lvl4pPr marL="1028662" indent="0">
              <a:buNone/>
              <a:defRPr sz="751"/>
            </a:lvl4pPr>
            <a:lvl5pPr marL="1371548" indent="0">
              <a:buNone/>
              <a:defRPr sz="751"/>
            </a:lvl5pPr>
            <a:lvl6pPr marL="1714436" indent="0">
              <a:buNone/>
              <a:defRPr sz="751"/>
            </a:lvl6pPr>
            <a:lvl7pPr marL="2057323" indent="0">
              <a:buNone/>
              <a:defRPr sz="751"/>
            </a:lvl7pPr>
            <a:lvl8pPr marL="2400211" indent="0">
              <a:buNone/>
              <a:defRPr sz="751"/>
            </a:lvl8pPr>
            <a:lvl9pPr marL="2743098" indent="0">
              <a:buNone/>
              <a:defRPr sz="751"/>
            </a:lvl9pPr>
          </a:lstStyle>
          <a:p>
            <a:pPr lvl="0"/>
            <a:r>
              <a:rPr lang="ru-RU" smtClean="0"/>
              <a:t>Образец текста</a:t>
            </a:r>
          </a:p>
        </p:txBody>
      </p:sp>
      <p:sp>
        <p:nvSpPr>
          <p:cNvPr id="5" name="Date Placeholder 4"/>
          <p:cNvSpPr>
            <a:spLocks noGrp="1"/>
          </p:cNvSpPr>
          <p:nvPr>
            <p:ph type="dt" sz="half" idx="10"/>
          </p:nvPr>
        </p:nvSpPr>
        <p:spPr/>
        <p:txBody>
          <a:bodyPr/>
          <a:lstStyle/>
          <a:p>
            <a:fld id="{E81580FC-CAE7-4B65-9451-4D2AE5AEF1D8}" type="datetimeFigureOut">
              <a:rPr lang="ru-RU" smtClean="0"/>
              <a:pPr/>
              <a:t>07.05.2018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1ADBD0B-CF70-4ACB-927A-FA975E663E54}" type="slidenum">
              <a:rPr lang="ru-RU" smtClean="0"/>
              <a:pPr/>
              <a:t>‹#›</a:t>
            </a:fld>
            <a:endParaRPr lang="ru-RU"/>
          </a:p>
        </p:txBody>
      </p:sp>
    </p:spTree>
    <p:extLst>
      <p:ext uri="{BB962C8B-B14F-4D97-AF65-F5344CB8AC3E}">
        <p14:creationId xmlns:p14="http://schemas.microsoft.com/office/powerpoint/2010/main" val="163343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1" y="486842"/>
            <a:ext cx="5915025" cy="176741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71491" y="2434167"/>
            <a:ext cx="5915025" cy="580178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71488" y="8475142"/>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81580FC-CAE7-4B65-9451-4D2AE5AEF1D8}" type="datetimeFigureOut">
              <a:rPr lang="ru-RU" smtClean="0"/>
              <a:pPr/>
              <a:t>07.05.2018</a:t>
            </a:fld>
            <a:endParaRPr lang="ru-RU"/>
          </a:p>
        </p:txBody>
      </p:sp>
      <p:sp>
        <p:nvSpPr>
          <p:cNvPr id="5" name="Footer Placeholder 4"/>
          <p:cNvSpPr>
            <a:spLocks noGrp="1"/>
          </p:cNvSpPr>
          <p:nvPr>
            <p:ph type="ftr" sz="quarter" idx="3"/>
          </p:nvPr>
        </p:nvSpPr>
        <p:spPr>
          <a:xfrm>
            <a:off x="2271716" y="8475142"/>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8475142"/>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91ADBD0B-CF70-4ACB-927A-FA975E663E54}" type="slidenum">
              <a:rPr lang="ru-RU" smtClean="0"/>
              <a:pPr/>
              <a:t>‹#›</a:t>
            </a:fld>
            <a:endParaRPr lang="ru-RU"/>
          </a:p>
        </p:txBody>
      </p:sp>
    </p:spTree>
    <p:extLst>
      <p:ext uri="{BB962C8B-B14F-4D97-AF65-F5344CB8AC3E}">
        <p14:creationId xmlns:p14="http://schemas.microsoft.com/office/powerpoint/2010/main" val="13488409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77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4" indent="-171444" algn="l" defTabSz="685775"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0" indent="-171444" algn="l" defTabSz="68577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7" indent="-171444" algn="l" defTabSz="68577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5"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92"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80"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67"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54"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40" indent="-171444" algn="l" defTabSz="685775"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75" rtl="0" eaLnBrk="1" latinLnBrk="0" hangingPunct="1">
        <a:defRPr sz="1351" kern="1200">
          <a:solidFill>
            <a:schemeClr val="tx1"/>
          </a:solidFill>
          <a:latin typeface="+mn-lt"/>
          <a:ea typeface="+mn-ea"/>
          <a:cs typeface="+mn-cs"/>
        </a:defRPr>
      </a:lvl1pPr>
      <a:lvl2pPr marL="342887" algn="l" defTabSz="685775" rtl="0" eaLnBrk="1" latinLnBrk="0" hangingPunct="1">
        <a:defRPr sz="1351" kern="1200">
          <a:solidFill>
            <a:schemeClr val="tx1"/>
          </a:solidFill>
          <a:latin typeface="+mn-lt"/>
          <a:ea typeface="+mn-ea"/>
          <a:cs typeface="+mn-cs"/>
        </a:defRPr>
      </a:lvl2pPr>
      <a:lvl3pPr marL="685775" algn="l" defTabSz="685775" rtl="0" eaLnBrk="1" latinLnBrk="0" hangingPunct="1">
        <a:defRPr sz="1351" kern="1200">
          <a:solidFill>
            <a:schemeClr val="tx1"/>
          </a:solidFill>
          <a:latin typeface="+mn-lt"/>
          <a:ea typeface="+mn-ea"/>
          <a:cs typeface="+mn-cs"/>
        </a:defRPr>
      </a:lvl3pPr>
      <a:lvl4pPr marL="1028662" algn="l" defTabSz="685775" rtl="0" eaLnBrk="1" latinLnBrk="0" hangingPunct="1">
        <a:defRPr sz="1351" kern="1200">
          <a:solidFill>
            <a:schemeClr val="tx1"/>
          </a:solidFill>
          <a:latin typeface="+mn-lt"/>
          <a:ea typeface="+mn-ea"/>
          <a:cs typeface="+mn-cs"/>
        </a:defRPr>
      </a:lvl4pPr>
      <a:lvl5pPr marL="1371548" algn="l" defTabSz="685775" rtl="0" eaLnBrk="1" latinLnBrk="0" hangingPunct="1">
        <a:defRPr sz="1351" kern="1200">
          <a:solidFill>
            <a:schemeClr val="tx1"/>
          </a:solidFill>
          <a:latin typeface="+mn-lt"/>
          <a:ea typeface="+mn-ea"/>
          <a:cs typeface="+mn-cs"/>
        </a:defRPr>
      </a:lvl5pPr>
      <a:lvl6pPr marL="1714436" algn="l" defTabSz="685775" rtl="0" eaLnBrk="1" latinLnBrk="0" hangingPunct="1">
        <a:defRPr sz="1351" kern="1200">
          <a:solidFill>
            <a:schemeClr val="tx1"/>
          </a:solidFill>
          <a:latin typeface="+mn-lt"/>
          <a:ea typeface="+mn-ea"/>
          <a:cs typeface="+mn-cs"/>
        </a:defRPr>
      </a:lvl6pPr>
      <a:lvl7pPr marL="2057323" algn="l" defTabSz="685775" rtl="0" eaLnBrk="1" latinLnBrk="0" hangingPunct="1">
        <a:defRPr sz="1351" kern="1200">
          <a:solidFill>
            <a:schemeClr val="tx1"/>
          </a:solidFill>
          <a:latin typeface="+mn-lt"/>
          <a:ea typeface="+mn-ea"/>
          <a:cs typeface="+mn-cs"/>
        </a:defRPr>
      </a:lvl7pPr>
      <a:lvl8pPr marL="2400211" algn="l" defTabSz="685775" rtl="0" eaLnBrk="1" latinLnBrk="0" hangingPunct="1">
        <a:defRPr sz="1351" kern="1200">
          <a:solidFill>
            <a:schemeClr val="tx1"/>
          </a:solidFill>
          <a:latin typeface="+mn-lt"/>
          <a:ea typeface="+mn-ea"/>
          <a:cs typeface="+mn-cs"/>
        </a:defRPr>
      </a:lvl8pPr>
      <a:lvl9pPr marL="2743098" algn="l" defTabSz="685775"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9.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63067" y="2555777"/>
            <a:ext cx="5904656" cy="335487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ru-RU" sz="2800" b="1" dirty="0">
                <a:ln w="6350">
                  <a:solidFill>
                    <a:schemeClr val="tx1">
                      <a:lumMod val="65000"/>
                      <a:lumOff val="35000"/>
                    </a:schemeClr>
                  </a:solidFill>
                  <a:prstDash val="solid"/>
                </a:ln>
                <a:solidFill>
                  <a:schemeClr val="accent1">
                    <a:lumMod val="75000"/>
                  </a:schemeClr>
                </a:solidFill>
                <a:latin typeface="Arial" pitchFamily="34" charset="0"/>
                <a:cs typeface="Arial" pitchFamily="34" charset="0"/>
              </a:rPr>
              <a:t>НЕТРАДИЦИОННЫЕ СРЕДСТВА КОРРЕКЦИИ  РЕЧЕВЫХ НАРУШЕНИЙ У ДЕТЕЙ ДОШКОЛЬНОГО ВОЗРАСТА</a:t>
            </a:r>
          </a:p>
        </p:txBody>
      </p:sp>
      <p:sp>
        <p:nvSpPr>
          <p:cNvPr id="3" name="Прямоугольник 2"/>
          <p:cNvSpPr/>
          <p:nvPr/>
        </p:nvSpPr>
        <p:spPr>
          <a:xfrm>
            <a:off x="2204865" y="6270695"/>
            <a:ext cx="4427984" cy="1338828"/>
          </a:xfrm>
          <a:prstGeom prst="rect">
            <a:avLst/>
          </a:prstGeom>
        </p:spPr>
        <p:txBody>
          <a:bodyPr wrap="square">
            <a:spAutoFit/>
          </a:bodyPr>
          <a:lstStyle/>
          <a:p>
            <a:pPr algn="r">
              <a:lnSpc>
                <a:spcPct val="150000"/>
              </a:lnSpc>
            </a:pPr>
            <a:r>
              <a:rPr lang="ru-RU" b="1" dirty="0">
                <a:solidFill>
                  <a:schemeClr val="accent1">
                    <a:lumMod val="50000"/>
                  </a:schemeClr>
                </a:solidFill>
                <a:latin typeface="Arial" pitchFamily="34" charset="0"/>
                <a:cs typeface="Arial" pitchFamily="34" charset="0"/>
              </a:rPr>
              <a:t>Пархоменко Жанна Владимировна</a:t>
            </a:r>
            <a:endParaRPr lang="ru-RU" b="1" u="sng" dirty="0">
              <a:solidFill>
                <a:schemeClr val="accent1">
                  <a:lumMod val="50000"/>
                </a:schemeClr>
              </a:solidFill>
              <a:latin typeface="Arial" pitchFamily="34" charset="0"/>
              <a:cs typeface="Arial" pitchFamily="34" charset="0"/>
            </a:endParaRPr>
          </a:p>
          <a:p>
            <a:pPr algn="r">
              <a:lnSpc>
                <a:spcPct val="150000"/>
              </a:lnSpc>
            </a:pPr>
            <a:r>
              <a:rPr lang="ru-RU" b="1" dirty="0">
                <a:solidFill>
                  <a:schemeClr val="accent1">
                    <a:lumMod val="50000"/>
                  </a:schemeClr>
                </a:solidFill>
                <a:latin typeface="Arial" pitchFamily="34" charset="0"/>
                <a:cs typeface="Arial" pitchFamily="34" charset="0"/>
              </a:rPr>
              <a:t>МБДОУ «Детский сад  № 54»</a:t>
            </a:r>
          </a:p>
          <a:p>
            <a:pPr algn="r">
              <a:lnSpc>
                <a:spcPct val="150000"/>
              </a:lnSpc>
            </a:pPr>
            <a:r>
              <a:rPr lang="ru-RU" b="1" dirty="0">
                <a:solidFill>
                  <a:schemeClr val="accent1">
                    <a:lumMod val="50000"/>
                  </a:schemeClr>
                </a:solidFill>
                <a:latin typeface="Arial" pitchFamily="34" charset="0"/>
                <a:cs typeface="Arial" pitchFamily="34" charset="0"/>
              </a:rPr>
              <a:t> учитель-логопед</a:t>
            </a:r>
          </a:p>
        </p:txBody>
      </p:sp>
    </p:spTree>
    <p:extLst>
      <p:ext uri="{BB962C8B-B14F-4D97-AF65-F5344CB8AC3E}">
        <p14:creationId xmlns:p14="http://schemas.microsoft.com/office/powerpoint/2010/main" val="1501610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70231" y="539552"/>
            <a:ext cx="5760640" cy="6794520"/>
          </a:xfrm>
        </p:spPr>
        <p:txBody>
          <a:bodyPr>
            <a:normAutofit/>
          </a:bodyPr>
          <a:lstStyle/>
          <a:p>
            <a:pPr algn="ctr"/>
            <a:r>
              <a:rPr lang="ru-RU" b="1" dirty="0" smtClean="0">
                <a:solidFill>
                  <a:srgbClr val="C00000"/>
                </a:solidFill>
                <a:latin typeface="Times New Roman" panose="02020603050405020304" pitchFamily="18" charset="0"/>
                <a:cs typeface="Times New Roman" panose="02020603050405020304" pitchFamily="18" charset="0"/>
              </a:rPr>
              <a:t> </a:t>
            </a:r>
            <a:r>
              <a:rPr lang="ru-RU" sz="2800" b="1" dirty="0">
                <a:solidFill>
                  <a:srgbClr val="C00000"/>
                </a:solidFill>
                <a:latin typeface="Times New Roman" pitchFamily="18" charset="0"/>
                <a:cs typeface="Times New Roman" pitchFamily="18" charset="0"/>
              </a:rPr>
              <a:t>Создай свою картину.</a:t>
            </a:r>
          </a:p>
          <a:p>
            <a:pPr algn="just"/>
            <a:r>
              <a:rPr lang="ru-RU" b="1" dirty="0">
                <a:solidFill>
                  <a:srgbClr val="002060"/>
                </a:solidFill>
                <a:latin typeface="Times New Roman" panose="02020603050405020304" pitchFamily="18" charset="0"/>
                <a:cs typeface="Times New Roman" pitchFamily="18" charset="0"/>
              </a:rPr>
              <a:t>Дидактическая задача: </a:t>
            </a:r>
            <a:r>
              <a:rPr lang="ru-RU" dirty="0">
                <a:solidFill>
                  <a:srgbClr val="002060"/>
                </a:solidFill>
                <a:latin typeface="Times New Roman" panose="02020603050405020304" pitchFamily="18" charset="0"/>
                <a:cs typeface="Times New Roman" pitchFamily="18" charset="0"/>
              </a:rPr>
              <a:t>учить детей создавать изображения предметов сложной формы по замыслу, пользуясь комбинированием геометрических элементов (разноцветных крышек);</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развивать пространственные представления, мелкую моторику; закреплять счётные навыки; развивать фантазию и воображение</a:t>
            </a:r>
            <a:r>
              <a:rPr lang="ru-RU" dirty="0">
                <a:solidFill>
                  <a:srgbClr val="002060"/>
                </a:solidFill>
                <a:latin typeface="Times New Roman" panose="02020603050405020304" pitchFamily="18" charset="0"/>
                <a:cs typeface="Times New Roman" pitchFamily="18" charset="0"/>
              </a:rPr>
              <a:t>.</a:t>
            </a:r>
          </a:p>
          <a:p>
            <a:pPr algn="just"/>
            <a:r>
              <a:rPr lang="ru-RU" dirty="0">
                <a:solidFill>
                  <a:srgbClr val="002060"/>
                </a:solidFill>
                <a:latin typeface="Times New Roman" panose="02020603050405020304" pitchFamily="18" charset="0"/>
                <a:cs typeface="Times New Roman" pitchFamily="18" charset="0"/>
              </a:rPr>
              <a:t>                                   Ход игры</a:t>
            </a:r>
          </a:p>
          <a:p>
            <a:r>
              <a:rPr lang="ru-RU" dirty="0">
                <a:solidFill>
                  <a:srgbClr val="002060"/>
                </a:solidFill>
                <a:latin typeface="Times New Roman" panose="02020603050405020304" pitchFamily="18" charset="0"/>
                <a:cs typeface="Times New Roman" pitchFamily="18" charset="0"/>
              </a:rPr>
              <a:t>Педагог предлагает детям сделать из крышек любое изображение.  На </a:t>
            </a:r>
            <a:r>
              <a:rPr lang="ru-RU" dirty="0" err="1">
                <a:solidFill>
                  <a:srgbClr val="002060"/>
                </a:solidFill>
                <a:latin typeface="Times New Roman" pitchFamily="18" charset="0"/>
                <a:cs typeface="Times New Roman" pitchFamily="18" charset="0"/>
              </a:rPr>
              <a:t>фланелеграфе</a:t>
            </a:r>
            <a:r>
              <a:rPr lang="ru-RU" dirty="0">
                <a:solidFill>
                  <a:srgbClr val="002060"/>
                </a:solidFill>
                <a:latin typeface="Times New Roman" pitchFamily="18" charset="0"/>
                <a:cs typeface="Times New Roman" pitchFamily="18" charset="0"/>
              </a:rPr>
              <a:t> у педагога рисунки  для образца, которые можно повторить.  Из цветных крышек можно сделать  целые картины. </a:t>
            </a:r>
            <a:endParaRPr lang="ru-RU" b="1" dirty="0">
              <a:solidFill>
                <a:schemeClr val="accent1"/>
              </a:solidFill>
              <a:latin typeface="Times New Roman" pitchFamily="18" charset="0"/>
              <a:cs typeface="Times New Roman" pitchFamily="18" charset="0"/>
            </a:endParaRPr>
          </a:p>
        </p:txBody>
      </p:sp>
      <p:pic>
        <p:nvPicPr>
          <p:cNvPr id="5" name="Рисунок 4" descr="http://www.maam.ru/upload/blogs/c795cf7ccd331becee4d92623b94e4d6.jpg.jpg"/>
          <p:cNvPicPr/>
          <p:nvPr/>
        </p:nvPicPr>
        <p:blipFill rotWithShape="1">
          <a:blip r:embed="rId3">
            <a:extLst>
              <a:ext uri="{28A0092B-C50C-407E-A947-70E740481C1C}">
                <a14:useLocalDpi xmlns:a14="http://schemas.microsoft.com/office/drawing/2010/main" val="0"/>
              </a:ext>
            </a:extLst>
          </a:blip>
          <a:srcRect l="8031" r="8031"/>
          <a:stretch/>
        </p:blipFill>
        <p:spPr bwMode="auto">
          <a:xfrm>
            <a:off x="4077077" y="4862039"/>
            <a:ext cx="2170979" cy="1931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descr="http://www.maam.ru/upload/blogs/3b70f591e25ff47f15e52c8c4cc6f1f0.jpg.jpg"/>
          <p:cNvPicPr/>
          <p:nvPr/>
        </p:nvPicPr>
        <p:blipFill rotWithShape="1">
          <a:blip r:embed="rId4">
            <a:extLst>
              <a:ext uri="{28A0092B-C50C-407E-A947-70E740481C1C}">
                <a14:useLocalDpi xmlns:a14="http://schemas.microsoft.com/office/drawing/2010/main" val="0"/>
              </a:ext>
            </a:extLst>
          </a:blip>
          <a:srcRect l="8075" t="1950" r="17882" b="22569"/>
          <a:stretch/>
        </p:blipFill>
        <p:spPr bwMode="auto">
          <a:xfrm>
            <a:off x="912430" y="4874642"/>
            <a:ext cx="2304255" cy="2042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D:\Жанна\АРХИВ\крышки\1307087208_razvitie-melkoj-motoriki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776" y="4964498"/>
            <a:ext cx="1160171" cy="1931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Рисунок 10" descr="http://www.maam.ru/upload/blogs/41393661cf750a680829212f7f900a77.jpg.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2936" y="7295794"/>
            <a:ext cx="1924663" cy="1370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0513" y="377788"/>
            <a:ext cx="2087247" cy="755576"/>
          </a:xfrm>
        </p:spPr>
        <p:txBody>
          <a:bodyPr>
            <a:normAutofit fontScale="90000"/>
          </a:bodyPr>
          <a:lstStyle/>
          <a:p>
            <a:pPr algn="ctr"/>
            <a:r>
              <a:rPr lang="ru-RU" sz="3100" b="1" dirty="0" err="1">
                <a:solidFill>
                  <a:srgbClr val="C00000"/>
                </a:solidFill>
                <a:latin typeface="Times New Roman" panose="02020603050405020304" pitchFamily="18" charset="0"/>
                <a:cs typeface="Times New Roman" panose="02020603050405020304" pitchFamily="18" charset="0"/>
              </a:rPr>
              <a:t>Мозайка</a:t>
            </a:r>
            <a:r>
              <a:rPr lang="ru-RU" sz="3100" b="1" dirty="0">
                <a:solidFill>
                  <a:srgbClr val="C00000"/>
                </a:solidFill>
                <a:latin typeface="Times New Roman" panose="02020603050405020304" pitchFamily="18" charset="0"/>
                <a:cs typeface="Times New Roman" panose="02020603050405020304" pitchFamily="18" charset="0"/>
              </a:rPr>
              <a:t> </a:t>
            </a:r>
            <a:r>
              <a:rPr lang="ru-RU" sz="3200" b="1" dirty="0">
                <a:solidFill>
                  <a:srgbClr val="C00000"/>
                </a:solidFill>
                <a:latin typeface="Times New Roman" pitchFamily="18" charset="0"/>
                <a:cs typeface="Times New Roman" pitchFamily="18" charset="0"/>
              </a:rPr>
              <a:t/>
            </a:r>
            <a:br>
              <a:rPr lang="ru-RU" sz="3200" b="1" dirty="0">
                <a:solidFill>
                  <a:srgbClr val="C00000"/>
                </a:solidFill>
                <a:latin typeface="Times New Roman" pitchFamily="18" charset="0"/>
                <a:cs typeface="Times New Roman" pitchFamily="18" charset="0"/>
              </a:rPr>
            </a:br>
            <a:endParaRPr lang="ru-RU" sz="3200" b="1" dirty="0">
              <a:solidFill>
                <a:srgbClr val="C00000"/>
              </a:solidFill>
              <a:latin typeface="Times New Roman" pitchFamily="18" charset="0"/>
              <a:cs typeface="Times New Roman" pitchFamily="18" charset="0"/>
            </a:endParaRPr>
          </a:p>
        </p:txBody>
      </p:sp>
      <p:sp>
        <p:nvSpPr>
          <p:cNvPr id="3" name="Текст 2"/>
          <p:cNvSpPr>
            <a:spLocks noGrp="1"/>
          </p:cNvSpPr>
          <p:nvPr>
            <p:ph type="body" idx="1"/>
          </p:nvPr>
        </p:nvSpPr>
        <p:spPr>
          <a:xfrm>
            <a:off x="764707" y="755576"/>
            <a:ext cx="5639139" cy="3240360"/>
          </a:xfrm>
        </p:spPr>
        <p:txBody>
          <a:bodyPr>
            <a:normAutofit/>
          </a:bodyPr>
          <a:lstStyle/>
          <a:p>
            <a:pPr algn="just"/>
            <a:r>
              <a:rPr lang="ru-RU" b="1" dirty="0">
                <a:solidFill>
                  <a:srgbClr val="002060"/>
                </a:solidFill>
                <a:latin typeface="Times New Roman" pitchFamily="18" charset="0"/>
                <a:cs typeface="Times New Roman" pitchFamily="18" charset="0"/>
              </a:rPr>
              <a:t>Дидактические задачи: </a:t>
            </a:r>
            <a:r>
              <a:rPr lang="ru-RU" dirty="0">
                <a:solidFill>
                  <a:srgbClr val="002060"/>
                </a:solidFill>
                <a:latin typeface="Times New Roman" pitchFamily="18" charset="0"/>
                <a:cs typeface="Times New Roman" pitchFamily="18" charset="0"/>
              </a:rPr>
              <a:t>закреплять умения подбирать фигуры, ориентируясь на цвет; развивать мелкую моторику рук.</a:t>
            </a:r>
          </a:p>
          <a:p>
            <a:pPr algn="just"/>
            <a:r>
              <a:rPr lang="ru-RU" dirty="0">
                <a:solidFill>
                  <a:srgbClr val="002060"/>
                </a:solidFill>
                <a:latin typeface="Times New Roman" pitchFamily="18" charset="0"/>
                <a:cs typeface="Times New Roman" pitchFamily="18" charset="0"/>
              </a:rPr>
              <a:t>                                        Ход игры.</a:t>
            </a:r>
          </a:p>
          <a:p>
            <a:pPr algn="just"/>
            <a:r>
              <a:rPr lang="ru-RU" dirty="0">
                <a:solidFill>
                  <a:srgbClr val="002060"/>
                </a:solidFill>
                <a:latin typeface="Times New Roman" pitchFamily="18" charset="0"/>
                <a:cs typeface="Times New Roman" pitchFamily="18" charset="0"/>
              </a:rPr>
              <a:t>Педагог показывает детям «бабочку» и читает отрывок из   «Доктора Айболита». Предлагает побыть Айболитами и починить крылышки  «бабочек», заполнив крышками  нужного цвета отверстия на крыльях. Если дети разложили фигуры                                                                 правильно, педагог предлагает им  поменяться «бабочками»,  и игра продолжается.                 </a:t>
            </a:r>
            <a:endParaRPr lang="ru-RU" b="1" dirty="0">
              <a:solidFill>
                <a:schemeClr val="accent1"/>
              </a:solidFill>
              <a:latin typeface="Times New Roman" pitchFamily="18" charset="0"/>
              <a:cs typeface="Times New Roman" pitchFamily="18" charset="0"/>
            </a:endParaRPr>
          </a:p>
          <a:p>
            <a:pPr algn="just"/>
            <a:endParaRPr lang="ru-RU" dirty="0">
              <a:solidFill>
                <a:srgbClr val="002060"/>
              </a:solidFill>
              <a:latin typeface="Times New Roman" pitchFamily="18" charset="0"/>
              <a:cs typeface="Times New Roman" pitchFamily="18" charset="0"/>
            </a:endParaRPr>
          </a:p>
          <a:p>
            <a:pPr algn="ctr"/>
            <a:endParaRPr lang="ru-RU" b="0" dirty="0">
              <a:solidFill>
                <a:schemeClr val="bg2"/>
              </a:solidFill>
              <a:latin typeface="Times New Roman" pitchFamily="18" charset="0"/>
              <a:cs typeface="Times New Roman" pitchFamily="18" charset="0"/>
            </a:endParaRPr>
          </a:p>
        </p:txBody>
      </p:sp>
      <p:pic>
        <p:nvPicPr>
          <p:cNvPr id="5" name="Рисунок 4" descr="J:\DCIM\100SSCAM\SDC18658.JPG"/>
          <p:cNvPicPr/>
          <p:nvPr/>
        </p:nvPicPr>
        <p:blipFill rotWithShape="1">
          <a:blip r:embed="rId2" cstate="print">
            <a:clrChange>
              <a:clrFrom>
                <a:srgbClr val="DCDCDC"/>
              </a:clrFrom>
              <a:clrTo>
                <a:srgbClr val="DCDCDC">
                  <a:alpha val="0"/>
                </a:srgbClr>
              </a:clrTo>
            </a:clrChange>
            <a:extLst>
              <a:ext uri="{28A0092B-C50C-407E-A947-70E740481C1C}">
                <a14:useLocalDpi xmlns:a14="http://schemas.microsoft.com/office/drawing/2010/main" val="0"/>
              </a:ext>
            </a:extLst>
          </a:blip>
          <a:srcRect l="25137" t="31002" r="10461" b="7655"/>
          <a:stretch/>
        </p:blipFill>
        <p:spPr bwMode="auto">
          <a:xfrm rot="1133316">
            <a:off x="3031780" y="4320261"/>
            <a:ext cx="3525051" cy="2446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4" name="Рисунок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53621">
            <a:off x="549612" y="5788603"/>
            <a:ext cx="3296651" cy="2544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8840" y="4627"/>
            <a:ext cx="2975992" cy="768085"/>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Домино</a:t>
            </a:r>
          </a:p>
        </p:txBody>
      </p:sp>
      <p:sp>
        <p:nvSpPr>
          <p:cNvPr id="3" name="Текст 2"/>
          <p:cNvSpPr>
            <a:spLocks noGrp="1"/>
          </p:cNvSpPr>
          <p:nvPr>
            <p:ph type="body" idx="1"/>
          </p:nvPr>
        </p:nvSpPr>
        <p:spPr>
          <a:xfrm>
            <a:off x="764705" y="1019605"/>
            <a:ext cx="5588200" cy="7393384"/>
          </a:xfrm>
        </p:spPr>
        <p:txBody>
          <a:bodyPr/>
          <a:lstStyle/>
          <a:p>
            <a:pPr algn="just"/>
            <a:r>
              <a:rPr lang="ru-RU" sz="2000" b="1" dirty="0">
                <a:solidFill>
                  <a:srgbClr val="002060"/>
                </a:solidFill>
                <a:latin typeface="Times New Roman" pitchFamily="18" charset="0"/>
                <a:cs typeface="Times New Roman" pitchFamily="18" charset="0"/>
              </a:rPr>
              <a:t>Дидактические задачи: </a:t>
            </a:r>
            <a:r>
              <a:rPr lang="ru-RU" sz="2000" dirty="0">
                <a:solidFill>
                  <a:srgbClr val="002060"/>
                </a:solidFill>
                <a:latin typeface="Times New Roman" pitchFamily="18" charset="0"/>
                <a:cs typeface="Times New Roman" pitchFamily="18" charset="0"/>
              </a:rPr>
              <a:t>закрепление знаний детей о цветовой гамме и оттенках цветов; развитие восприятия, внимания, мышления, конструктивных умений, смекалки. </a:t>
            </a:r>
          </a:p>
          <a:p>
            <a:pPr algn="just"/>
            <a:endParaRPr lang="ru-RU" sz="2000" dirty="0">
              <a:solidFill>
                <a:srgbClr val="002060"/>
              </a:solidFill>
              <a:latin typeface="Times New Roman" pitchFamily="18" charset="0"/>
              <a:cs typeface="Times New Roman" pitchFamily="18" charset="0"/>
            </a:endParaRPr>
          </a:p>
          <a:p>
            <a:pPr algn="just"/>
            <a:r>
              <a:rPr lang="ru-RU" sz="2000" dirty="0">
                <a:solidFill>
                  <a:srgbClr val="002060"/>
                </a:solidFill>
                <a:latin typeface="Times New Roman" pitchFamily="18" charset="0"/>
                <a:cs typeface="Times New Roman" pitchFamily="18" charset="0"/>
              </a:rPr>
              <a:t>Вариант 1. Малыши 2-3 лет на начальном этапе освоения игры работают с двухцветными крышками, выстраивая цепочки в двух направлениях. </a:t>
            </a:r>
          </a:p>
          <a:p>
            <a:pPr algn="just"/>
            <a:r>
              <a:rPr lang="ru-RU" sz="2000" dirty="0">
                <a:solidFill>
                  <a:srgbClr val="002060"/>
                </a:solidFill>
                <a:latin typeface="Times New Roman" pitchFamily="18" charset="0"/>
                <a:cs typeface="Times New Roman" pitchFamily="18" charset="0"/>
              </a:rPr>
              <a:t>Вариант 2. Для детей 4-6 лет берутся четырехцветные крышки. Увеличивается площадь игры и направления цветовых цепочек. </a:t>
            </a:r>
          </a:p>
          <a:p>
            <a:pPr algn="just"/>
            <a:r>
              <a:rPr lang="ru-RU" sz="2000" dirty="0">
                <a:solidFill>
                  <a:srgbClr val="002060"/>
                </a:solidFill>
                <a:latin typeface="Times New Roman" pitchFamily="18" charset="0"/>
                <a:cs typeface="Times New Roman" pitchFamily="18" charset="0"/>
              </a:rPr>
              <a:t>Вариант 3. Дети 5-6 лет составляют из крышек узоры, соблюдая принцип «домино». </a:t>
            </a:r>
          </a:p>
          <a:p>
            <a:endParaRPr lang="ru-RU" dirty="0"/>
          </a:p>
        </p:txBody>
      </p:sp>
      <p:pic>
        <p:nvPicPr>
          <p:cNvPr id="1026" name="Picture 2" descr="J:\DCIM\100SSCAM\SDC19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41" t="8046" r="12644" b="10805"/>
          <a:stretch/>
        </p:blipFill>
        <p:spPr bwMode="auto">
          <a:xfrm rot="462163">
            <a:off x="2570629" y="5705387"/>
            <a:ext cx="3602894" cy="2919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036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852938" y="6710837"/>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ru-RU" sz="2400"/>
          </a:p>
        </p:txBody>
      </p:sp>
      <p:sp>
        <p:nvSpPr>
          <p:cNvPr id="7" name="Прямоугольник 6"/>
          <p:cNvSpPr/>
          <p:nvPr/>
        </p:nvSpPr>
        <p:spPr>
          <a:xfrm>
            <a:off x="1139811" y="467545"/>
            <a:ext cx="4464495" cy="523220"/>
          </a:xfrm>
          <a:prstGeom prst="rect">
            <a:avLst/>
          </a:prstGeom>
        </p:spPr>
        <p:txBody>
          <a:bodyPr wrap="square">
            <a:spAutoFit/>
          </a:bodyPr>
          <a:lstStyle/>
          <a:p>
            <a:pPr lvl="0"/>
            <a:r>
              <a:rPr lang="ru-RU" sz="2400" dirty="0">
                <a:solidFill>
                  <a:schemeClr val="accent3"/>
                </a:solidFill>
              </a:rPr>
              <a:t>         </a:t>
            </a:r>
            <a:r>
              <a:rPr lang="ru-RU" altLang="ru-RU" sz="2800" b="1" dirty="0">
                <a:ln w="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Составь предложение</a:t>
            </a:r>
            <a:endParaRPr lang="ru-RU" altLang="ru-RU" sz="2800" b="1" dirty="0">
              <a:ln w="0"/>
              <a:solidFill>
                <a:srgbClr val="C00000"/>
              </a:solidFill>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auto">
          <a:xfrm>
            <a:off x="1139811" y="1160079"/>
            <a:ext cx="5169511" cy="425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lvl="0" algn="just" eaLnBrk="0" fontAlgn="base" hangingPunct="0">
              <a:spcBef>
                <a:spcPct val="0"/>
              </a:spcBef>
              <a:spcAft>
                <a:spcPct val="0"/>
              </a:spcAft>
            </a:pPr>
            <a:r>
              <a:rPr lang="ru-RU" altLang="ru-RU" dirty="0">
                <a:ln w="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Игровой материал: разноцветные крышки с наклеенными на них предметными картинками, красные крышки с наклеенными на них схемами предлогов, имеющих пространственное значение.</a:t>
            </a:r>
            <a:r>
              <a:rPr lang="ru-RU" altLang="ru-RU"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ru-RU" dirty="0">
              <a:solidFill>
                <a:srgbClr val="00206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Педагог произносит предложение, например: «Мяч на стуле» — и предлагает ребенку подобрать и разложить крышки с картинками так, чтобы они отражали это предложение. Затем проводится анализ предложения. Акцентируется внимание на использовании предлога. Ребенок самостоятельно придумывает предложение и «выкладывает» его с помощью крышек, а потом проводит анализ предложения.</a:t>
            </a:r>
            <a:r>
              <a:rPr lang="ru-RU" altLang="ru-RU" dirty="0">
                <a:solidFill>
                  <a:srgbClr val="002060"/>
                </a:solidFill>
                <a:latin typeface="Times New Roman" panose="02020603050405020304" pitchFamily="18" charset="0"/>
                <a:cs typeface="Times New Roman" panose="02020603050405020304" pitchFamily="18" charset="0"/>
              </a:rPr>
              <a:t> </a:t>
            </a:r>
            <a:endParaRPr lang="ru-RU" b="1" dirty="0">
              <a:solidFill>
                <a:schemeClr val="accent1"/>
              </a:solidFill>
              <a:latin typeface="Times New Roman" pitchFamily="18" charset="0"/>
              <a:cs typeface="Times New Roman" pitchFamily="18" charset="0"/>
            </a:endParaRPr>
          </a:p>
          <a:p>
            <a:pPr algn="just" defTabSz="1219124" eaLnBrk="0" fontAlgn="base" hangingPunct="0">
              <a:spcBef>
                <a:spcPct val="0"/>
              </a:spcBef>
              <a:spcAft>
                <a:spcPct val="0"/>
              </a:spcAft>
            </a:pPr>
            <a:endParaRPr lang="ru-RU" altLang="ru-RU" sz="1067"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defTabSz="1219124" eaLnBrk="0" fontAlgn="base" hangingPunct="0">
              <a:spcBef>
                <a:spcPct val="0"/>
              </a:spcBef>
              <a:spcAft>
                <a:spcPct val="0"/>
              </a:spcAft>
            </a:pPr>
            <a:endParaRPr lang="ru-RU" altLang="ru-RU" sz="2400" dirty="0">
              <a:ln w="0"/>
              <a:effectLst>
                <a:outerShdw blurRad="38100" dist="19050" dir="2700000" algn="tl" rotWithShape="0">
                  <a:schemeClr val="dk1">
                    <a:alpha val="40000"/>
                  </a:schemeClr>
                </a:outerShdw>
              </a:effectLst>
              <a:latin typeface="Arial" panose="020B0604020202020204" pitchFamily="34" charset="0"/>
            </a:endParaRPr>
          </a:p>
        </p:txBody>
      </p:sp>
      <p:pic>
        <p:nvPicPr>
          <p:cNvPr id="1028" name="Рисунок 1" descr="http://dob.1september.ru/2007/2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145" y="5277451"/>
            <a:ext cx="4262844" cy="2866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86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33" y="-305358"/>
            <a:ext cx="3453408" cy="864096"/>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Астронавты</a:t>
            </a:r>
          </a:p>
        </p:txBody>
      </p:sp>
      <p:sp>
        <p:nvSpPr>
          <p:cNvPr id="3" name="Текст 2"/>
          <p:cNvSpPr>
            <a:spLocks noGrp="1"/>
          </p:cNvSpPr>
          <p:nvPr>
            <p:ph type="body" idx="1"/>
          </p:nvPr>
        </p:nvSpPr>
        <p:spPr>
          <a:xfrm>
            <a:off x="692285" y="558739"/>
            <a:ext cx="5689047" cy="2501095"/>
          </a:xfrm>
        </p:spPr>
        <p:txBody>
          <a:bodyPr>
            <a:normAutofit/>
          </a:bodyPr>
          <a:lstStyle/>
          <a:p>
            <a:pPr algn="just"/>
            <a:r>
              <a:rPr lang="ru-RU" b="1" dirty="0">
                <a:solidFill>
                  <a:srgbClr val="002060"/>
                </a:solidFill>
                <a:latin typeface="Times New Roman" pitchFamily="18" charset="0"/>
                <a:cs typeface="Times New Roman" pitchFamily="18" charset="0"/>
              </a:rPr>
              <a:t>Дидактические </a:t>
            </a:r>
            <a:r>
              <a:rPr lang="ru-RU" b="1" dirty="0" smtClean="0">
                <a:solidFill>
                  <a:srgbClr val="002060"/>
                </a:solidFill>
                <a:latin typeface="Times New Roman" pitchFamily="18" charset="0"/>
                <a:cs typeface="Times New Roman" pitchFamily="18" charset="0"/>
              </a:rPr>
              <a:t>задачи</a:t>
            </a:r>
            <a:r>
              <a:rPr lang="ru-RU" sz="2000" dirty="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развитие фонематического слуха,  мелкой моторики рук.</a:t>
            </a:r>
          </a:p>
          <a:p>
            <a:pPr algn="just"/>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Ход игрового упражнения. </a:t>
            </a:r>
            <a:b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Педагог раскладывает перед ребенком </a:t>
            </a:r>
            <a:r>
              <a:rPr lang="ru-RU" alt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крышки с изображенными  </a:t>
            </a:r>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 </a:t>
            </a:r>
            <a:r>
              <a:rPr lang="ru-RU" alt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них предметами. Затем </a:t>
            </a:r>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предлагает ребенку отобрать предметы(астронавтов) на определенный звук(в начале, середине, конце</a:t>
            </a:r>
            <a:r>
              <a:rPr lang="ru-RU" alt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),поместить(прикрутить) их в ракету, отправить </a:t>
            </a:r>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 полет</a:t>
            </a:r>
            <a:r>
              <a:rPr lang="ru-RU" alt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b="1" dirty="0">
              <a:solidFill>
                <a:schemeClr val="accent1"/>
              </a:solidFill>
              <a:latin typeface="Times New Roman" pitchFamily="18" charset="0"/>
              <a:cs typeface="Times New Roman" pitchFamily="18" charset="0"/>
            </a:endParaRPr>
          </a:p>
          <a:p>
            <a:pPr algn="just"/>
            <a:endParaRPr lang="ru-RU" dirty="0"/>
          </a:p>
          <a:p>
            <a:endParaRPr lang="ru-RU" dirty="0">
              <a:solidFill>
                <a:srgbClr val="002060"/>
              </a:solidFill>
              <a:latin typeface="Times New Roman" pitchFamily="18" charset="0"/>
              <a:cs typeface="Times New Roman" pitchFamily="18" charset="0"/>
            </a:endParaRPr>
          </a:p>
        </p:txBody>
      </p:sp>
      <p:pic>
        <p:nvPicPr>
          <p:cNvPr id="5122" name="Picture 2" descr="J:\DCIM\100SSCAM\SDC186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0" t="9982" r="3375" b="5158"/>
          <a:stretch/>
        </p:blipFill>
        <p:spPr bwMode="auto">
          <a:xfrm>
            <a:off x="943245" y="3124437"/>
            <a:ext cx="2382323" cy="2527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D:\Жанна\АРХИВ\крышки\Ракета и космонавты\обложк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165" y="3147846"/>
            <a:ext cx="2725793" cy="2515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353" y="1663349"/>
            <a:ext cx="6428427" cy="369332"/>
          </a:xfrm>
          <a:prstGeom prst="rect">
            <a:avLst/>
          </a:prstGeom>
        </p:spPr>
        <p:txBody>
          <a:bodyPr wrap="square">
            <a:spAutoFit/>
          </a:bodyPr>
          <a:lstStyle/>
          <a:p>
            <a:r>
              <a:rPr lang="ru-RU" alt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p>
        </p:txBody>
      </p:sp>
      <p:sp>
        <p:nvSpPr>
          <p:cNvPr id="5" name="Прямоугольник 4"/>
          <p:cNvSpPr/>
          <p:nvPr/>
        </p:nvSpPr>
        <p:spPr>
          <a:xfrm>
            <a:off x="2635371" y="5824817"/>
            <a:ext cx="1690399" cy="523220"/>
          </a:xfrm>
          <a:prstGeom prst="rect">
            <a:avLst/>
          </a:prstGeom>
        </p:spPr>
        <p:txBody>
          <a:bodyPr wrap="none">
            <a:sp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Гусеница</a:t>
            </a:r>
          </a:p>
        </p:txBody>
      </p:sp>
      <p:sp>
        <p:nvSpPr>
          <p:cNvPr id="6" name="Прямоугольник 5"/>
          <p:cNvSpPr/>
          <p:nvPr/>
        </p:nvSpPr>
        <p:spPr>
          <a:xfrm>
            <a:off x="692283" y="6214927"/>
            <a:ext cx="5847496" cy="1508105"/>
          </a:xfrm>
          <a:prstGeom prst="rect">
            <a:avLst/>
          </a:prstGeom>
        </p:spPr>
        <p:txBody>
          <a:bodyPr wrap="square">
            <a:spAutoFit/>
          </a:bodyPr>
          <a:lstStyle/>
          <a:p>
            <a:r>
              <a:rPr lang="ru-RU" b="1" dirty="0">
                <a:solidFill>
                  <a:srgbClr val="002060"/>
                </a:solidFill>
                <a:latin typeface="Times New Roman" pitchFamily="18" charset="0"/>
                <a:cs typeface="Times New Roman" pitchFamily="18" charset="0"/>
              </a:rPr>
              <a:t>Дидактические задачи</a:t>
            </a:r>
            <a:r>
              <a:rPr lang="ru-RU" sz="2000" dirty="0">
                <a:solidFill>
                  <a:srgbClr val="002060"/>
                </a:solidFill>
                <a:latin typeface="Times New Roman" pitchFamily="18" charset="0"/>
                <a:cs typeface="Times New Roman" pitchFamily="18" charset="0"/>
              </a:rPr>
              <a:t>: д</a:t>
            </a:r>
            <a:r>
              <a:rPr lang="ru-RU" dirty="0">
                <a:solidFill>
                  <a:srgbClr val="002060"/>
                </a:solidFill>
                <a:latin typeface="Times New Roman" pitchFamily="18" charset="0"/>
                <a:cs typeface="Times New Roman" pitchFamily="18" charset="0"/>
              </a:rPr>
              <a:t>ифференциация звуков, развитие фонематического слуха, мелкой моторики рук.</a:t>
            </a:r>
          </a:p>
          <a:p>
            <a:r>
              <a:rPr lang="ru-RU" dirty="0">
                <a:solidFill>
                  <a:srgbClr val="002060"/>
                </a:solidFill>
                <a:latin typeface="Times New Roman" pitchFamily="18" charset="0"/>
                <a:cs typeface="Times New Roman" pitchFamily="18" charset="0"/>
              </a:rPr>
              <a:t>Ребенок прикручивает крышки, проговаривая слова, собирая гусеницу. </a:t>
            </a:r>
            <a:endParaRPr lang="ru-RU" b="1" dirty="0">
              <a:solidFill>
                <a:schemeClr val="accent1"/>
              </a:solidFill>
              <a:latin typeface="Times New Roman" pitchFamily="18" charset="0"/>
              <a:cs typeface="Times New Roman" pitchFamily="18" charset="0"/>
            </a:endParaRPr>
          </a:p>
          <a:p>
            <a:r>
              <a:rPr lang="ru-RU" dirty="0">
                <a:solidFill>
                  <a:srgbClr val="002060"/>
                </a:solidFill>
                <a:latin typeface="Times New Roman" pitchFamily="18" charset="0"/>
                <a:cs typeface="Times New Roman" pitchFamily="18" charset="0"/>
              </a:rPr>
              <a:t> </a:t>
            </a:r>
          </a:p>
        </p:txBody>
      </p:sp>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10368" t="24142" r="13455" b="-1286"/>
          <a:stretch/>
        </p:blipFill>
        <p:spPr>
          <a:xfrm>
            <a:off x="4325768" y="7343615"/>
            <a:ext cx="2054387" cy="1560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21937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412" y="-7272"/>
            <a:ext cx="4323650" cy="591097"/>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Звуковые дорожки</a:t>
            </a:r>
          </a:p>
        </p:txBody>
      </p:sp>
      <p:pic>
        <p:nvPicPr>
          <p:cNvPr id="2049" name="Рисунок 2" descr="белка"/>
          <p:cNvPicPr>
            <a:picLocks noChangeAspect="1" noChangeArrowheads="1"/>
          </p:cNvPicPr>
          <p:nvPr/>
        </p:nvPicPr>
        <p:blipFill>
          <a:blip r:embed="rId2" cstate="print">
            <a:extLst>
              <a:ext uri="{28A0092B-C50C-407E-A947-70E740481C1C}">
                <a14:useLocalDpi xmlns:a14="http://schemas.microsoft.com/office/drawing/2010/main" val="0"/>
              </a:ext>
            </a:extLst>
          </a:blip>
          <a:srcRect r="15425" b="15527"/>
          <a:stretch>
            <a:fillRect/>
          </a:stretch>
        </p:blipFill>
        <p:spPr bwMode="auto">
          <a:xfrm>
            <a:off x="3524252" y="7630672"/>
            <a:ext cx="667080" cy="8951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2666999"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ru-RU" sz="2400"/>
          </a:p>
        </p:txBody>
      </p:sp>
      <p:pic>
        <p:nvPicPr>
          <p:cNvPr id="6" name="Picture 2" descr="J:\DCIM\100SSCAM\SDC1890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429" t="22730" r="20268" b="14712"/>
          <a:stretch/>
        </p:blipFill>
        <p:spPr bwMode="auto">
          <a:xfrm rot="20820892">
            <a:off x="1635584" y="7619381"/>
            <a:ext cx="819123" cy="1114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3" descr="J:\DCIM\100SSCAM\SDC1889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283" t="12582" r="15657" b="8981"/>
          <a:stretch/>
        </p:blipFill>
        <p:spPr bwMode="auto">
          <a:xfrm rot="982720">
            <a:off x="5167589" y="7561519"/>
            <a:ext cx="840111" cy="1155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785352" y="571259"/>
            <a:ext cx="5697856" cy="7502054"/>
          </a:xfrm>
          <a:prstGeom prst="rect">
            <a:avLst/>
          </a:prstGeom>
        </p:spPr>
        <p:txBody>
          <a:bodyPr wrap="square">
            <a:spAutoFit/>
          </a:bodyPr>
          <a:lstStyle/>
          <a:p>
            <a:pPr algn="just">
              <a:lnSpc>
                <a:spcPct val="115000"/>
              </a:lnSpc>
            </a:pPr>
            <a:r>
              <a:rPr lang="ru-RU" sz="1600" b="1" dirty="0">
                <a:ea typeface="Times New Roman" panose="02020603050405020304" pitchFamily="18" charset="0"/>
                <a:cs typeface="Times New Roman" panose="02020603050405020304" pitchFamily="18" charset="0"/>
              </a:rPr>
              <a:t>   </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Цели: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развитие фонематического слуха и восприятия, навыка звукового анализа и синтеза, автоматизация звуков в словах, развитие мелкой моторики и координации движения рук. Оборудование: звуковые линейки, набор цветных крышек. </a:t>
            </a:r>
            <a:endPar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Ход игры: дети вычленяют звуки из слова, анализируют качественные характеристики этих звуков (гласные, твердые и мягкие согласные) и накручивают крышку нужного цвета на соответствующее горлышко на звуковой линейке. Таким образом, создаются условия для ориентировочно-исследовательской деятельности детей, что достигается через систему действий, включающих не только словесно-зрительное, но и двигательное ознакомление со словом, звуком. Закручивая крышки, дети продолжают развивать тонкие движения пальцев рук. Используя звуковые линейки, дети с легкостью определяют количество слогов («сколько гласных звуков — столько слогов в слове»). Инструкция: «Посмотри и назови предложенную картинку. Назови слово по звукам. Выполни звукобуквенный анализ данного слова с помощью крышек нужного цвета. Дай характеристику каждому из звуков. Сколько гласных, согласных звуков? Сколько слогов в данном слове?» </a:t>
            </a:r>
            <a:endParaRPr lang="ru-RU" b="1" dirty="0">
              <a:solidFill>
                <a:schemeClr val="accent1"/>
              </a:solidFill>
              <a:latin typeface="Times New Roman" pitchFamily="18" charset="0"/>
              <a:cs typeface="Times New Roman" pitchFamily="18" charset="0"/>
            </a:endParaRPr>
          </a:p>
          <a:p>
            <a:pPr algn="just"/>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r>
            <a:b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76246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2964" y="2252944"/>
            <a:ext cx="3619104" cy="3447098"/>
          </a:xfrm>
          <a:prstGeom prst="rect">
            <a:avLst/>
          </a:prstGeom>
          <a:noFill/>
        </p:spPr>
        <p:txBody>
          <a:bodyPr wrap="square" lIns="121920" tIns="60960" rIns="121920" bIns="60960">
            <a:spAutoFit/>
          </a:bodyPr>
          <a:lstStyle/>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Крышки, посмотри!</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Сколько их? Не сосчитать!</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Пусть тебе они помогут</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Буквы разные «писать».</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Смело по одной бери,</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На полоску клади,</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Друг за другом, ровно, прямо</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Меж собой соедини.</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Результат будет отличный-</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Звук и букву будешь знать!</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В школе за красивый почерк</a:t>
            </a:r>
          </a:p>
          <a:p>
            <a:pPr algn="ctr"/>
            <a:r>
              <a:rPr lang="ru-RU" b="1" dirty="0">
                <a:ln w="0"/>
                <a:solidFill>
                  <a:schemeClr val="accent2">
                    <a:lumMod val="50000"/>
                  </a:schemeClr>
                </a:solidFill>
                <a:latin typeface="Times New Roman" panose="02020603050405020304" pitchFamily="18" charset="0"/>
                <a:cs typeface="Times New Roman" panose="02020603050405020304" pitchFamily="18" charset="0"/>
              </a:rPr>
              <a:t>Будет лишь  оценка пять!</a:t>
            </a:r>
          </a:p>
        </p:txBody>
      </p:sp>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0936" t="39666" r="34746"/>
          <a:stretch/>
        </p:blipFill>
        <p:spPr>
          <a:xfrm>
            <a:off x="4603875" y="2517529"/>
            <a:ext cx="1500294" cy="1531872"/>
          </a:xfrm>
          <a:prstGeom prst="rect">
            <a:avLst/>
          </a:prstGeom>
        </p:spPr>
      </p:pic>
      <p:sp>
        <p:nvSpPr>
          <p:cNvPr id="2" name="Прямоугольник 1"/>
          <p:cNvSpPr/>
          <p:nvPr/>
        </p:nvSpPr>
        <p:spPr>
          <a:xfrm>
            <a:off x="620688" y="147098"/>
            <a:ext cx="5525912" cy="2035173"/>
          </a:xfrm>
          <a:prstGeom prst="rect">
            <a:avLst/>
          </a:prstGeom>
        </p:spPr>
        <p:txBody>
          <a:bodyPr wrap="square">
            <a:spAutoFit/>
          </a:bodyPr>
          <a:lstStyle/>
          <a:p>
            <a:pPr>
              <a:lnSpc>
                <a:spcPct val="107000"/>
              </a:lnSpc>
            </a:pPr>
            <a:r>
              <a:rPr lang="ru-RU" sz="2800" b="1" dirty="0">
                <a:solidFill>
                  <a:srgbClr val="C00000"/>
                </a:solidFill>
                <a:latin typeface="+mj-lt"/>
                <a:ea typeface="Times New Roman" panose="02020603050405020304" pitchFamily="18" charset="0"/>
                <a:cs typeface="Times New Roman" panose="02020603050405020304" pitchFamily="18" charset="0"/>
              </a:rPr>
              <a:t>          </a:t>
            </a:r>
            <a:r>
              <a:rPr lang="ru-RU"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Игры «Выложи букву»</a:t>
            </a:r>
            <a:endParaRPr lang="ru-RU" sz="2800" dirty="0">
              <a:solidFill>
                <a:srgbClr val="C00000"/>
              </a:solidFill>
              <a:latin typeface="+mj-lt"/>
              <a:ea typeface="Times New Roman" panose="02020603050405020304" pitchFamily="18" charset="0"/>
              <a:cs typeface="Times New Roman" panose="02020603050405020304" pitchFamily="18" charset="0"/>
            </a:endParaRPr>
          </a:p>
          <a:p>
            <a:pPr>
              <a:lnSpc>
                <a:spcPct val="107000"/>
              </a:lnSpc>
            </a:pPr>
            <a:r>
              <a:rPr lang="ru-RU" b="1" dirty="0">
                <a:solidFill>
                  <a:srgbClr val="002060"/>
                </a:solidFill>
                <a:latin typeface="Times New Roman" panose="02020603050405020304" pitchFamily="18" charset="0"/>
                <a:cs typeface="Times New Roman" panose="02020603050405020304" pitchFamily="18" charset="0"/>
              </a:rPr>
              <a:t>Дидактическая з</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адача: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закрепление образа буквы, развитие мелкой моторики.</a:t>
            </a:r>
          </a:p>
          <a:p>
            <a:pPr>
              <a:lnSpc>
                <a:spcPct val="107000"/>
              </a:lnSpc>
            </a:pPr>
            <a:r>
              <a:rPr lang="ru-RU" dirty="0">
                <a:solidFill>
                  <a:srgbClr val="002060"/>
                </a:solidFill>
                <a:latin typeface="Times New Roman" panose="02020603050405020304" pitchFamily="18" charset="0"/>
                <a:cs typeface="Times New Roman" panose="02020603050405020304" pitchFamily="18" charset="0"/>
              </a:rPr>
              <a:t>Ребенку предлагается выложить знакомую, ранее изученную букву из крышек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 бланке в клетку или чистом листе А4.</a:t>
            </a:r>
            <a:endPar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descr="http://ped-kopilka.ru/upload/blogs/13611_c006d0aec6fd6d706cce70f99155a01e.jpg.jpg"/>
          <p:cNvPicPr/>
          <p:nvPr/>
        </p:nvPicPr>
        <p:blipFill rotWithShape="1">
          <a:blip r:embed="rId4" cstate="print">
            <a:extLst>
              <a:ext uri="{28A0092B-C50C-407E-A947-70E740481C1C}">
                <a14:useLocalDpi xmlns:a14="http://schemas.microsoft.com/office/drawing/2010/main" val="0"/>
              </a:ext>
            </a:extLst>
          </a:blip>
          <a:srcRect l="7844" t="8227" b="5013"/>
          <a:stretch/>
        </p:blipFill>
        <p:spPr bwMode="auto">
          <a:xfrm>
            <a:off x="4282926" y="4285757"/>
            <a:ext cx="2150535" cy="1256377"/>
          </a:xfrm>
          <a:prstGeom prst="rect">
            <a:avLst/>
          </a:prstGeom>
          <a:noFill/>
          <a:ln>
            <a:noFill/>
          </a:ln>
        </p:spPr>
      </p:pic>
      <p:sp>
        <p:nvSpPr>
          <p:cNvPr id="5" name="Прямоугольник 4"/>
          <p:cNvSpPr/>
          <p:nvPr/>
        </p:nvSpPr>
        <p:spPr>
          <a:xfrm>
            <a:off x="764704" y="5949224"/>
            <a:ext cx="5381896" cy="1354217"/>
          </a:xfrm>
          <a:prstGeom prst="rect">
            <a:avLst/>
          </a:prstGeom>
        </p:spPr>
        <p:txBody>
          <a:bodyPr wrap="square">
            <a:spAutoFit/>
          </a:bodyPr>
          <a:lstStyle/>
          <a:p>
            <a:r>
              <a:rPr lang="ru-RU" sz="2800" b="1" dirty="0">
                <a:solidFill>
                  <a:srgbClr val="C00000"/>
                </a:solidFill>
                <a:latin typeface="Times New Roman" panose="02020603050405020304" pitchFamily="18" charset="0"/>
                <a:cs typeface="Times New Roman" panose="02020603050405020304" pitchFamily="18" charset="0"/>
              </a:rPr>
              <a:t>         «Разноцветные бусы»</a:t>
            </a:r>
            <a:endParaRPr lang="ru-RU" sz="2800" b="1" dirty="0">
              <a:solidFill>
                <a:srgbClr val="C00000"/>
              </a:solidFill>
            </a:endParaRPr>
          </a:p>
          <a:p>
            <a:pPr algn="just"/>
            <a:r>
              <a:rPr lang="ru-RU" b="1" dirty="0">
                <a:solidFill>
                  <a:srgbClr val="002060"/>
                </a:solidFill>
                <a:latin typeface="Times New Roman" panose="02020603050405020304" pitchFamily="18" charset="0"/>
                <a:cs typeface="Times New Roman" panose="02020603050405020304" pitchFamily="18" charset="0"/>
              </a:rPr>
              <a:t>Дидактическая задача</a:t>
            </a:r>
            <a:r>
              <a:rPr lang="ru-RU" dirty="0">
                <a:solidFill>
                  <a:srgbClr val="002060"/>
                </a:solidFill>
                <a:latin typeface="Times New Roman" panose="02020603050405020304" pitchFamily="18" charset="0"/>
                <a:cs typeface="Times New Roman" panose="02020603050405020304" pitchFamily="18" charset="0"/>
              </a:rPr>
              <a:t>: развитие навыков </a:t>
            </a:r>
            <a:r>
              <a:rPr lang="ru-RU" dirty="0" err="1">
                <a:solidFill>
                  <a:srgbClr val="002060"/>
                </a:solidFill>
                <a:latin typeface="Times New Roman" panose="02020603050405020304" pitchFamily="18" charset="0"/>
                <a:cs typeface="Times New Roman" panose="02020603050405020304" pitchFamily="18" charset="0"/>
              </a:rPr>
              <a:t>звуко</a:t>
            </a:r>
            <a:r>
              <a:rPr lang="ru-RU" dirty="0">
                <a:solidFill>
                  <a:srgbClr val="002060"/>
                </a:solidFill>
                <a:latin typeface="Times New Roman" panose="02020603050405020304" pitchFamily="18" charset="0"/>
                <a:cs typeface="Times New Roman" panose="02020603050405020304" pitchFamily="18" charset="0"/>
              </a:rPr>
              <a:t>- буквенного  и слогового анализа, совершенствование мелкой моторики.</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90592">
            <a:off x="4050053" y="7187460"/>
            <a:ext cx="2035728" cy="1526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2763514"/>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Жанна\АРХИВ\крышки\фото\фото игр\100SSCAM\SDC18637.JPG"/>
          <p:cNvPicPr>
            <a:picLocks noChangeAspect="1" noChangeArrowheads="1"/>
          </p:cNvPicPr>
          <p:nvPr/>
        </p:nvPicPr>
        <p:blipFill rotWithShape="1">
          <a:blip r:embed="rId2">
            <a:extLst>
              <a:ext uri="{28A0092B-C50C-407E-A947-70E740481C1C}">
                <a14:useLocalDpi xmlns:a14="http://schemas.microsoft.com/office/drawing/2010/main" val="0"/>
              </a:ext>
            </a:extLst>
          </a:blip>
          <a:srcRect t="13082" b="10944"/>
          <a:stretch/>
        </p:blipFill>
        <p:spPr bwMode="auto">
          <a:xfrm>
            <a:off x="701898" y="662614"/>
            <a:ext cx="5526213" cy="4265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06962" y="4884868"/>
            <a:ext cx="4698303" cy="3539430"/>
          </a:xfrm>
          <a:prstGeom prst="rect">
            <a:avLst/>
          </a:prstGeom>
        </p:spPr>
        <p:txBody>
          <a:bodyPr wrap="square">
            <a:spAutoFit/>
          </a:bodyPr>
          <a:lstStyle/>
          <a:p>
            <a:endParaRPr lang="ru-RU" sz="3200" b="1" i="1" dirty="0">
              <a:solidFill>
                <a:schemeClr val="accent2">
                  <a:lumMod val="75000"/>
                </a:schemeClr>
              </a:solidFill>
            </a:endParaRPr>
          </a:p>
          <a:p>
            <a:pPr algn="ctr"/>
            <a:r>
              <a:rPr lang="ru-RU" sz="2400" b="1" i="1" dirty="0">
                <a:solidFill>
                  <a:srgbClr val="C00000"/>
                </a:solidFill>
                <a:latin typeface="Times New Roman" panose="02020603050405020304" pitchFamily="18" charset="0"/>
                <a:cs typeface="Times New Roman" panose="02020603050405020304" pitchFamily="18" charset="0"/>
              </a:rPr>
              <a:t>Играя с крышками, твори </a:t>
            </a:r>
          </a:p>
          <a:p>
            <a:pPr algn="ctr"/>
            <a:r>
              <a:rPr lang="ru-RU" sz="2400" b="1" i="1" dirty="0">
                <a:solidFill>
                  <a:srgbClr val="C00000"/>
                </a:solidFill>
                <a:latin typeface="Times New Roman" panose="02020603050405020304" pitchFamily="18" charset="0"/>
                <a:cs typeface="Times New Roman" panose="02020603050405020304" pitchFamily="18" charset="0"/>
              </a:rPr>
              <a:t>И непременно – говори!</a:t>
            </a:r>
          </a:p>
          <a:p>
            <a:pPr algn="ctr"/>
            <a:r>
              <a:rPr lang="ru-RU" sz="2400" b="1" i="1" dirty="0">
                <a:solidFill>
                  <a:srgbClr val="C00000"/>
                </a:solidFill>
                <a:latin typeface="Times New Roman" panose="02020603050405020304" pitchFamily="18" charset="0"/>
                <a:cs typeface="Times New Roman" panose="02020603050405020304" pitchFamily="18" charset="0"/>
              </a:rPr>
              <a:t>Друзьям своим ты покажи</a:t>
            </a:r>
          </a:p>
          <a:p>
            <a:pPr algn="ctr"/>
            <a:r>
              <a:rPr lang="ru-RU" sz="2400" b="1" i="1" dirty="0">
                <a:solidFill>
                  <a:srgbClr val="C00000"/>
                </a:solidFill>
                <a:latin typeface="Times New Roman" panose="02020603050405020304" pitchFamily="18" charset="0"/>
                <a:cs typeface="Times New Roman" panose="02020603050405020304" pitchFamily="18" charset="0"/>
              </a:rPr>
              <a:t>И маму с папой научи, </a:t>
            </a:r>
          </a:p>
          <a:p>
            <a:pPr algn="ctr"/>
            <a:r>
              <a:rPr lang="ru-RU" sz="2400" b="1" i="1" dirty="0">
                <a:solidFill>
                  <a:srgbClr val="C00000"/>
                </a:solidFill>
                <a:latin typeface="Times New Roman" panose="02020603050405020304" pitchFamily="18" charset="0"/>
                <a:cs typeface="Times New Roman" panose="02020603050405020304" pitchFamily="18" charset="0"/>
              </a:rPr>
              <a:t>Как новые узоры из крышечек собрать</a:t>
            </a:r>
          </a:p>
          <a:p>
            <a:pPr algn="ctr"/>
            <a:r>
              <a:rPr lang="ru-RU" sz="2400" b="1" i="1" dirty="0">
                <a:solidFill>
                  <a:srgbClr val="C00000"/>
                </a:solidFill>
                <a:latin typeface="Times New Roman" panose="02020603050405020304" pitchFamily="18" charset="0"/>
                <a:cs typeface="Times New Roman" panose="02020603050405020304" pitchFamily="18" charset="0"/>
              </a:rPr>
              <a:t>И мелкую моторику успешно развивать!</a:t>
            </a:r>
          </a:p>
        </p:txBody>
      </p:sp>
    </p:spTree>
    <p:extLst>
      <p:ext uri="{BB962C8B-B14F-4D97-AF65-F5344CB8AC3E}">
        <p14:creationId xmlns:p14="http://schemas.microsoft.com/office/powerpoint/2010/main" val="1774917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6676" y="1403651"/>
            <a:ext cx="5857253" cy="2554545"/>
          </a:xfrm>
          <a:prstGeom prst="rect">
            <a:avLst/>
          </a:prstGeom>
        </p:spPr>
        <p:txBody>
          <a:bodyPr wrap="square">
            <a:spAutoFit/>
          </a:bodyPr>
          <a:lstStyle/>
          <a:p>
            <a:pPr algn="ctr"/>
            <a:r>
              <a:rPr lang="ru-RU" sz="3200" b="1" dirty="0">
                <a:solidFill>
                  <a:srgbClr val="002060"/>
                </a:solidFill>
                <a:latin typeface="Times New Roman" panose="02020603050405020304" pitchFamily="18" charset="0"/>
                <a:cs typeface="Times New Roman" panose="02020603050405020304" pitchFamily="18" charset="0"/>
              </a:rPr>
              <a:t>Сделать серьезное занятие для ребенка занимательным – вот задача первоначального обучения.</a:t>
            </a:r>
            <a:br>
              <a:rPr lang="ru-RU" sz="3200" b="1" dirty="0">
                <a:solidFill>
                  <a:srgbClr val="002060"/>
                </a:solidFill>
                <a:latin typeface="Times New Roman" panose="02020603050405020304" pitchFamily="18" charset="0"/>
                <a:cs typeface="Times New Roman" panose="02020603050405020304" pitchFamily="18" charset="0"/>
              </a:rPr>
            </a:b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i="1" dirty="0" smtClean="0">
                <a:solidFill>
                  <a:srgbClr val="002060"/>
                </a:solidFill>
                <a:latin typeface="Times New Roman" panose="02020603050405020304" pitchFamily="18" charset="0"/>
                <a:cs typeface="Times New Roman" panose="02020603050405020304" pitchFamily="18" charset="0"/>
              </a:rPr>
              <a:t>К.Д</a:t>
            </a:r>
            <a:r>
              <a:rPr lang="ru-RU" sz="3200" b="1" i="1" dirty="0">
                <a:solidFill>
                  <a:srgbClr val="002060"/>
                </a:solidFill>
                <a:latin typeface="Times New Roman" panose="02020603050405020304" pitchFamily="18" charset="0"/>
                <a:cs typeface="Times New Roman" panose="02020603050405020304" pitchFamily="18" charset="0"/>
              </a:rPr>
              <a:t>. Ушинский</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2" descr="http://pycode.ru/wp-content/uploads/2013/11/pisateli_19_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00" r="3997" b="6770"/>
          <a:stretch/>
        </p:blipFill>
        <p:spPr bwMode="auto">
          <a:xfrm>
            <a:off x="3717037" y="4572000"/>
            <a:ext cx="2462487" cy="3240360"/>
          </a:xfrm>
          <a:prstGeom prst="roundRect">
            <a:avLst>
              <a:gd name="adj" fmla="val 16667"/>
            </a:avLst>
          </a:prstGeom>
          <a:ln>
            <a:solidFill>
              <a:schemeClr val="bg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081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32657" y="323531"/>
            <a:ext cx="6192688" cy="6232475"/>
          </a:xfrm>
          <a:prstGeom prst="rect">
            <a:avLst/>
          </a:prstGeom>
        </p:spPr>
        <p:txBody>
          <a:bodyPr wrap="square">
            <a:spAutoFit/>
          </a:bodyPr>
          <a:lstStyle/>
          <a:p>
            <a:pPr algn="ctr">
              <a:lnSpc>
                <a:spcPct val="150000"/>
              </a:lnSpc>
            </a:pPr>
            <a:r>
              <a:rPr lang="ru-RU" b="1" dirty="0">
                <a:ln w="12700" cmpd="sng">
                  <a:solidFill>
                    <a:srgbClr val="002060"/>
                  </a:solidFill>
                  <a:prstDash val="solid"/>
                </a:ln>
                <a:solidFill>
                  <a:srgbClr val="002060"/>
                </a:solidFill>
                <a:latin typeface="Arial" pitchFamily="34" charset="0"/>
                <a:cs typeface="Arial" pitchFamily="34" charset="0"/>
              </a:rPr>
              <a:t>Актуальность использования учебно-методического пособия «</a:t>
            </a:r>
            <a:r>
              <a:rPr lang="ru-RU" b="1" dirty="0" err="1">
                <a:ln w="12700" cmpd="sng">
                  <a:solidFill>
                    <a:srgbClr val="002060"/>
                  </a:solidFill>
                  <a:prstDash val="solid"/>
                </a:ln>
                <a:solidFill>
                  <a:srgbClr val="002060"/>
                </a:solidFill>
                <a:latin typeface="Arial" pitchFamily="34" charset="0"/>
                <a:cs typeface="Arial" pitchFamily="34" charset="0"/>
              </a:rPr>
              <a:t>Крышкоград</a:t>
            </a:r>
            <a:r>
              <a:rPr lang="ru-RU" b="1" dirty="0">
                <a:ln w="12700" cmpd="sng">
                  <a:solidFill>
                    <a:srgbClr val="002060"/>
                  </a:solidFill>
                  <a:prstDash val="solid"/>
                </a:ln>
                <a:solidFill>
                  <a:srgbClr val="002060"/>
                </a:solidFill>
                <a:latin typeface="Arial" pitchFamily="34" charset="0"/>
                <a:cs typeface="Arial" pitchFamily="34" charset="0"/>
              </a:rPr>
              <a:t>» :</a:t>
            </a:r>
          </a:p>
          <a:p>
            <a:pPr algn="ctr">
              <a:lnSpc>
                <a:spcPct val="150000"/>
              </a:lnSpc>
            </a:pPr>
            <a:endParaRPr lang="ru-RU" sz="1500" b="1" dirty="0">
              <a:solidFill>
                <a:schemeClr val="tx2"/>
              </a:solidFill>
              <a:latin typeface="Arial" pitchFamily="34" charset="0"/>
              <a:cs typeface="Arial" pitchFamily="34" charset="0"/>
            </a:endParaRP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повышение интереса к занятию;</a:t>
            </a: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развитие мелкой моторики пальцев рук;</a:t>
            </a: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решение ребёнком сенсорных задач;</a:t>
            </a:r>
          </a:p>
          <a:p>
            <a:pPr marL="257164" indent="-257164">
              <a:lnSpc>
                <a:spcPct val="150000"/>
              </a:lnSpc>
              <a:buFont typeface="Wingdings" panose="05000000000000000000" pitchFamily="2" charset="2"/>
              <a:buChar char="Ø"/>
            </a:pPr>
            <a:r>
              <a:rPr lang="ru-RU" sz="2000" dirty="0">
                <a:solidFill>
                  <a:schemeClr val="tx2"/>
                </a:solidFill>
                <a:latin typeface="Times New Roman" panose="02020603050405020304" pitchFamily="18" charset="0"/>
                <a:cs typeface="Times New Roman" panose="02020603050405020304" pitchFamily="18" charset="0"/>
              </a:rPr>
              <a:t> </a:t>
            </a:r>
            <a:r>
              <a:rPr lang="ru-RU" sz="2000" b="1" dirty="0">
                <a:solidFill>
                  <a:schemeClr val="tx2"/>
                </a:solidFill>
                <a:latin typeface="Times New Roman" panose="02020603050405020304" pitchFamily="18" charset="0"/>
                <a:cs typeface="Times New Roman" panose="02020603050405020304" pitchFamily="18" charset="0"/>
              </a:rPr>
              <a:t>развитие фонематического восприятия;</a:t>
            </a: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 развитие звукового анализа и синтеза; </a:t>
            </a: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закрепление образа буквы; </a:t>
            </a:r>
          </a:p>
          <a:p>
            <a:pPr marL="257164" indent="-257164">
              <a:lnSpc>
                <a:spcPct val="150000"/>
              </a:lnSpc>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профилактика оптико-пространственных                        нарушений;</a:t>
            </a:r>
          </a:p>
          <a:p>
            <a:pPr marL="257164" indent="-257164">
              <a:buFont typeface="Wingdings" panose="05000000000000000000" pitchFamily="2" charset="2"/>
              <a:buChar char="Ø"/>
            </a:pPr>
            <a:r>
              <a:rPr lang="ru-RU" sz="2000" b="1" dirty="0">
                <a:solidFill>
                  <a:schemeClr val="tx2"/>
                </a:solidFill>
                <a:latin typeface="Times New Roman" panose="02020603050405020304" pitchFamily="18" charset="0"/>
                <a:cs typeface="Times New Roman" panose="02020603050405020304" pitchFamily="18" charset="0"/>
              </a:rPr>
              <a:t>приобретение детьми новых умений и навыков, которые могли бы использоваться в других видах деятельности.</a:t>
            </a:r>
          </a:p>
          <a:p>
            <a:pPr marL="257164" indent="-257164">
              <a:lnSpc>
                <a:spcPct val="150000"/>
              </a:lnSpc>
              <a:buFont typeface="Wingdings" panose="05000000000000000000" pitchFamily="2" charset="2"/>
              <a:buChar char="Ø"/>
            </a:pPr>
            <a:endParaRPr lang="ru-RU" sz="1500" b="1"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975" y="5868144"/>
            <a:ext cx="2160240" cy="3055697"/>
          </a:xfrm>
          <a:prstGeom prst="rect">
            <a:avLst/>
          </a:prstGeom>
        </p:spPr>
      </p:pic>
    </p:spTree>
    <p:extLst>
      <p:ext uri="{BB962C8B-B14F-4D97-AF65-F5344CB8AC3E}">
        <p14:creationId xmlns:p14="http://schemas.microsoft.com/office/powerpoint/2010/main" val="1645487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9545" y="-28224"/>
            <a:ext cx="4896544" cy="672075"/>
          </a:xfrm>
        </p:spPr>
        <p:txBody>
          <a:bodyPr>
            <a:normAutofit fontScale="90000"/>
          </a:bodyPr>
          <a:lstStyle/>
          <a:p>
            <a:pPr algn="ct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sz="3100" b="1" dirty="0">
                <a:solidFill>
                  <a:srgbClr val="C00000"/>
                </a:solidFill>
                <a:latin typeface="Times New Roman" panose="02020603050405020304" pitchFamily="18" charset="0"/>
                <a:cs typeface="Times New Roman" panose="02020603050405020304" pitchFamily="18" charset="0"/>
              </a:rPr>
              <a:t>Сокровища гномов.</a:t>
            </a:r>
          </a:p>
        </p:txBody>
      </p:sp>
      <p:sp>
        <p:nvSpPr>
          <p:cNvPr id="3" name="Текст 2"/>
          <p:cNvSpPr>
            <a:spLocks noGrp="1"/>
          </p:cNvSpPr>
          <p:nvPr>
            <p:ph type="body" idx="1"/>
          </p:nvPr>
        </p:nvSpPr>
        <p:spPr>
          <a:xfrm>
            <a:off x="581496" y="687392"/>
            <a:ext cx="5943851" cy="8316416"/>
          </a:xfrm>
        </p:spPr>
        <p:txBody>
          <a:bodyPr>
            <a:normAutofit/>
          </a:bodyPr>
          <a:lstStyle/>
          <a:p>
            <a:pPr algn="just"/>
            <a:r>
              <a:rPr lang="ru-RU" sz="1500" b="1" dirty="0">
                <a:solidFill>
                  <a:srgbClr val="002060"/>
                </a:solidFill>
                <a:latin typeface="Times New Roman" panose="02020603050405020304" pitchFamily="18" charset="0"/>
                <a:cs typeface="Times New Roman" panose="02020603050405020304" pitchFamily="18" charset="0"/>
              </a:rPr>
              <a:t>    «Сухой бассейн»- </a:t>
            </a:r>
            <a:r>
              <a:rPr lang="ru-RU" sz="1500" dirty="0">
                <a:solidFill>
                  <a:srgbClr val="002060"/>
                </a:solidFill>
                <a:latin typeface="Times New Roman" panose="02020603050405020304" pitchFamily="18" charset="0"/>
                <a:cs typeface="Times New Roman" panose="02020603050405020304" pitchFamily="18" charset="0"/>
              </a:rPr>
              <a:t>набор цветных крышек, собранных в пластмассовом тазике или коробке, можно предложить ребенку в любое время: когда у него плохое настроение, или, наоборот, он слишком возбужден, или ему просто нечем заняться.                    Главная ценность этого пособия в том, что ребенок  не боится что-то сломать или потерять. Погружаясь как можно глубже в наполнитель «бассейна» (крышки, ручки ребенка массируются, пальцы становятся более чувствительными, а их движения координированными. </a:t>
            </a:r>
          </a:p>
          <a:p>
            <a:r>
              <a:rPr lang="ru-RU" sz="1700" dirty="0">
                <a:solidFill>
                  <a:srgbClr val="002060"/>
                </a:solidFill>
                <a:latin typeface="Times New Roman" panose="02020603050405020304" pitchFamily="18" charset="0"/>
                <a:cs typeface="Times New Roman" panose="02020603050405020304" pitchFamily="18" charset="0"/>
              </a:rPr>
              <a:t>     </a:t>
            </a:r>
            <a:r>
              <a:rPr lang="ru-RU" sz="1500" dirty="0">
                <a:solidFill>
                  <a:srgbClr val="002060"/>
                </a:solidFill>
                <a:latin typeface="Times New Roman" panose="02020603050405020304" pitchFamily="18" charset="0"/>
                <a:cs typeface="Times New Roman" panose="02020603050405020304" pitchFamily="18" charset="0"/>
              </a:rPr>
              <a:t>Самомассаж кистей и пальцев рук в «сухом «бассейне» способствует:</a:t>
            </a:r>
          </a:p>
          <a:p>
            <a:r>
              <a:rPr lang="ru-RU" sz="1500" dirty="0">
                <a:solidFill>
                  <a:srgbClr val="002060"/>
                </a:solidFill>
                <a:latin typeface="Times New Roman" panose="02020603050405020304" pitchFamily="18" charset="0"/>
                <a:cs typeface="Times New Roman" panose="02020603050405020304" pitchFamily="18" charset="0"/>
              </a:rPr>
              <a:t>- нормализации мышечного тонуса;</a:t>
            </a:r>
          </a:p>
          <a:p>
            <a:r>
              <a:rPr lang="ru-RU" sz="1500" dirty="0">
                <a:solidFill>
                  <a:srgbClr val="002060"/>
                </a:solidFill>
                <a:latin typeface="Times New Roman" panose="02020603050405020304" pitchFamily="18" charset="0"/>
                <a:cs typeface="Times New Roman" panose="02020603050405020304" pitchFamily="18" charset="0"/>
              </a:rPr>
              <a:t>- стимуляции тактильных ощущений;</a:t>
            </a:r>
          </a:p>
          <a:p>
            <a:r>
              <a:rPr lang="ru-RU" sz="1500" dirty="0">
                <a:solidFill>
                  <a:srgbClr val="002060"/>
                </a:solidFill>
                <a:latin typeface="Times New Roman" panose="02020603050405020304" pitchFamily="18" charset="0"/>
                <a:cs typeface="Times New Roman" panose="02020603050405020304" pitchFamily="18" charset="0"/>
              </a:rPr>
              <a:t>- увеличению объема и амплитуды движений пальцев рук;</a:t>
            </a:r>
          </a:p>
          <a:p>
            <a:r>
              <a:rPr lang="ru-RU" sz="1500" dirty="0">
                <a:solidFill>
                  <a:srgbClr val="002060"/>
                </a:solidFill>
                <a:latin typeface="Times New Roman" panose="02020603050405020304" pitchFamily="18" charset="0"/>
                <a:cs typeface="Times New Roman" panose="02020603050405020304" pitchFamily="18" charset="0"/>
              </a:rPr>
              <a:t>- формированию произвольных, координированных движений пальцев рук. </a:t>
            </a:r>
          </a:p>
          <a:p>
            <a:pPr algn="just"/>
            <a:r>
              <a:rPr lang="ru-RU" sz="1500" u="sng" dirty="0">
                <a:solidFill>
                  <a:srgbClr val="002060"/>
                </a:solidFill>
                <a:latin typeface="Times New Roman" panose="02020603050405020304" pitchFamily="18" charset="0"/>
                <a:cs typeface="Times New Roman" panose="02020603050405020304" pitchFamily="18" charset="0"/>
              </a:rPr>
              <a:t>Вариант 1. </a:t>
            </a:r>
            <a:r>
              <a:rPr lang="ru-RU" sz="1500" dirty="0">
                <a:solidFill>
                  <a:srgbClr val="002060"/>
                </a:solidFill>
                <a:latin typeface="Times New Roman" panose="02020603050405020304" pitchFamily="18" charset="0"/>
                <a:cs typeface="Times New Roman" panose="02020603050405020304" pitchFamily="18" charset="0"/>
              </a:rPr>
              <a:t>«Купание» рук в «сухом аквариуме», погружение в крышки кистей рук, рук по локоть, по плечи, шуршание крышками. </a:t>
            </a:r>
          </a:p>
          <a:p>
            <a:pPr algn="just"/>
            <a:r>
              <a:rPr lang="ru-RU" sz="1500" dirty="0">
                <a:solidFill>
                  <a:srgbClr val="002060"/>
                </a:solidFill>
                <a:latin typeface="Times New Roman" panose="02020603050405020304" pitchFamily="18" charset="0"/>
                <a:cs typeface="Times New Roman" panose="02020603050405020304" pitchFamily="18" charset="0"/>
              </a:rPr>
              <a:t>Самомассаж в «сухом бассейне» можно выполнять под музыку или сопровождать стихотворным текстом:</a:t>
            </a:r>
          </a:p>
          <a:p>
            <a:pPr algn="just"/>
            <a:r>
              <a:rPr lang="ru-RU" sz="1500" dirty="0">
                <a:solidFill>
                  <a:srgbClr val="002060"/>
                </a:solidFill>
                <a:latin typeface="Times New Roman" panose="02020603050405020304" pitchFamily="18" charset="0"/>
                <a:cs typeface="Times New Roman" panose="02020603050405020304" pitchFamily="18" charset="0"/>
              </a:rPr>
              <a:t>Опустить кисти рук в «бассейн», перемешать крышки, одновременно сжимая и разжимая кисти рук, приговаривая: </a:t>
            </a:r>
          </a:p>
          <a:p>
            <a:r>
              <a:rPr lang="ru-RU" sz="1300" b="1" dirty="0">
                <a:solidFill>
                  <a:srgbClr val="00B050"/>
                </a:solidFill>
                <a:latin typeface="Times New Roman" panose="02020603050405020304" pitchFamily="18" charset="0"/>
                <a:cs typeface="Times New Roman" panose="02020603050405020304" pitchFamily="18" charset="0"/>
              </a:rPr>
              <a:t>                               </a:t>
            </a:r>
            <a:r>
              <a:rPr lang="ru-RU" sz="1500" b="1" dirty="0">
                <a:solidFill>
                  <a:schemeClr val="accent2">
                    <a:lumMod val="50000"/>
                  </a:schemeClr>
                </a:solidFill>
                <a:latin typeface="Times New Roman" panose="02020603050405020304" pitchFamily="18" charset="0"/>
                <a:cs typeface="Times New Roman" panose="02020603050405020304" pitchFamily="18" charset="0"/>
              </a:rPr>
              <a:t>В «бассейне» крышки разные: зеленые и красные. </a:t>
            </a:r>
          </a:p>
          <a:p>
            <a:r>
              <a:rPr lang="ru-RU" sz="1500" b="1" dirty="0">
                <a:solidFill>
                  <a:schemeClr val="accent2">
                    <a:lumMod val="50000"/>
                  </a:schemeClr>
                </a:solidFill>
                <a:latin typeface="Times New Roman" panose="02020603050405020304" pitchFamily="18" charset="0"/>
                <a:cs typeface="Times New Roman" panose="02020603050405020304" pitchFamily="18" charset="0"/>
              </a:rPr>
              <a:t>                           Решили мы их посмотреть и пальцы запустили, </a:t>
            </a:r>
          </a:p>
          <a:p>
            <a:r>
              <a:rPr lang="ru-RU" sz="1500" b="1" dirty="0">
                <a:solidFill>
                  <a:schemeClr val="accent2">
                    <a:lumMod val="50000"/>
                  </a:schemeClr>
                </a:solidFill>
                <a:latin typeface="Times New Roman" panose="02020603050405020304" pitchFamily="18" charset="0"/>
                <a:cs typeface="Times New Roman" panose="02020603050405020304" pitchFamily="18" charset="0"/>
              </a:rPr>
              <a:t>                           Устроив там переполох, чтоб пальцы не грустили. </a:t>
            </a:r>
          </a:p>
          <a:p>
            <a:r>
              <a:rPr lang="ru-RU" sz="1500" u="sng" dirty="0">
                <a:solidFill>
                  <a:srgbClr val="002060"/>
                </a:solidFill>
                <a:latin typeface="Times New Roman" panose="02020603050405020304" pitchFamily="18" charset="0"/>
                <a:cs typeface="Times New Roman" panose="02020603050405020304" pitchFamily="18" charset="0"/>
              </a:rPr>
              <a:t>Вариант 2</a:t>
            </a:r>
            <a:r>
              <a:rPr lang="ru-RU" sz="1500" dirty="0">
                <a:solidFill>
                  <a:srgbClr val="002060"/>
                </a:solidFill>
                <a:latin typeface="Times New Roman" panose="02020603050405020304" pitchFamily="18" charset="0"/>
                <a:cs typeface="Times New Roman" panose="02020603050405020304" pitchFamily="18" charset="0"/>
              </a:rPr>
              <a:t>. На дне «бассейна» спрятать игрушки из киндер- сюрпризов. Опустить кисти рук в «бассейн», перемешать крышки, затем найти и  достать игрушки. </a:t>
            </a:r>
          </a:p>
          <a:p>
            <a:pPr algn="ctr"/>
            <a:r>
              <a:rPr lang="ru-RU" sz="1500" b="1" dirty="0">
                <a:solidFill>
                  <a:schemeClr val="accent2">
                    <a:lumMod val="50000"/>
                  </a:schemeClr>
                </a:solidFill>
                <a:latin typeface="Times New Roman" panose="02020603050405020304" pitchFamily="18" charset="0"/>
                <a:cs typeface="Times New Roman" panose="02020603050405020304" pitchFamily="18" charset="0"/>
              </a:rPr>
              <a:t>Под крышками, на дне коробке</a:t>
            </a:r>
          </a:p>
          <a:p>
            <a:pPr algn="ctr"/>
            <a:r>
              <a:rPr lang="ru-RU" sz="1500" b="1" dirty="0">
                <a:solidFill>
                  <a:schemeClr val="accent2">
                    <a:lumMod val="50000"/>
                  </a:schemeClr>
                </a:solidFill>
                <a:latin typeface="Times New Roman" panose="02020603050405020304" pitchFamily="18" charset="0"/>
                <a:cs typeface="Times New Roman" panose="02020603050405020304" pitchFamily="18" charset="0"/>
              </a:rPr>
              <a:t>Спрятались игрушки ловко. </a:t>
            </a:r>
          </a:p>
          <a:p>
            <a:pPr algn="ctr"/>
            <a:r>
              <a:rPr lang="ru-RU" sz="1500" b="1" dirty="0">
                <a:solidFill>
                  <a:schemeClr val="accent2">
                    <a:lumMod val="50000"/>
                  </a:schemeClr>
                </a:solidFill>
                <a:latin typeface="Times New Roman" panose="02020603050405020304" pitchFamily="18" charset="0"/>
                <a:cs typeface="Times New Roman" panose="02020603050405020304" pitchFamily="18" charset="0"/>
              </a:rPr>
              <a:t>Быстро крышки разберем</a:t>
            </a:r>
          </a:p>
          <a:p>
            <a:pPr algn="ctr"/>
            <a:r>
              <a:rPr lang="ru-RU" sz="1500" b="1" dirty="0">
                <a:solidFill>
                  <a:schemeClr val="accent2">
                    <a:lumMod val="50000"/>
                  </a:schemeClr>
                </a:solidFill>
                <a:latin typeface="Times New Roman" panose="02020603050405020304" pitchFamily="18" charset="0"/>
                <a:cs typeface="Times New Roman" panose="02020603050405020304" pitchFamily="18" charset="0"/>
              </a:rPr>
              <a:t>И игрушки мы найдем</a:t>
            </a:r>
            <a:r>
              <a:rPr lang="ru-RU" sz="1500" dirty="0">
                <a:solidFill>
                  <a:schemeClr val="accent2">
                    <a:lumMod val="50000"/>
                  </a:schemeClr>
                </a:solidFill>
                <a:latin typeface="Times New Roman" panose="02020603050405020304" pitchFamily="18" charset="0"/>
                <a:cs typeface="Times New Roman" panose="02020603050405020304" pitchFamily="18" charset="0"/>
              </a:rPr>
              <a:t>. </a:t>
            </a:r>
          </a:p>
          <a:p>
            <a:endParaRPr lang="ru-RU" sz="2933" dirty="0">
              <a:solidFill>
                <a:schemeClr val="bg2"/>
              </a:solidFill>
            </a:endParaRPr>
          </a:p>
        </p:txBody>
      </p:sp>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1888" t="31801" r="41338" b="3799"/>
          <a:stretch/>
        </p:blipFill>
        <p:spPr>
          <a:xfrm>
            <a:off x="5292335" y="7403983"/>
            <a:ext cx="1099645" cy="1487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J:\DCIM\100SSCAM\SDC190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86" t="58666" r="23728"/>
          <a:stretch/>
        </p:blipFill>
        <p:spPr bwMode="auto">
          <a:xfrm>
            <a:off x="4941169" y="2799453"/>
            <a:ext cx="1339895"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5627" t="16005" r="10304" b="16776"/>
          <a:stretch/>
        </p:blipFill>
        <p:spPr>
          <a:xfrm>
            <a:off x="4293097" y="2447022"/>
            <a:ext cx="1909255" cy="1336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ped-kopilka.ru/images/photos/medium/article396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193329" y="3043763"/>
            <a:ext cx="1479465" cy="14794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74952" y="-19413"/>
            <a:ext cx="3219729" cy="677108"/>
          </a:xfrm>
          <a:prstGeom prst="rect">
            <a:avLst/>
          </a:prstGeom>
          <a:noFill/>
        </p:spPr>
        <p:txBody>
          <a:bodyPr wrap="none" lIns="121920" tIns="60960" rIns="121920" bIns="60960">
            <a:spAutoFit/>
          </a:bodyPr>
          <a:lstStyle/>
          <a:p>
            <a:pPr algn="ctr"/>
            <a:r>
              <a:rPr lang="ru-RU" sz="3600" dirty="0">
                <a:ln w="0"/>
                <a:solidFill>
                  <a:srgbClr val="C00000"/>
                </a:solidFill>
                <a:effectLst>
                  <a:outerShdw blurRad="38100" dist="19050" dir="2700000" algn="tl" rotWithShape="0">
                    <a:schemeClr val="dk1">
                      <a:alpha val="40000"/>
                    </a:schemeClr>
                  </a:outerShdw>
                </a:effectLst>
              </a:rPr>
              <a:t>         </a:t>
            </a:r>
            <a:r>
              <a:rPr lang="ru-RU"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Самомассаж</a:t>
            </a:r>
          </a:p>
        </p:txBody>
      </p:sp>
      <p:sp>
        <p:nvSpPr>
          <p:cNvPr id="5" name="Прямоугольник 4"/>
          <p:cNvSpPr/>
          <p:nvPr/>
        </p:nvSpPr>
        <p:spPr>
          <a:xfrm>
            <a:off x="332662" y="685455"/>
            <a:ext cx="6264695" cy="8079135"/>
          </a:xfrm>
          <a:prstGeom prst="rect">
            <a:avLst/>
          </a:prstGeom>
        </p:spPr>
        <p:txBody>
          <a:bodyPr wrap="square">
            <a:spAutoFit/>
          </a:bodyPr>
          <a:lstStyle/>
          <a:p>
            <a:pPr algn="just"/>
            <a:r>
              <a:rPr lang="ru-RU" dirty="0">
                <a:solidFill>
                  <a:srgbClr val="002060"/>
                </a:solidFill>
                <a:latin typeface="Times New Roman" panose="02020603050405020304" pitchFamily="18" charset="0"/>
                <a:cs typeface="Times New Roman" panose="02020603050405020304" pitchFamily="18" charset="0"/>
              </a:rPr>
              <a:t> </a:t>
            </a:r>
            <a:r>
              <a:rPr lang="ru-RU" b="1" i="1" dirty="0">
                <a:solidFill>
                  <a:srgbClr val="002060"/>
                </a:solidFill>
                <a:latin typeface="Times New Roman" panose="02020603050405020304" pitchFamily="18" charset="0"/>
                <a:cs typeface="Times New Roman" panose="02020603050405020304" pitchFamily="18" charset="0"/>
              </a:rPr>
              <a:t>Цель:</a:t>
            </a:r>
            <a:r>
              <a:rPr lang="ru-RU" dirty="0">
                <a:solidFill>
                  <a:srgbClr val="002060"/>
                </a:solidFill>
                <a:latin typeface="Times New Roman" panose="02020603050405020304" pitchFamily="18" charset="0"/>
                <a:cs typeface="Times New Roman" panose="02020603050405020304" pitchFamily="18" charset="0"/>
              </a:rPr>
              <a:t> воздействовать на биологически активные точки, стимулировать речевые зоны коры головного мозга.</a:t>
            </a:r>
            <a:endParaRPr lang="ru-RU" sz="2400" dirty="0">
              <a:solidFill>
                <a:schemeClr val="accent5"/>
              </a:solidFill>
            </a:endParaRPr>
          </a:p>
          <a:p>
            <a:pPr algn="just"/>
            <a:r>
              <a:rPr lang="ru-RU" dirty="0">
                <a:solidFill>
                  <a:srgbClr val="002060"/>
                </a:solidFill>
                <a:latin typeface="Times New Roman" panose="02020603050405020304" pitchFamily="18" charset="0"/>
                <a:cs typeface="Times New Roman" panose="02020603050405020304" pitchFamily="18" charset="0"/>
              </a:rPr>
              <a:t>Из колец на горловине пластиковых бутылок делается </a:t>
            </a:r>
            <a:r>
              <a:rPr lang="ru-RU" dirty="0" err="1">
                <a:solidFill>
                  <a:srgbClr val="002060"/>
                </a:solidFill>
                <a:latin typeface="Times New Roman" panose="02020603050405020304" pitchFamily="18" charset="0"/>
                <a:cs typeface="Times New Roman" panose="02020603050405020304" pitchFamily="18" charset="0"/>
              </a:rPr>
              <a:t>массажёр</a:t>
            </a:r>
            <a:r>
              <a:rPr lang="ru-RU" dirty="0">
                <a:solidFill>
                  <a:srgbClr val="002060"/>
                </a:solidFill>
                <a:latin typeface="Times New Roman" panose="02020603050405020304" pitchFamily="18" charset="0"/>
                <a:cs typeface="Times New Roman" panose="02020603050405020304" pitchFamily="18" charset="0"/>
              </a:rPr>
              <a:t>.  Катаем между ладонями произнося слова:</a:t>
            </a:r>
            <a:endParaRPr lang="ru-RU" sz="2000" b="1" dirty="0">
              <a:solidFill>
                <a:srgbClr val="00B050"/>
              </a:solidFill>
            </a:endParaRPr>
          </a:p>
          <a:p>
            <a:r>
              <a:rPr lang="ru-RU" sz="2000" b="1" dirty="0">
                <a:solidFill>
                  <a:srgbClr val="00B050"/>
                </a:solidFill>
                <a:latin typeface="Times New Roman" panose="02020603050405020304" pitchFamily="18" charset="0"/>
                <a:cs typeface="Times New Roman" panose="02020603050405020304" pitchFamily="18" charset="0"/>
              </a:rPr>
              <a:t>  </a:t>
            </a:r>
          </a:p>
          <a:p>
            <a:r>
              <a:rPr lang="ru-RU" sz="2000" b="1" dirty="0">
                <a:solidFill>
                  <a:srgbClr val="00B050"/>
                </a:solidFill>
                <a:latin typeface="Times New Roman" panose="02020603050405020304" pitchFamily="18" charset="0"/>
                <a:cs typeface="Times New Roman" panose="02020603050405020304" pitchFamily="18" charset="0"/>
              </a:rPr>
              <a:t> </a:t>
            </a:r>
            <a:r>
              <a:rPr lang="ru-RU" b="1" dirty="0">
                <a:solidFill>
                  <a:schemeClr val="accent2">
                    <a:lumMod val="50000"/>
                  </a:schemeClr>
                </a:solidFill>
                <a:latin typeface="Times New Roman" panose="02020603050405020304" pitchFamily="18" charset="0"/>
                <a:cs typeface="Times New Roman" panose="02020603050405020304" pitchFamily="18" charset="0"/>
              </a:rPr>
              <a:t>Дружат в нашей группе девочки и мальчики.</a:t>
            </a:r>
          </a:p>
          <a:p>
            <a:r>
              <a:rPr lang="ru-RU" b="1" dirty="0">
                <a:solidFill>
                  <a:schemeClr val="accent2">
                    <a:lumMod val="50000"/>
                  </a:schemeClr>
                </a:solidFill>
                <a:latin typeface="Times New Roman" panose="02020603050405020304" pitchFamily="18" charset="0"/>
                <a:cs typeface="Times New Roman" panose="02020603050405020304" pitchFamily="18" charset="0"/>
              </a:rPr>
              <a:t>  Мы с тобой подружим маленькие пальчики.</a:t>
            </a:r>
          </a:p>
          <a:p>
            <a:r>
              <a:rPr lang="ru-RU" b="1" dirty="0">
                <a:solidFill>
                  <a:schemeClr val="accent2">
                    <a:lumMod val="50000"/>
                  </a:schemeClr>
                </a:solidFill>
                <a:latin typeface="Times New Roman" panose="02020603050405020304" pitchFamily="18" charset="0"/>
                <a:cs typeface="Times New Roman" panose="02020603050405020304" pitchFamily="18" charset="0"/>
              </a:rPr>
              <a:t>  Один, два, три, четыре, пять.</a:t>
            </a:r>
          </a:p>
          <a:p>
            <a:r>
              <a:rPr lang="ru-RU" b="1" dirty="0">
                <a:solidFill>
                  <a:schemeClr val="accent2">
                    <a:lumMod val="50000"/>
                  </a:schemeClr>
                </a:solidFill>
                <a:latin typeface="Times New Roman" panose="02020603050405020304" pitchFamily="18" charset="0"/>
                <a:cs typeface="Times New Roman" panose="02020603050405020304" pitchFamily="18" charset="0"/>
              </a:rPr>
              <a:t>  Начинаем счёт опять:</a:t>
            </a:r>
          </a:p>
          <a:p>
            <a:r>
              <a:rPr lang="ru-RU" b="1" dirty="0">
                <a:solidFill>
                  <a:schemeClr val="accent2">
                    <a:lumMod val="50000"/>
                  </a:schemeClr>
                </a:solidFill>
                <a:latin typeface="Times New Roman" panose="02020603050405020304" pitchFamily="18" charset="0"/>
                <a:cs typeface="Times New Roman" panose="02020603050405020304" pitchFamily="18" charset="0"/>
              </a:rPr>
              <a:t>  Один, два, три, четыре, пять</a:t>
            </a:r>
          </a:p>
          <a:p>
            <a:r>
              <a:rPr lang="ru-RU" b="1" dirty="0">
                <a:solidFill>
                  <a:schemeClr val="accent2">
                    <a:lumMod val="50000"/>
                  </a:schemeClr>
                </a:solidFill>
                <a:latin typeface="Times New Roman" panose="02020603050405020304" pitchFamily="18" charset="0"/>
                <a:cs typeface="Times New Roman" panose="02020603050405020304" pitchFamily="18" charset="0"/>
              </a:rPr>
              <a:t>  Вот и кончили считать. </a:t>
            </a:r>
          </a:p>
          <a:p>
            <a:endParaRPr lang="ru-RU" sz="2000" dirty="0">
              <a:solidFill>
                <a:srgbClr val="00B050"/>
              </a:solidFill>
            </a:endParaRPr>
          </a:p>
          <a:p>
            <a:endParaRPr lang="ru-RU" sz="2000" dirty="0">
              <a:solidFill>
                <a:srgbClr val="00B050"/>
              </a:solidFill>
            </a:endParaRPr>
          </a:p>
          <a:p>
            <a:r>
              <a:rPr lang="ru-RU" sz="1400" dirty="0">
                <a:solidFill>
                  <a:srgbClr val="7030A0"/>
                </a:solidFill>
              </a:rPr>
              <a:t>                      </a:t>
            </a:r>
            <a:r>
              <a:rPr lang="ru-RU" sz="1400" b="1" dirty="0">
                <a:solidFill>
                  <a:srgbClr val="7030A0"/>
                </a:solidFill>
                <a:latin typeface="Times New Roman" panose="02020603050405020304" pitchFamily="18" charset="0"/>
                <a:cs typeface="Times New Roman" panose="02020603050405020304" pitchFamily="18" charset="0"/>
              </a:rPr>
              <a:t>СКАЗКА «ЁЖИК» </a:t>
            </a:r>
          </a:p>
          <a:p>
            <a:pPr algn="just"/>
            <a:r>
              <a:rPr lang="ru-RU" sz="1400" dirty="0">
                <a:solidFill>
                  <a:srgbClr val="7030A0"/>
                </a:solidFill>
                <a:latin typeface="Times New Roman" panose="02020603050405020304" pitchFamily="18" charset="0"/>
                <a:cs typeface="Times New Roman" panose="02020603050405020304" pitchFamily="18" charset="0"/>
              </a:rPr>
              <a:t>  </a:t>
            </a:r>
            <a:r>
              <a:rPr lang="ru-RU" sz="1500" dirty="0">
                <a:solidFill>
                  <a:srgbClr val="7030A0"/>
                </a:solidFill>
                <a:latin typeface="Times New Roman" panose="02020603050405020304" pitchFamily="18" charset="0"/>
                <a:cs typeface="Times New Roman" panose="02020603050405020304" pitchFamily="18" charset="0"/>
              </a:rPr>
              <a:t>Жил был ёжик (показываем </a:t>
            </a:r>
            <a:r>
              <a:rPr lang="ru-RU" sz="1500" dirty="0" err="1">
                <a:solidFill>
                  <a:srgbClr val="7030A0"/>
                </a:solidFill>
                <a:latin typeface="Times New Roman" panose="02020603050405020304" pitchFamily="18" charset="0"/>
                <a:cs typeface="Times New Roman" panose="02020603050405020304" pitchFamily="18" charset="0"/>
              </a:rPr>
              <a:t>массажёр</a:t>
            </a:r>
            <a:r>
              <a:rPr lang="ru-RU" sz="1500" dirty="0">
                <a:solidFill>
                  <a:srgbClr val="7030A0"/>
                </a:solidFill>
                <a:latin typeface="Times New Roman" panose="02020603050405020304" pitchFamily="18" charset="0"/>
                <a:cs typeface="Times New Roman" panose="02020603050405020304" pitchFamily="18" charset="0"/>
              </a:rPr>
              <a:t>). Он был колючий (обхватываем ладонью правой, затем левой руки). Как-то раз, пошёл он погулять (катаем по кругу на ладони). Пришёл на полянку, увидел короткую тропинку и побежал по ней (катаем от ладони к мизинчику и обратно), вернулся на полянку (катаем по кругу на ладони), опять побежал по полянке (катаем между ладонями по кругу), заметил речку, побежал по её бережку (катаем по безымянному пальцу), снова вернулся на полянку (между ладонями), посидел, отдохнул, погрелся на солнышке, увидел длинную тропинку и побежал по ней (катаем по среднему пальчику), вернулся на полянку и увидел горку, решил забраться туда (слегка поднимаем указательный пальчик ((горка) и водим шариком по нему). Потом ёжик покатился вниз и снова оказался на полянке (движение по кругу на ладони), увидел деревце и оббежал вокруг него (катаем вокруг большого пальчика, подняв его). Ёжик так весело гулял по лесу, что не заметил, как стало темнеть. Наступал вечер. Довольный прогулкой он отправится домой.</a:t>
            </a:r>
          </a:p>
          <a:p>
            <a:endParaRPr lang="ru-RU" dirty="0">
              <a:solidFill>
                <a:schemeClr val="accent2">
                  <a:lumMod val="50000"/>
                </a:schemeClr>
              </a:solidFill>
              <a:latin typeface="Times New Roman" panose="02020603050405020304" pitchFamily="18" charset="0"/>
              <a:cs typeface="Times New Roman" panose="02020603050405020304" pitchFamily="18" charset="0"/>
            </a:endParaRPr>
          </a:p>
          <a:p>
            <a:endParaRPr lang="ru-RU" sz="2000" dirty="0">
              <a:solidFill>
                <a:srgbClr val="00B050"/>
              </a:solidFill>
            </a:endParaRPr>
          </a:p>
        </p:txBody>
      </p:sp>
    </p:spTree>
    <p:extLst>
      <p:ext uri="{BB962C8B-B14F-4D97-AF65-F5344CB8AC3E}">
        <p14:creationId xmlns:p14="http://schemas.microsoft.com/office/powerpoint/2010/main" val="2402578987"/>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041" y="323531"/>
            <a:ext cx="6634067" cy="830997"/>
          </a:xfrm>
          <a:prstGeom prst="rect">
            <a:avLst/>
          </a:prstGeom>
        </p:spPr>
        <p:txBody>
          <a:bodyPr wrap="square">
            <a:spAutoFit/>
          </a:bodyPr>
          <a:lstStyle/>
          <a:p>
            <a:pPr algn="ctr"/>
            <a:r>
              <a:rPr lang="ru-RU"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Пальчиковые шаги                                       </a:t>
            </a:r>
            <a:r>
              <a:rPr lang="ru-RU" sz="20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(Идея: Тимофеева Е.Ю, Чернова Е.И.)</a:t>
            </a:r>
          </a:p>
        </p:txBody>
      </p:sp>
      <p:sp>
        <p:nvSpPr>
          <p:cNvPr id="3" name="Прямоугольник 2"/>
          <p:cNvSpPr/>
          <p:nvPr/>
        </p:nvSpPr>
        <p:spPr>
          <a:xfrm>
            <a:off x="692696" y="1259634"/>
            <a:ext cx="5832648" cy="2862322"/>
          </a:xfrm>
          <a:prstGeom prst="rect">
            <a:avLst/>
          </a:prstGeom>
        </p:spPr>
        <p:txBody>
          <a:bodyPr wrap="square">
            <a:spAutoFit/>
          </a:bodyPr>
          <a:lstStyle/>
          <a:p>
            <a:pPr algn="just"/>
            <a:r>
              <a:rPr lang="ru-RU" dirty="0" smtClean="0">
                <a:solidFill>
                  <a:schemeClr val="accent2">
                    <a:lumMod val="50000"/>
                  </a:schemeClr>
                </a:solidFill>
                <a:latin typeface="Times New Roman" panose="02020603050405020304" pitchFamily="18" charset="0"/>
                <a:cs typeface="Times New Roman" panose="02020603050405020304" pitchFamily="18" charset="0"/>
              </a:rPr>
              <a:t>	«</a:t>
            </a:r>
            <a:r>
              <a:rPr lang="ru-RU" dirty="0">
                <a:solidFill>
                  <a:schemeClr val="accent2">
                    <a:lumMod val="50000"/>
                  </a:schemeClr>
                </a:solidFill>
                <a:latin typeface="Times New Roman" panose="02020603050405020304" pitchFamily="18" charset="0"/>
                <a:cs typeface="Times New Roman" panose="02020603050405020304" pitchFamily="18" charset="0"/>
              </a:rPr>
              <a:t>Пальчиковые шаги» — это упражнения, направленные на развитие координации движений кистей и пальцев рук. Они интересны не только своим содержанием, но и возможностью экспериментировать, фан­тазировать, придумывать новые варианты работы.</a:t>
            </a:r>
          </a:p>
          <a:p>
            <a:pPr algn="just"/>
            <a:r>
              <a:rPr lang="ru-RU" dirty="0">
                <a:solidFill>
                  <a:schemeClr val="accent2">
                    <a:lumMod val="50000"/>
                  </a:schemeClr>
                </a:solidFill>
                <a:latin typeface="Times New Roman" panose="02020603050405020304" pitchFamily="18" charset="0"/>
                <a:cs typeface="Times New Roman" panose="02020603050405020304" pitchFamily="18" charset="0"/>
              </a:rPr>
              <a:t>   Рекомендуется начинать работу с варианта   для ведущей руки и впоследствии постепенно  переходить к работе со второй рукой. Самый слож­ный вариант работы —  разнотипные и со дружественные (одновременные) движения  пальчиков  обеих рук.</a:t>
            </a:r>
          </a:p>
        </p:txBody>
      </p:sp>
      <p:pic>
        <p:nvPicPr>
          <p:cNvPr id="4" name="Picture 2" descr="D:\Жанна\АРХИВ\крышки\фото\100SSCAM\SDC187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2" t="5534" r="8302"/>
          <a:stretch/>
        </p:blipFill>
        <p:spPr bwMode="auto">
          <a:xfrm>
            <a:off x="2357979" y="4196191"/>
            <a:ext cx="2849831" cy="234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descr="J:\DCIM\100SSCAM\SDC187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21" t="51317" r="12010" b="8615"/>
          <a:stretch/>
        </p:blipFill>
        <p:spPr bwMode="auto">
          <a:xfrm rot="390449">
            <a:off x="4309974" y="6743687"/>
            <a:ext cx="2112071" cy="1943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descr="J:\DCIM\100SSCAM\SDC187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08" t="52688" r="15556" b="5900"/>
          <a:stretch/>
        </p:blipFill>
        <p:spPr bwMode="auto">
          <a:xfrm rot="21127942">
            <a:off x="1104477" y="6749751"/>
            <a:ext cx="2145064" cy="1930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55327"/>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0768" y="0"/>
            <a:ext cx="4214272" cy="1475656"/>
          </a:xfrm>
        </p:spPr>
        <p:txBody>
          <a:bodyPr>
            <a:normAutofit fontScale="90000"/>
          </a:bodyPr>
          <a:lstStyle/>
          <a:p>
            <a:pPr algn="ctr"/>
            <a:r>
              <a:rPr lang="ru-RU" sz="2800" dirty="0">
                <a:solidFill>
                  <a:schemeClr val="accent3"/>
                </a:solidFill>
              </a:rPr>
              <a:t/>
            </a:r>
            <a:br>
              <a:rPr lang="ru-RU" sz="2800" dirty="0">
                <a:solidFill>
                  <a:schemeClr val="accent3"/>
                </a:solidFill>
              </a:rPr>
            </a:br>
            <a:r>
              <a:rPr lang="ru-RU" sz="2800" dirty="0">
                <a:solidFill>
                  <a:schemeClr val="accent3"/>
                </a:solidFill>
              </a:rPr>
              <a:t/>
            </a:r>
            <a:br>
              <a:rPr lang="ru-RU" sz="2800" dirty="0">
                <a:solidFill>
                  <a:schemeClr val="accent3"/>
                </a:solidFill>
              </a:rPr>
            </a:br>
            <a:r>
              <a:rPr lang="ru-RU" sz="3100" b="1" dirty="0">
                <a:solidFill>
                  <a:srgbClr val="C00000"/>
                </a:solidFill>
                <a:latin typeface="Times New Roman" panose="02020603050405020304" pitchFamily="18" charset="0"/>
                <a:cs typeface="Times New Roman" panose="02020603050405020304" pitchFamily="18" charset="0"/>
              </a:rPr>
              <a:t>Шагаем пальчиками</a:t>
            </a:r>
            <a:br>
              <a:rPr lang="ru-RU" sz="3100" b="1" dirty="0">
                <a:solidFill>
                  <a:srgbClr val="C00000"/>
                </a:solidFill>
                <a:latin typeface="Times New Roman" panose="02020603050405020304" pitchFamily="18" charset="0"/>
                <a:cs typeface="Times New Roman" panose="02020603050405020304" pitchFamily="18" charset="0"/>
              </a:rPr>
            </a:br>
            <a:r>
              <a:rPr lang="ru-RU" sz="3100" b="1" dirty="0">
                <a:solidFill>
                  <a:srgbClr val="C00000"/>
                </a:solidFill>
                <a:latin typeface="Times New Roman" panose="02020603050405020304" pitchFamily="18" charset="0"/>
                <a:cs typeface="Times New Roman" panose="02020603050405020304" pitchFamily="18" charset="0"/>
              </a:rPr>
              <a:t>«Лыжники» </a:t>
            </a:r>
            <a:br>
              <a:rPr lang="ru-RU" sz="3100" b="1" dirty="0">
                <a:solidFill>
                  <a:srgbClr val="C00000"/>
                </a:solidFill>
                <a:latin typeface="Times New Roman" panose="02020603050405020304" pitchFamily="18" charset="0"/>
                <a:cs typeface="Times New Roman" panose="02020603050405020304" pitchFamily="18" charset="0"/>
              </a:rPr>
            </a:br>
            <a:endParaRPr lang="ru-RU" sz="3100" b="1" dirty="0">
              <a:solidFill>
                <a:srgbClr val="C00000"/>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idx="1"/>
          </p:nvPr>
        </p:nvSpPr>
        <p:spPr>
          <a:xfrm>
            <a:off x="764704" y="695956"/>
            <a:ext cx="5760640" cy="7297373"/>
          </a:xfrm>
        </p:spPr>
        <p:txBody>
          <a:bodyPr>
            <a:normAutofit/>
          </a:bodyPr>
          <a:lstStyle/>
          <a:p>
            <a:pPr fontAlgn="ctr"/>
            <a:endParaRPr lang="ru-RU" dirty="0">
              <a:solidFill>
                <a:schemeClr val="accent5">
                  <a:lumMod val="75000"/>
                </a:schemeClr>
              </a:solidFill>
            </a:endParaRPr>
          </a:p>
          <a:p>
            <a:pPr algn="just" fontAlgn="ctr"/>
            <a:r>
              <a:rPr lang="ru-RU" dirty="0">
                <a:solidFill>
                  <a:srgbClr val="002060"/>
                </a:solidFill>
                <a:latin typeface="Times New Roman" panose="02020603050405020304" pitchFamily="18" charset="0"/>
                <a:cs typeface="Times New Roman" panose="02020603050405020304" pitchFamily="18" charset="0"/>
              </a:rPr>
              <a:t>— «вставать» в углубления крышек указательными и средними пальцами, двигаться, делая по шагу на каждый ударный слог стиха</a:t>
            </a:r>
            <a:r>
              <a:rPr lang="ru-RU" dirty="0" smtClean="0">
                <a:solidFill>
                  <a:srgbClr val="002060"/>
                </a:solidFill>
                <a:latin typeface="Times New Roman" panose="02020603050405020304" pitchFamily="18" charset="0"/>
                <a:cs typeface="Times New Roman" panose="02020603050405020304" pitchFamily="18" charset="0"/>
              </a:rPr>
              <a:t>. </a:t>
            </a:r>
            <a:endParaRPr lang="ru-RU" dirty="0">
              <a:solidFill>
                <a:schemeClr val="accent1"/>
              </a:solidFill>
              <a:latin typeface="Times New Roman" panose="02020603050405020304" pitchFamily="18" charset="0"/>
              <a:cs typeface="Times New Roman" panose="02020603050405020304" pitchFamily="18" charset="0"/>
            </a:endParaRPr>
          </a:p>
          <a:p>
            <a:pPr fontAlgn="ctr"/>
            <a:endParaRPr lang="ru-RU" sz="1467" dirty="0"/>
          </a:p>
          <a:p>
            <a:pPr fontAlgn="ctr"/>
            <a:endParaRPr lang="ru-RU" sz="1467" dirty="0"/>
          </a:p>
          <a:p>
            <a:pPr fontAlgn="ctr"/>
            <a:r>
              <a:rPr lang="ru-RU" sz="1600" b="1" dirty="0">
                <a:solidFill>
                  <a:schemeClr val="accent5">
                    <a:lumMod val="60000"/>
                    <a:lumOff val="40000"/>
                  </a:schemeClr>
                </a:solidFill>
                <a:latin typeface="Times New Roman" panose="02020603050405020304" pitchFamily="18" charset="0"/>
                <a:cs typeface="Times New Roman" panose="02020603050405020304" pitchFamily="18" charset="0"/>
              </a:rPr>
              <a:t>Ног от радости не чуя,</a:t>
            </a:r>
          </a:p>
          <a:p>
            <a:pPr fontAlgn="ctr"/>
            <a:r>
              <a:rPr lang="ru-RU" sz="1600" b="1" dirty="0">
                <a:solidFill>
                  <a:schemeClr val="accent5">
                    <a:lumMod val="60000"/>
                    <a:lumOff val="40000"/>
                  </a:schemeClr>
                </a:solidFill>
                <a:latin typeface="Times New Roman" panose="02020603050405020304" pitchFamily="18" charset="0"/>
                <a:cs typeface="Times New Roman" panose="02020603050405020304" pitchFamily="18" charset="0"/>
              </a:rPr>
              <a:t>С горки снежной вниз лечу я!</a:t>
            </a:r>
          </a:p>
          <a:p>
            <a:pPr fontAlgn="ctr"/>
            <a:r>
              <a:rPr lang="ru-RU" sz="1600" b="1" dirty="0">
                <a:solidFill>
                  <a:schemeClr val="accent5">
                    <a:lumMod val="60000"/>
                    <a:lumOff val="40000"/>
                  </a:schemeClr>
                </a:solidFill>
                <a:latin typeface="Times New Roman" panose="02020603050405020304" pitchFamily="18" charset="0"/>
                <a:cs typeface="Times New Roman" panose="02020603050405020304" pitchFamily="18" charset="0"/>
              </a:rPr>
              <a:t>Стал мне спорт родней и ближе,</a:t>
            </a:r>
          </a:p>
          <a:p>
            <a:pPr fontAlgn="ctr"/>
            <a:r>
              <a:rPr lang="ru-RU" sz="1600" b="1" dirty="0">
                <a:solidFill>
                  <a:schemeClr val="accent5">
                    <a:lumMod val="60000"/>
                    <a:lumOff val="40000"/>
                  </a:schemeClr>
                </a:solidFill>
                <a:latin typeface="Times New Roman" panose="02020603050405020304" pitchFamily="18" charset="0"/>
                <a:cs typeface="Times New Roman" panose="02020603050405020304" pitchFamily="18" charset="0"/>
              </a:rPr>
              <a:t>Кто помог мне в этом?..</a:t>
            </a:r>
          </a:p>
          <a:p>
            <a:pPr fontAlgn="ctr"/>
            <a:r>
              <a:rPr lang="ru-RU" sz="1600" b="1" dirty="0">
                <a:solidFill>
                  <a:schemeClr val="accent5">
                    <a:lumMod val="60000"/>
                    <a:lumOff val="40000"/>
                  </a:schemeClr>
                </a:solidFill>
                <a:latin typeface="Times New Roman" panose="02020603050405020304" pitchFamily="18" charset="0"/>
                <a:cs typeface="Times New Roman" panose="02020603050405020304" pitchFamily="18" charset="0"/>
              </a:rPr>
              <a:t>        (Лыжи.)</a:t>
            </a:r>
          </a:p>
          <a:p>
            <a:pPr algn="ctr" fontAlgn="ctr"/>
            <a:r>
              <a:rPr lang="ru-RU" sz="1600" dirty="0">
                <a:latin typeface="Times New Roman" panose="02020603050405020304" pitchFamily="18" charset="0"/>
                <a:cs typeface="Times New Roman" panose="02020603050405020304" pitchFamily="18" charset="0"/>
              </a:rPr>
              <a:t>      </a:t>
            </a:r>
            <a:r>
              <a:rPr lang="ru-RU" sz="1600" b="1" dirty="0">
                <a:solidFill>
                  <a:schemeClr val="accent1">
                    <a:lumMod val="75000"/>
                  </a:schemeClr>
                </a:solidFill>
                <a:latin typeface="Times New Roman" panose="02020603050405020304" pitchFamily="18" charset="0"/>
                <a:cs typeface="Times New Roman" panose="02020603050405020304" pitchFamily="18" charset="0"/>
              </a:rPr>
              <a:t>Кто по лесу быстро мчится,</a:t>
            </a:r>
          </a:p>
          <a:p>
            <a:pPr algn="ctr" fontAlgn="ctr"/>
            <a:r>
              <a:rPr lang="ru-RU" sz="1600" b="1" dirty="0">
                <a:solidFill>
                  <a:schemeClr val="accent1">
                    <a:lumMod val="75000"/>
                  </a:schemeClr>
                </a:solidFill>
                <a:latin typeface="Times New Roman" panose="02020603050405020304" pitchFamily="18" charset="0"/>
                <a:cs typeface="Times New Roman" panose="02020603050405020304" pitchFamily="18" charset="0"/>
              </a:rPr>
              <a:t>Провалиться не боится?</a:t>
            </a:r>
          </a:p>
          <a:p>
            <a:pPr algn="ctr" fontAlgn="ctr"/>
            <a:r>
              <a:rPr lang="ru-RU" sz="1600" b="1" dirty="0">
                <a:solidFill>
                  <a:schemeClr val="accent1">
                    <a:lumMod val="75000"/>
                  </a:schemeClr>
                </a:solidFill>
                <a:latin typeface="Times New Roman" panose="02020603050405020304" pitchFamily="18" charset="0"/>
                <a:cs typeface="Times New Roman" panose="02020603050405020304" pitchFamily="18" charset="0"/>
              </a:rPr>
              <a:t>(Лыжник.)</a:t>
            </a:r>
          </a:p>
          <a:p>
            <a:pPr algn="r" fontAlgn="ctr"/>
            <a:r>
              <a:rPr lang="ru-RU" sz="1600" b="1" dirty="0">
                <a:solidFill>
                  <a:srgbClr val="7030A0"/>
                </a:solidFill>
                <a:latin typeface="Times New Roman" panose="02020603050405020304" pitchFamily="18" charset="0"/>
                <a:cs typeface="Times New Roman" panose="02020603050405020304" pitchFamily="18" charset="0"/>
              </a:rPr>
              <a:t>Две новые кленовые</a:t>
            </a:r>
          </a:p>
          <a:p>
            <a:pPr algn="r" fontAlgn="ctr"/>
            <a:r>
              <a:rPr lang="ru-RU" sz="1600" b="1" dirty="0">
                <a:solidFill>
                  <a:srgbClr val="7030A0"/>
                </a:solidFill>
                <a:latin typeface="Times New Roman" panose="02020603050405020304" pitchFamily="18" charset="0"/>
                <a:cs typeface="Times New Roman" panose="02020603050405020304" pitchFamily="18" charset="0"/>
              </a:rPr>
              <a:t>Подошвы двухметровые:</a:t>
            </a:r>
          </a:p>
          <a:p>
            <a:pPr algn="r" fontAlgn="ctr"/>
            <a:r>
              <a:rPr lang="ru-RU" sz="1600" b="1" dirty="0">
                <a:solidFill>
                  <a:srgbClr val="7030A0"/>
                </a:solidFill>
                <a:latin typeface="Times New Roman" panose="02020603050405020304" pitchFamily="18" charset="0"/>
                <a:cs typeface="Times New Roman" panose="02020603050405020304" pitchFamily="18" charset="0"/>
              </a:rPr>
              <a:t>На них поставил две ноги,</a:t>
            </a:r>
          </a:p>
          <a:p>
            <a:pPr algn="r" fontAlgn="ctr"/>
            <a:r>
              <a:rPr lang="ru-RU" sz="1600" b="1" dirty="0">
                <a:solidFill>
                  <a:srgbClr val="7030A0"/>
                </a:solidFill>
                <a:latin typeface="Times New Roman" panose="02020603050405020304" pitchFamily="18" charset="0"/>
                <a:cs typeface="Times New Roman" panose="02020603050405020304" pitchFamily="18" charset="0"/>
              </a:rPr>
              <a:t>И по большим снегам беги.</a:t>
            </a:r>
          </a:p>
          <a:p>
            <a:pPr algn="r" fontAlgn="ctr"/>
            <a:r>
              <a:rPr lang="ru-RU" sz="1600" b="1" dirty="0">
                <a:solidFill>
                  <a:srgbClr val="7030A0"/>
                </a:solidFill>
                <a:latin typeface="Times New Roman" panose="02020603050405020304" pitchFamily="18" charset="0"/>
                <a:cs typeface="Times New Roman" panose="02020603050405020304" pitchFamily="18" charset="0"/>
              </a:rPr>
              <a:t>(Лыжи.)</a:t>
            </a:r>
          </a:p>
          <a:p>
            <a:endParaRPr lang="ru-RU" dirty="0"/>
          </a:p>
          <a:p>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48" y="4788024"/>
            <a:ext cx="2707156" cy="2453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51327" r="2254"/>
          <a:stretch/>
        </p:blipFill>
        <p:spPr>
          <a:xfrm>
            <a:off x="4005064" y="1970804"/>
            <a:ext cx="2377727" cy="1752319"/>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3067618" y="6845695"/>
            <a:ext cx="3886020" cy="1938992"/>
          </a:xfrm>
          <a:prstGeom prst="rect">
            <a:avLst/>
          </a:prstGeom>
        </p:spPr>
        <p:txBody>
          <a:bodyPr wrap="square">
            <a:spAutoFit/>
          </a:bodyPr>
          <a:lstStyle/>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Крышки пальчики обули, </a:t>
            </a:r>
          </a:p>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смело в них вперед шагнули</a:t>
            </a:r>
          </a:p>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И пошли по переулку</a:t>
            </a:r>
          </a:p>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на веселую прогулку.</a:t>
            </a:r>
          </a:p>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Каждый пальчик. словно ножка. </a:t>
            </a:r>
          </a:p>
          <a:p>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Только шаркает немножко.</a:t>
            </a:r>
          </a:p>
        </p:txBody>
      </p:sp>
    </p:spTree>
    <p:extLst>
      <p:ext uri="{BB962C8B-B14F-4D97-AF65-F5344CB8AC3E}">
        <p14:creationId xmlns:p14="http://schemas.microsoft.com/office/powerpoint/2010/main" val="25194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4745" y="227520"/>
            <a:ext cx="4548687" cy="1056117"/>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     </a:t>
            </a:r>
            <a:r>
              <a:rPr lang="ru-RU" sz="3100" b="1" dirty="0">
                <a:solidFill>
                  <a:srgbClr val="C00000"/>
                </a:solidFill>
                <a:latin typeface="Times New Roman" panose="02020603050405020304" pitchFamily="18" charset="0"/>
                <a:cs typeface="Times New Roman" panose="02020603050405020304" pitchFamily="18" charset="0"/>
              </a:rPr>
              <a:t>«Накорми птенца»</a:t>
            </a:r>
            <a:r>
              <a:rPr lang="ru-RU" b="1" dirty="0">
                <a:solidFill>
                  <a:srgbClr val="FFC000"/>
                </a:solidFill>
                <a:latin typeface="Times New Roman" panose="02020603050405020304" pitchFamily="18" charset="0"/>
                <a:cs typeface="Times New Roman" panose="02020603050405020304" pitchFamily="18" charset="0"/>
              </a:rPr>
              <a:t/>
            </a:r>
            <a:br>
              <a:rPr lang="ru-RU" b="1" dirty="0">
                <a:solidFill>
                  <a:srgbClr val="FFC000"/>
                </a:solidFill>
                <a:latin typeface="Times New Roman" panose="02020603050405020304" pitchFamily="18" charset="0"/>
                <a:cs typeface="Times New Roman" panose="02020603050405020304" pitchFamily="18" charset="0"/>
              </a:rPr>
            </a:br>
            <a:endParaRPr lang="ru-RU" b="1" dirty="0">
              <a:solidFill>
                <a:srgbClr val="FFC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908722" y="755578"/>
            <a:ext cx="5400601" cy="7009341"/>
          </a:xfrm>
        </p:spPr>
        <p:txBody>
          <a:bodyPr/>
          <a:lstStyle/>
          <a:p>
            <a:pPr algn="just"/>
            <a:r>
              <a:rPr lang="ru-RU" b="1" dirty="0" smtClean="0">
                <a:solidFill>
                  <a:srgbClr val="002060"/>
                </a:solidFill>
                <a:latin typeface="Times New Roman" pitchFamily="18" charset="0"/>
                <a:cs typeface="Times New Roman" pitchFamily="18" charset="0"/>
              </a:rPr>
              <a:t>Дидактическая задача</a:t>
            </a:r>
            <a:r>
              <a:rPr lang="ru-RU" dirty="0">
                <a:solidFill>
                  <a:srgbClr val="002060"/>
                </a:solidFill>
                <a:latin typeface="Times New Roman" pitchFamily="18" charset="0"/>
                <a:cs typeface="Times New Roman" pitchFamily="18" charset="0"/>
              </a:rPr>
              <a:t>:</a:t>
            </a:r>
            <a:r>
              <a:rPr lang="ru-RU" dirty="0" smtClean="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з</a:t>
            </a:r>
            <a:r>
              <a:rPr lang="ru-RU" b="0" dirty="0" smtClean="0">
                <a:solidFill>
                  <a:srgbClr val="002060"/>
                </a:solidFill>
                <a:latin typeface="Times New Roman" pitchFamily="18" charset="0"/>
                <a:cs typeface="Times New Roman" pitchFamily="18" charset="0"/>
              </a:rPr>
              <a:t>акреплять </a:t>
            </a:r>
            <a:r>
              <a:rPr lang="ru-RU" b="0" dirty="0">
                <a:solidFill>
                  <a:srgbClr val="002060"/>
                </a:solidFill>
                <a:latin typeface="Times New Roman" pitchFamily="18" charset="0"/>
                <a:cs typeface="Times New Roman" pitchFamily="18" charset="0"/>
              </a:rPr>
              <a:t>представления о цветовой гамме и её оттенках, обучать метанию в цель, побуждать упражняться в счёте, развивать внимание, глазомер, мелкую моторику рук.</a:t>
            </a:r>
          </a:p>
          <a:p>
            <a:pPr algn="just"/>
            <a:r>
              <a:rPr lang="ru-RU" b="0" dirty="0">
                <a:solidFill>
                  <a:srgbClr val="002060"/>
                </a:solidFill>
                <a:latin typeface="Times New Roman" pitchFamily="18" charset="0"/>
                <a:cs typeface="Times New Roman" pitchFamily="18" charset="0"/>
              </a:rPr>
              <a:t>         </a:t>
            </a:r>
            <a:r>
              <a:rPr lang="ru-RU" b="0" dirty="0" smtClean="0">
                <a:solidFill>
                  <a:srgbClr val="002060"/>
                </a:solidFill>
                <a:latin typeface="Times New Roman" pitchFamily="18" charset="0"/>
                <a:cs typeface="Times New Roman" pitchFamily="18" charset="0"/>
              </a:rPr>
              <a:t>            </a:t>
            </a:r>
            <a:r>
              <a:rPr lang="ru-RU" dirty="0" smtClean="0">
                <a:solidFill>
                  <a:srgbClr val="002060"/>
                </a:solidFill>
                <a:latin typeface="Times New Roman" pitchFamily="18" charset="0"/>
                <a:cs typeface="Times New Roman" pitchFamily="18" charset="0"/>
              </a:rPr>
              <a:t>Ход </a:t>
            </a:r>
            <a:r>
              <a:rPr lang="ru-RU" dirty="0">
                <a:solidFill>
                  <a:srgbClr val="002060"/>
                </a:solidFill>
                <a:latin typeface="Times New Roman" pitchFamily="18" charset="0"/>
                <a:cs typeface="Times New Roman" pitchFamily="18" charset="0"/>
              </a:rPr>
              <a:t>игры</a:t>
            </a:r>
          </a:p>
          <a:p>
            <a:pPr algn="just"/>
            <a:r>
              <a:rPr lang="ru-RU" dirty="0">
                <a:solidFill>
                  <a:srgbClr val="002060"/>
                </a:solidFill>
                <a:latin typeface="Times New Roman" pitchFamily="18" charset="0"/>
                <a:cs typeface="Times New Roman" pitchFamily="18" charset="0"/>
              </a:rPr>
              <a:t>Вариант1. </a:t>
            </a:r>
            <a:r>
              <a:rPr lang="ru-RU" b="0" dirty="0">
                <a:solidFill>
                  <a:srgbClr val="002060"/>
                </a:solidFill>
                <a:latin typeface="Times New Roman" pitchFamily="18" charset="0"/>
                <a:cs typeface="Times New Roman" pitchFamily="18" charset="0"/>
              </a:rPr>
              <a:t>Детям двух-трех </a:t>
            </a:r>
            <a:r>
              <a:rPr lang="ru-RU" b="0" dirty="0" smtClean="0">
                <a:solidFill>
                  <a:srgbClr val="002060"/>
                </a:solidFill>
                <a:latin typeface="Times New Roman" pitchFamily="18" charset="0"/>
                <a:cs typeface="Times New Roman" pitchFamily="18" charset="0"/>
              </a:rPr>
              <a:t>лет предлагают </a:t>
            </a:r>
            <a:r>
              <a:rPr lang="ru-RU" b="0" dirty="0">
                <a:solidFill>
                  <a:srgbClr val="002060"/>
                </a:solidFill>
                <a:latin typeface="Times New Roman" pitchFamily="18" charset="0"/>
                <a:cs typeface="Times New Roman" pitchFamily="18" charset="0"/>
              </a:rPr>
              <a:t>накормить «птичку» </a:t>
            </a:r>
            <a:r>
              <a:rPr lang="ru-RU" b="0" dirty="0" smtClean="0">
                <a:solidFill>
                  <a:srgbClr val="002060"/>
                </a:solidFill>
                <a:latin typeface="Times New Roman" pitchFamily="18" charset="0"/>
                <a:cs typeface="Times New Roman" pitchFamily="18" charset="0"/>
              </a:rPr>
              <a:t>- «</a:t>
            </a:r>
            <a:r>
              <a:rPr lang="ru-RU" b="0" dirty="0">
                <a:solidFill>
                  <a:srgbClr val="002060"/>
                </a:solidFill>
                <a:latin typeface="Times New Roman" pitchFamily="18" charset="0"/>
                <a:cs typeface="Times New Roman" pitchFamily="18" charset="0"/>
              </a:rPr>
              <a:t>зернышко» должно быть того же цвета, </a:t>
            </a:r>
            <a:r>
              <a:rPr lang="ru-RU" b="0" dirty="0" smtClean="0">
                <a:solidFill>
                  <a:srgbClr val="002060"/>
                </a:solidFill>
                <a:latin typeface="Times New Roman" pitchFamily="18" charset="0"/>
                <a:cs typeface="Times New Roman" pitchFamily="18" charset="0"/>
              </a:rPr>
              <a:t>что </a:t>
            </a:r>
            <a:r>
              <a:rPr lang="ru-RU" b="0" dirty="0">
                <a:solidFill>
                  <a:srgbClr val="002060"/>
                </a:solidFill>
                <a:latin typeface="Times New Roman" pitchFamily="18" charset="0"/>
                <a:cs typeface="Times New Roman" pitchFamily="18" charset="0"/>
              </a:rPr>
              <a:t>и </a:t>
            </a:r>
            <a:r>
              <a:rPr lang="ru-RU" b="0" dirty="0" smtClean="0">
                <a:solidFill>
                  <a:srgbClr val="002060"/>
                </a:solidFill>
                <a:latin typeface="Times New Roman" pitchFamily="18" charset="0"/>
                <a:cs typeface="Times New Roman" pitchFamily="18" charset="0"/>
              </a:rPr>
              <a:t>  «</a:t>
            </a:r>
            <a:r>
              <a:rPr lang="ru-RU" b="0" dirty="0">
                <a:solidFill>
                  <a:srgbClr val="002060"/>
                </a:solidFill>
                <a:latin typeface="Times New Roman" pitchFamily="18" charset="0"/>
                <a:cs typeface="Times New Roman" pitchFamily="18" charset="0"/>
              </a:rPr>
              <a:t>птичка».</a:t>
            </a:r>
          </a:p>
          <a:p>
            <a:pPr algn="just"/>
            <a:r>
              <a:rPr lang="ru-RU" dirty="0">
                <a:solidFill>
                  <a:srgbClr val="002060"/>
                </a:solidFill>
                <a:latin typeface="Times New Roman" pitchFamily="18" charset="0"/>
                <a:cs typeface="Times New Roman" pitchFamily="18" charset="0"/>
              </a:rPr>
              <a:t>Вариант2.</a:t>
            </a:r>
            <a:r>
              <a:rPr lang="ru-RU" b="0" dirty="0">
                <a:solidFill>
                  <a:srgbClr val="002060"/>
                </a:solidFill>
                <a:latin typeface="Times New Roman" pitchFamily="18" charset="0"/>
                <a:cs typeface="Times New Roman" pitchFamily="18" charset="0"/>
              </a:rPr>
              <a:t>Дети четырёх- пяти лет </a:t>
            </a:r>
            <a:r>
              <a:rPr lang="ru-RU" b="0" dirty="0" smtClean="0">
                <a:solidFill>
                  <a:srgbClr val="002060"/>
                </a:solidFill>
                <a:latin typeface="Times New Roman" pitchFamily="18" charset="0"/>
                <a:cs typeface="Times New Roman" pitchFamily="18" charset="0"/>
              </a:rPr>
              <a:t>могут метать </a:t>
            </a:r>
            <a:r>
              <a:rPr lang="ru-RU" b="0" dirty="0">
                <a:solidFill>
                  <a:srgbClr val="002060"/>
                </a:solidFill>
                <a:latin typeface="Times New Roman" pitchFamily="18" charset="0"/>
                <a:cs typeface="Times New Roman" pitchFamily="18" charset="0"/>
              </a:rPr>
              <a:t>крышки в птичек, сидя на ковре </a:t>
            </a:r>
            <a:r>
              <a:rPr lang="ru-RU" b="0" dirty="0" smtClean="0">
                <a:solidFill>
                  <a:srgbClr val="002060"/>
                </a:solidFill>
                <a:latin typeface="Times New Roman" pitchFamily="18" charset="0"/>
                <a:cs typeface="Times New Roman" pitchFamily="18" charset="0"/>
              </a:rPr>
              <a:t>(</a:t>
            </a:r>
            <a:r>
              <a:rPr lang="ru-RU" b="0" dirty="0">
                <a:solidFill>
                  <a:srgbClr val="002060"/>
                </a:solidFill>
                <a:latin typeface="Times New Roman" pitchFamily="18" charset="0"/>
                <a:cs typeface="Times New Roman" pitchFamily="18" charset="0"/>
              </a:rPr>
              <a:t>модуль на расстоянии длины ног, модуль </a:t>
            </a:r>
            <a:r>
              <a:rPr lang="ru-RU" b="0" dirty="0" smtClean="0">
                <a:solidFill>
                  <a:srgbClr val="002060"/>
                </a:solidFill>
                <a:latin typeface="Times New Roman" pitchFamily="18" charset="0"/>
                <a:cs typeface="Times New Roman" pitchFamily="18" charset="0"/>
              </a:rPr>
              <a:t>у </a:t>
            </a:r>
            <a:r>
              <a:rPr lang="ru-RU" b="0" dirty="0">
                <a:solidFill>
                  <a:srgbClr val="002060"/>
                </a:solidFill>
                <a:latin typeface="Times New Roman" pitchFamily="18" charset="0"/>
                <a:cs typeface="Times New Roman" pitchFamily="18" charset="0"/>
              </a:rPr>
              <a:t>ног играющего), стоя на коленях и т.п.</a:t>
            </a:r>
          </a:p>
          <a:p>
            <a:pPr algn="just"/>
            <a:r>
              <a:rPr lang="ru-RU" dirty="0">
                <a:solidFill>
                  <a:srgbClr val="002060"/>
                </a:solidFill>
                <a:latin typeface="Times New Roman" pitchFamily="18" charset="0"/>
                <a:cs typeface="Times New Roman" pitchFamily="18" charset="0"/>
              </a:rPr>
              <a:t>Вариант3. </a:t>
            </a:r>
            <a:r>
              <a:rPr lang="ru-RU" b="0" dirty="0">
                <a:solidFill>
                  <a:srgbClr val="002060"/>
                </a:solidFill>
                <a:latin typeface="Times New Roman" pitchFamily="18" charset="0"/>
                <a:cs typeface="Times New Roman" pitchFamily="18" charset="0"/>
              </a:rPr>
              <a:t>Дети шести- семи лет мечут </a:t>
            </a:r>
            <a:r>
              <a:rPr lang="ru-RU" b="0" dirty="0" smtClean="0">
                <a:solidFill>
                  <a:srgbClr val="002060"/>
                </a:solidFill>
                <a:latin typeface="Times New Roman" pitchFamily="18" charset="0"/>
                <a:cs typeface="Times New Roman" pitchFamily="18" charset="0"/>
              </a:rPr>
              <a:t> крышки </a:t>
            </a:r>
            <a:r>
              <a:rPr lang="ru-RU" b="0" dirty="0">
                <a:solidFill>
                  <a:srgbClr val="002060"/>
                </a:solidFill>
                <a:latin typeface="Times New Roman" pitchFamily="18" charset="0"/>
                <a:cs typeface="Times New Roman" pitchFamily="18" charset="0"/>
              </a:rPr>
              <a:t>в модуль с расстояния до 1 </a:t>
            </a:r>
            <a:r>
              <a:rPr lang="ru-RU" b="0" dirty="0" smtClean="0">
                <a:solidFill>
                  <a:srgbClr val="002060"/>
                </a:solidFill>
                <a:latin typeface="Times New Roman" pitchFamily="18" charset="0"/>
                <a:cs typeface="Times New Roman" pitchFamily="18" charset="0"/>
              </a:rPr>
              <a:t>метра  –</a:t>
            </a:r>
            <a:r>
              <a:rPr lang="ru-RU" b="0" dirty="0">
                <a:solidFill>
                  <a:srgbClr val="002060"/>
                </a:solidFill>
                <a:latin typeface="Times New Roman" pitchFamily="18" charset="0"/>
                <a:cs typeface="Times New Roman" pitchFamily="18" charset="0"/>
              </a:rPr>
              <a:t>то правой, то левой рукой, </a:t>
            </a:r>
            <a:r>
              <a:rPr lang="ru-RU" b="0" dirty="0" smtClean="0">
                <a:solidFill>
                  <a:srgbClr val="002060"/>
                </a:solidFill>
                <a:latin typeface="Times New Roman" pitchFamily="18" charset="0"/>
                <a:cs typeface="Times New Roman" pitchFamily="18" charset="0"/>
              </a:rPr>
              <a:t>соревнуясь друг </a:t>
            </a:r>
            <a:r>
              <a:rPr lang="ru-RU" b="0" dirty="0">
                <a:solidFill>
                  <a:srgbClr val="002060"/>
                </a:solidFill>
                <a:latin typeface="Times New Roman" pitchFamily="18" charset="0"/>
                <a:cs typeface="Times New Roman" pitchFamily="18" charset="0"/>
              </a:rPr>
              <a:t>с другом, можно на время </a:t>
            </a:r>
            <a:r>
              <a:rPr lang="ru-RU" b="0" dirty="0" smtClean="0">
                <a:solidFill>
                  <a:srgbClr val="002060"/>
                </a:solidFill>
                <a:latin typeface="Times New Roman" pitchFamily="18" charset="0"/>
                <a:cs typeface="Times New Roman" pitchFamily="18" charset="0"/>
              </a:rPr>
              <a:t>                                                                         (</a:t>
            </a:r>
            <a:r>
              <a:rPr lang="ru-RU" b="0" dirty="0">
                <a:solidFill>
                  <a:srgbClr val="002060"/>
                </a:solidFill>
                <a:latin typeface="Times New Roman" pitchFamily="18" charset="0"/>
                <a:cs typeface="Times New Roman" pitchFamily="18" charset="0"/>
              </a:rPr>
              <a:t>цвет крышек роли не играет).</a:t>
            </a:r>
          </a:p>
          <a:p>
            <a:pPr algn="ctr"/>
            <a:endParaRPr lang="ru-RU" dirty="0">
              <a:solidFill>
                <a:srgbClr val="002060"/>
              </a:solidFill>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2201" b="12988"/>
          <a:stretch/>
        </p:blipFill>
        <p:spPr>
          <a:xfrm>
            <a:off x="1624588" y="5364088"/>
            <a:ext cx="4032448" cy="3425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3905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Жанна\АРХИВ\крышки\фото\фото игр\100SSCAM\SDC186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89" t="5787" r="5471"/>
          <a:stretch/>
        </p:blipFill>
        <p:spPr bwMode="auto">
          <a:xfrm rot="250618">
            <a:off x="4519380" y="2904213"/>
            <a:ext cx="2091840" cy="1752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20688" y="-19248"/>
            <a:ext cx="5060702" cy="672075"/>
          </a:xfrm>
        </p:spPr>
        <p:txBody>
          <a:bodyPr>
            <a:noAutofit/>
          </a:bodyPr>
          <a:lstStyle/>
          <a:p>
            <a:r>
              <a:rPr lang="ru-RU" sz="3733" dirty="0">
                <a:solidFill>
                  <a:srgbClr val="C00000"/>
                </a:solidFill>
              </a:rPr>
              <a:t>          </a:t>
            </a:r>
            <a:r>
              <a:rPr lang="ru-RU" sz="2800" b="1" dirty="0">
                <a:solidFill>
                  <a:srgbClr val="C00000"/>
                </a:solidFill>
                <a:latin typeface="Times New Roman" panose="02020603050405020304" pitchFamily="18" charset="0"/>
                <a:cs typeface="Times New Roman" panose="02020603050405020304" pitchFamily="18" charset="0"/>
              </a:rPr>
              <a:t>Веселый осьминог</a:t>
            </a:r>
            <a:endParaRPr lang="ru-RU" sz="3733" b="1" dirty="0">
              <a:solidFill>
                <a:srgbClr val="C0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620689" y="652830"/>
            <a:ext cx="5733187" cy="2911061"/>
          </a:xfrm>
        </p:spPr>
        <p:txBody>
          <a:bodyPr>
            <a:normAutofit/>
          </a:bodyPr>
          <a:lstStyle/>
          <a:p>
            <a:pPr algn="just"/>
            <a:r>
              <a:rPr lang="ru-RU" b="1" dirty="0">
                <a:solidFill>
                  <a:srgbClr val="002060"/>
                </a:solidFill>
                <a:latin typeface="Times New Roman" panose="02020603050405020304" pitchFamily="18" charset="0"/>
                <a:cs typeface="Times New Roman" panose="02020603050405020304" pitchFamily="18" charset="0"/>
              </a:rPr>
              <a:t>Дидактические задачи: </a:t>
            </a:r>
            <a:r>
              <a:rPr lang="ru-RU" dirty="0">
                <a:solidFill>
                  <a:srgbClr val="002060"/>
                </a:solidFill>
                <a:latin typeface="Times New Roman" panose="02020603050405020304" pitchFamily="18" charset="0"/>
                <a:cs typeface="Times New Roman" panose="02020603050405020304" pitchFamily="18" charset="0"/>
              </a:rPr>
              <a:t>закреплять представления детей о четырёх основных цветах, учить детей выделять цвета,  развивать мелкую моторику пальцев.</a:t>
            </a:r>
          </a:p>
          <a:p>
            <a:pPr algn="just"/>
            <a:r>
              <a:rPr lang="ru-RU" dirty="0">
                <a:solidFill>
                  <a:srgbClr val="002060"/>
                </a:solidFill>
                <a:latin typeface="Times New Roman" panose="02020603050405020304" pitchFamily="18" charset="0"/>
                <a:cs typeface="Times New Roman" panose="02020603050405020304" pitchFamily="18" charset="0"/>
              </a:rPr>
              <a:t>                                Ход игры                                                           Педагог предлагает детям рассмотреть изображение мордочки осьминога и определить кто это. В случае затруднения педагог помогает детям.  Затем дети отбирают крышечки, и нанизывают их на шнурки, собирая «щупальца  осьминога».</a:t>
            </a:r>
          </a:p>
        </p:txBody>
      </p:sp>
      <p:sp>
        <p:nvSpPr>
          <p:cNvPr id="6" name="Прямоугольник 5"/>
          <p:cNvSpPr/>
          <p:nvPr/>
        </p:nvSpPr>
        <p:spPr>
          <a:xfrm>
            <a:off x="1268761" y="4469017"/>
            <a:ext cx="3342710" cy="523220"/>
          </a:xfrm>
          <a:prstGeom prst="rect">
            <a:avLst/>
          </a:prstGeom>
        </p:spPr>
        <p:txBody>
          <a:bodyPr wrap="none">
            <a:spAutoFit/>
          </a:bodyPr>
          <a:lstStyle/>
          <a:p>
            <a:r>
              <a:rPr lang="ru-RU" sz="2800" b="1" dirty="0">
                <a:solidFill>
                  <a:srgbClr val="C00000"/>
                </a:solidFill>
                <a:latin typeface="Times New Roman" panose="02020603050405020304" pitchFamily="18" charset="0"/>
                <a:cs typeface="Times New Roman" panose="02020603050405020304" pitchFamily="18" charset="0"/>
              </a:rPr>
              <a:t>Волшебный цветок</a:t>
            </a:r>
          </a:p>
        </p:txBody>
      </p:sp>
      <p:sp>
        <p:nvSpPr>
          <p:cNvPr id="5" name="Прямоугольник 4"/>
          <p:cNvSpPr/>
          <p:nvPr/>
        </p:nvSpPr>
        <p:spPr>
          <a:xfrm>
            <a:off x="620688" y="5087671"/>
            <a:ext cx="5733187" cy="1969770"/>
          </a:xfrm>
          <a:prstGeom prst="rect">
            <a:avLst/>
          </a:prstGeom>
        </p:spPr>
        <p:txBody>
          <a:bodyPr wrap="square">
            <a:spAutoFit/>
          </a:bodyPr>
          <a:lstStyle/>
          <a:p>
            <a:r>
              <a:rPr lang="ru-RU" b="1" dirty="0">
                <a:solidFill>
                  <a:srgbClr val="002060"/>
                </a:solidFill>
                <a:latin typeface="Times New Roman" panose="02020603050405020304" pitchFamily="18" charset="0"/>
                <a:cs typeface="Times New Roman" panose="02020603050405020304" pitchFamily="18" charset="0"/>
              </a:rPr>
              <a:t>Дидактические задачи</a:t>
            </a:r>
            <a:r>
              <a:rPr lang="ru-RU" dirty="0">
                <a:solidFill>
                  <a:srgbClr val="002060"/>
                </a:solidFill>
                <a:latin typeface="Times New Roman" panose="02020603050405020304" pitchFamily="18" charset="0"/>
                <a:cs typeface="Times New Roman" panose="02020603050405020304" pitchFamily="18" charset="0"/>
              </a:rPr>
              <a:t>: способствует сенсорному развитию ребенка, развитию речи, мышлению, логики, вниманию, памяти, восприятию, мелкой</a:t>
            </a:r>
            <a:r>
              <a:rPr lang="ru-RU" sz="1600" dirty="0">
                <a:solidFill>
                  <a:srgbClr val="002060"/>
                </a:solidFill>
                <a:latin typeface="Times New Roman" panose="02020603050405020304" pitchFamily="18" charset="0"/>
                <a:cs typeface="Times New Roman" panose="02020603050405020304" pitchFamily="18" charset="0"/>
              </a:rPr>
              <a:t>                                                                      </a:t>
            </a:r>
            <a:r>
              <a:rPr lang="ru-RU" sz="1600" u="sng" dirty="0">
                <a:solidFill>
                  <a:srgbClr val="002060"/>
                </a:solidFill>
                <a:latin typeface="Times New Roman" panose="02020603050405020304" pitchFamily="18" charset="0"/>
                <a:cs typeface="Times New Roman" panose="02020603050405020304" pitchFamily="18" charset="0"/>
              </a:rPr>
              <a:t>ХОД:</a:t>
            </a:r>
            <a:r>
              <a:rPr lang="ru-RU" sz="1600" dirty="0">
                <a:solidFill>
                  <a:srgbClr val="002060"/>
                </a:solidFill>
                <a:latin typeface="Times New Roman" panose="02020603050405020304" pitchFamily="18" charset="0"/>
                <a:cs typeface="Times New Roman" panose="02020603050405020304" pitchFamily="18" charset="0"/>
              </a:rPr>
              <a:t> Дети получают кружочки разного цвета. Предложить составить из лепестков «волшебный цветок». В процессе игры уточнять, какие цвета получаются у детей</a:t>
            </a:r>
            <a:r>
              <a:rPr lang="ru-RU" dirty="0">
                <a:solidFill>
                  <a:srgbClr val="002060"/>
                </a:solidFill>
                <a:latin typeface="Times New Roman" panose="02020603050405020304" pitchFamily="18" charset="0"/>
                <a:cs typeface="Times New Roman" panose="02020603050405020304" pitchFamily="18" charset="0"/>
              </a:rPr>
              <a:t>.</a:t>
            </a:r>
          </a:p>
          <a:p>
            <a:endParaRPr lang="ru-RU" b="1" dirty="0">
              <a:latin typeface="Times New Roman" panose="02020603050405020304" pitchFamily="18" charset="0"/>
              <a:cs typeface="Times New Roman" panose="02020603050405020304" pitchFamily="18" charset="0"/>
            </a:endParaRPr>
          </a:p>
        </p:txBody>
      </p:sp>
      <p:pic>
        <p:nvPicPr>
          <p:cNvPr id="8" name="Picture 2" descr="D:\Жанна\АРХИВ\крышки\фото\фото игр\100SSCAM\SDC186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74" t="1" r="10692" b="60"/>
          <a:stretch/>
        </p:blipFill>
        <p:spPr bwMode="auto">
          <a:xfrm>
            <a:off x="846067" y="6732240"/>
            <a:ext cx="2429564" cy="22390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D:\Семейный альбом\Фото\работа\Звездочки\мелкая моторика\SDC17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4495">
            <a:off x="3804133" y="6843923"/>
            <a:ext cx="2462644" cy="196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27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6104</TotalTime>
  <Words>1402</Words>
  <Application>Microsoft Office PowerPoint</Application>
  <PresentationFormat>Экран (4:3)</PresentationFormat>
  <Paragraphs>139</Paragraphs>
  <Slides>17</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vt:lpstr>
      <vt:lpstr>Calibri Light</vt:lpstr>
      <vt:lpstr>Times New Roman</vt:lpstr>
      <vt:lpstr>Wingdings</vt:lpstr>
      <vt:lpstr>Office Theme</vt:lpstr>
      <vt:lpstr>Презентация PowerPoint</vt:lpstr>
      <vt:lpstr>Презентация PowerPoint</vt:lpstr>
      <vt:lpstr>Презентация PowerPoint</vt:lpstr>
      <vt:lpstr>     Сокровища гномов.</vt:lpstr>
      <vt:lpstr>Презентация PowerPoint</vt:lpstr>
      <vt:lpstr>Презентация PowerPoint</vt:lpstr>
      <vt:lpstr>  Шагаем пальчиками «Лыжники»  </vt:lpstr>
      <vt:lpstr>     «Накорми птенца» </vt:lpstr>
      <vt:lpstr>          Веселый осьминог</vt:lpstr>
      <vt:lpstr>Презентация PowerPoint</vt:lpstr>
      <vt:lpstr>Мозайка  </vt:lpstr>
      <vt:lpstr>Домино</vt:lpstr>
      <vt:lpstr>Презентация PowerPoint</vt:lpstr>
      <vt:lpstr>Астронавты</vt:lpstr>
      <vt:lpstr>Звуковые дорожки</vt:lpstr>
      <vt:lpstr>Презентация PowerPoint</vt:lpstr>
      <vt:lpstr>Презентация PowerPoint</vt:lpstr>
    </vt:vector>
  </TitlesOfParts>
  <Company>DNA Project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ПРОЕКТА:   «Развитие мелкой моторики у дошкольников как средство подготовки руки к письму»</dc:title>
  <dc:creator>DNA7 X86</dc:creator>
  <cp:lastModifiedBy>Janna</cp:lastModifiedBy>
  <cp:revision>402</cp:revision>
  <dcterms:created xsi:type="dcterms:W3CDTF">2011-11-03T13:38:00Z</dcterms:created>
  <dcterms:modified xsi:type="dcterms:W3CDTF">2018-05-06T21:50:41Z</dcterms:modified>
</cp:coreProperties>
</file>