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96" r:id="rId5"/>
    <p:sldId id="297" r:id="rId6"/>
    <p:sldId id="264" r:id="rId7"/>
    <p:sldId id="265" r:id="rId8"/>
    <p:sldId id="266" r:id="rId9"/>
    <p:sldId id="269" r:id="rId10"/>
    <p:sldId id="260" r:id="rId11"/>
    <p:sldId id="272" r:id="rId12"/>
    <p:sldId id="273" r:id="rId13"/>
    <p:sldId id="276" r:id="rId14"/>
    <p:sldId id="277" r:id="rId15"/>
    <p:sldId id="274" r:id="rId16"/>
    <p:sldId id="278" r:id="rId17"/>
    <p:sldId id="279" r:id="rId18"/>
    <p:sldId id="275" r:id="rId19"/>
    <p:sldId id="280" r:id="rId20"/>
    <p:sldId id="281" r:id="rId21"/>
    <p:sldId id="299" r:id="rId22"/>
    <p:sldId id="298" r:id="rId23"/>
    <p:sldId id="270" r:id="rId24"/>
    <p:sldId id="271" r:id="rId25"/>
    <p:sldId id="267"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135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2024god.com/itogovoe-sochinenie-po-literature-v-2024-godu-temy-napravleniya/"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I-CComAZ5uE&amp;t=2s"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hyperlink" Target="https://www.youtube.com/watch?v=XB3fflCI8OA&amp;t=8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oc.fipi.ru/itogovoe-sochinenie/MR_po_podgotovke.doc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C00000"/>
                </a:solidFill>
              </a:rPr>
              <a:t>Итоговое сочинение </a:t>
            </a:r>
            <a:br>
              <a:rPr lang="ru-RU" b="1" dirty="0" smtClean="0">
                <a:solidFill>
                  <a:srgbClr val="C00000"/>
                </a:solidFill>
              </a:rPr>
            </a:br>
            <a:r>
              <a:rPr lang="ru-RU" b="1" dirty="0" smtClean="0">
                <a:solidFill>
                  <a:srgbClr val="C00000"/>
                </a:solidFill>
              </a:rPr>
              <a:t>по литературе в 11 классе:</a:t>
            </a:r>
            <a:br>
              <a:rPr lang="ru-RU" b="1" dirty="0" smtClean="0">
                <a:solidFill>
                  <a:srgbClr val="C00000"/>
                </a:solidFill>
              </a:rPr>
            </a:br>
            <a:r>
              <a:rPr lang="ru-RU" b="1" dirty="0" smtClean="0">
                <a:solidFill>
                  <a:srgbClr val="C00000"/>
                </a:solidFill>
              </a:rPr>
              <a:t> темы, направления, сроки…</a:t>
            </a:r>
            <a:endParaRPr lang="ru-RU" b="1" dirty="0">
              <a:solidFill>
                <a:srgbClr val="C00000"/>
              </a:solidFill>
            </a:endParaRPr>
          </a:p>
        </p:txBody>
      </p:sp>
      <p:sp>
        <p:nvSpPr>
          <p:cNvPr id="3" name="Подзаголовок 2"/>
          <p:cNvSpPr>
            <a:spLocks noGrp="1"/>
          </p:cNvSpPr>
          <p:nvPr>
            <p:ph type="subTitle" idx="1"/>
          </p:nvPr>
        </p:nvSpPr>
        <p:spPr/>
        <p:txBody>
          <a:bodyPr/>
          <a:lstStyle/>
          <a:p>
            <a:endParaRPr lang="ru-RU" dirty="0" smtClean="0"/>
          </a:p>
          <a:p>
            <a:r>
              <a:rPr lang="ru-RU" b="1" dirty="0" smtClean="0">
                <a:solidFill>
                  <a:schemeClr val="accent1">
                    <a:lumMod val="50000"/>
                  </a:schemeClr>
                </a:solidFill>
              </a:rPr>
              <a:t>2024-2025 </a:t>
            </a:r>
            <a:r>
              <a:rPr lang="ru-RU" b="1" dirty="0" smtClean="0">
                <a:solidFill>
                  <a:schemeClr val="accent1">
                    <a:lumMod val="50000"/>
                  </a:schemeClr>
                </a:solidFill>
              </a:rPr>
              <a:t>учебный год</a:t>
            </a:r>
            <a:endParaRPr lang="ru-RU"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Структура закрытого банка тем к итоговому сочинению"/>
          <p:cNvPicPr>
            <a:picLocks noChangeAspect="1" noChangeArrowheads="1"/>
          </p:cNvPicPr>
          <p:nvPr/>
        </p:nvPicPr>
        <p:blipFill>
          <a:blip r:embed="rId2" cstate="print"/>
          <a:srcRect/>
          <a:stretch>
            <a:fillRect/>
          </a:stretch>
        </p:blipFill>
        <p:spPr bwMode="auto">
          <a:xfrm>
            <a:off x="229955" y="0"/>
            <a:ext cx="8914045"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Комментарии к разделам</a:t>
            </a:r>
            <a:br>
              <a:rPr lang="ru-RU" b="1" dirty="0" smtClean="0">
                <a:solidFill>
                  <a:srgbClr val="C00000"/>
                </a:solidFill>
              </a:rPr>
            </a:br>
            <a:endParaRPr lang="ru-RU" b="1" dirty="0">
              <a:solidFill>
                <a:srgbClr val="C00000"/>
              </a:solidFill>
            </a:endParaRPr>
          </a:p>
        </p:txBody>
      </p:sp>
      <p:sp>
        <p:nvSpPr>
          <p:cNvPr id="3" name="Содержимое 2"/>
          <p:cNvSpPr>
            <a:spLocks noGrp="1"/>
          </p:cNvSpPr>
          <p:nvPr>
            <p:ph idx="1"/>
          </p:nvPr>
        </p:nvSpPr>
        <p:spPr/>
        <p:txBody>
          <a:bodyPr/>
          <a:lstStyle/>
          <a:p>
            <a:r>
              <a:rPr lang="ru-RU" dirty="0" smtClean="0"/>
              <a:t>Чтобы выпускники более четко поняли, что требует от экзаменуемого новый формат экзамена, эксперты ФИПИ дают пояснение, какие именно вопросы могут быть рассмотрены в темах каждого укрупненного раздела</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2333844" cy="815608"/>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C00000"/>
                </a:solidFill>
                <a:effectLst/>
                <a:latin typeface="Montserrat"/>
                <a:cs typeface="Arial" pitchFamily="34" charset="0"/>
              </a:rPr>
              <a:t>Раздел 1.</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Montserrat"/>
                <a:cs typeface="Arial" pitchFamily="34" charset="0"/>
              </a:rPr>
              <a:t>  </a:t>
            </a:r>
            <a:endParaRPr kumimoji="0" lang="ru-RU" sz="23100" b="0" i="0" u="none" strike="noStrike" cap="none" normalizeH="0" baseline="0" dirty="0" smtClean="0">
              <a:ln>
                <a:noFill/>
              </a:ln>
              <a:solidFill>
                <a:srgbClr val="333333"/>
              </a:solidFill>
              <a:effectLst/>
              <a:latin typeface="Montserrat"/>
              <a:cs typeface="Arial" pitchFamily="34" charset="0"/>
            </a:endParaRPr>
          </a:p>
        </p:txBody>
      </p:sp>
      <p:pic>
        <p:nvPicPr>
          <p:cNvPr id="27650" name="Picture 2" descr="Духовно-нравственные ориентиры в жизни человека"/>
          <p:cNvPicPr>
            <a:picLocks noChangeAspect="1" noChangeArrowheads="1"/>
          </p:cNvPicPr>
          <p:nvPr/>
        </p:nvPicPr>
        <p:blipFill>
          <a:blip r:embed="rId2" cstate="print"/>
          <a:srcRect/>
          <a:stretch>
            <a:fillRect/>
          </a:stretch>
        </p:blipFill>
        <p:spPr bwMode="auto">
          <a:xfrm>
            <a:off x="0" y="1142984"/>
            <a:ext cx="9172575" cy="3676650"/>
          </a:xfrm>
          <a:prstGeom prst="rect">
            <a:avLst/>
          </a:prstGeom>
          <a:noFill/>
        </p:spPr>
      </p:pic>
      <p:sp>
        <p:nvSpPr>
          <p:cNvPr id="4" name="Прямоугольник 3"/>
          <p:cNvSpPr/>
          <p:nvPr/>
        </p:nvSpPr>
        <p:spPr>
          <a:xfrm>
            <a:off x="214282" y="4786322"/>
            <a:ext cx="8786874" cy="1938992"/>
          </a:xfrm>
          <a:prstGeom prst="rect">
            <a:avLst/>
          </a:prstGeom>
        </p:spPr>
        <p:txBody>
          <a:bodyPr wrap="square">
            <a:spAutoFit/>
          </a:bodyPr>
          <a:lstStyle/>
          <a:p>
            <a:r>
              <a:rPr lang="ru-RU" sz="2400" dirty="0" smtClean="0"/>
              <a:t>Духовность и нравственность – темы, широко обсуждаемые в литературе разных периодов, поэтому данный раздел один из самых обширных, как по списку возможных тем, так и по литературному материалу, который можно привлекать для аргументации</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357158" y="0"/>
            <a:ext cx="842968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628650" y="928688"/>
            <a:ext cx="7886700" cy="5000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1617494" cy="63094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Montserrat"/>
                <a:cs typeface="Arial" pitchFamily="34" charset="0"/>
              </a:rPr>
              <a:t>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C00000"/>
                </a:solidFill>
                <a:latin typeface="Montserrat"/>
                <a:cs typeface="Arial" pitchFamily="34" charset="0"/>
              </a:rPr>
              <a:t>Раздел 2 </a:t>
            </a:r>
            <a:endParaRPr kumimoji="0" lang="ru-RU" sz="73600" b="1" i="0" u="none" strike="noStrike" cap="none" normalizeH="0" baseline="0" dirty="0" smtClean="0">
              <a:ln>
                <a:noFill/>
              </a:ln>
              <a:solidFill>
                <a:srgbClr val="C00000"/>
              </a:solidFill>
              <a:effectLst/>
              <a:latin typeface="Montserrat"/>
              <a:cs typeface="Arial" pitchFamily="34" charset="0"/>
            </a:endParaRPr>
          </a:p>
        </p:txBody>
      </p:sp>
      <p:pic>
        <p:nvPicPr>
          <p:cNvPr id="29698" name="Picture 2" descr="Семья, общество, Отечество в жизни человека"/>
          <p:cNvPicPr>
            <a:picLocks noChangeAspect="1" noChangeArrowheads="1"/>
          </p:cNvPicPr>
          <p:nvPr/>
        </p:nvPicPr>
        <p:blipFill>
          <a:blip r:embed="rId2" cstate="print"/>
          <a:srcRect/>
          <a:stretch>
            <a:fillRect/>
          </a:stretch>
        </p:blipFill>
        <p:spPr bwMode="auto">
          <a:xfrm>
            <a:off x="0" y="642918"/>
            <a:ext cx="9172575" cy="3924300"/>
          </a:xfrm>
          <a:prstGeom prst="rect">
            <a:avLst/>
          </a:prstGeom>
          <a:noFill/>
        </p:spPr>
      </p:pic>
      <p:sp>
        <p:nvSpPr>
          <p:cNvPr id="4" name="Прямоугольник 3"/>
          <p:cNvSpPr/>
          <p:nvPr/>
        </p:nvSpPr>
        <p:spPr>
          <a:xfrm>
            <a:off x="0" y="4643446"/>
            <a:ext cx="9001156" cy="1754326"/>
          </a:xfrm>
          <a:prstGeom prst="rect">
            <a:avLst/>
          </a:prstGeom>
        </p:spPr>
        <p:txBody>
          <a:bodyPr wrap="square">
            <a:spAutoFit/>
          </a:bodyPr>
          <a:lstStyle/>
          <a:p>
            <a:r>
              <a:rPr lang="ru-RU" dirty="0" smtClean="0"/>
              <a:t>Самый популярный среди выпускников раздел, ведь понятия патриотизма и памяти поколений, а также тематика отношений между детьми и родителями близка и понятна многим старшеклассникам. Многие выбирают именно этот раздел, считая, что тематика Великой Отечественной Войны – беспроигрышный вариант, ведь практически каждый год в экзаменационном комплекте есть минимум одна тема, посвященная этому периоду нашей истории</a:t>
            </a:r>
            <a:r>
              <a:rPr lang="ru-RU" dirty="0" smtClean="0">
                <a:hlinkClick r:id="rId3"/>
              </a:rPr>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57158" y="0"/>
            <a:ext cx="812961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704850" y="1262063"/>
            <a:ext cx="7734300" cy="433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Природа и культура в жизни человека"/>
          <p:cNvPicPr>
            <a:picLocks noChangeAspect="1" noChangeArrowheads="1"/>
          </p:cNvPicPr>
          <p:nvPr/>
        </p:nvPicPr>
        <p:blipFill>
          <a:blip r:embed="rId2" cstate="print"/>
          <a:srcRect/>
          <a:stretch>
            <a:fillRect/>
          </a:stretch>
        </p:blipFill>
        <p:spPr bwMode="auto">
          <a:xfrm>
            <a:off x="0" y="642918"/>
            <a:ext cx="9172575" cy="4229101"/>
          </a:xfrm>
          <a:prstGeom prst="rect">
            <a:avLst/>
          </a:prstGeom>
          <a:noFill/>
        </p:spPr>
      </p:pic>
      <p:sp>
        <p:nvSpPr>
          <p:cNvPr id="3" name="Прямоугольник 2"/>
          <p:cNvSpPr/>
          <p:nvPr/>
        </p:nvSpPr>
        <p:spPr>
          <a:xfrm>
            <a:off x="357158" y="214290"/>
            <a:ext cx="1258486" cy="369332"/>
          </a:xfrm>
          <a:prstGeom prst="rect">
            <a:avLst/>
          </a:prstGeom>
        </p:spPr>
        <p:txBody>
          <a:bodyPr wrap="none">
            <a:spAutoFit/>
          </a:bodyPr>
          <a:lstStyle/>
          <a:p>
            <a:pPr lvl="0" eaLnBrk="0" fontAlgn="base" hangingPunct="0">
              <a:spcBef>
                <a:spcPct val="0"/>
              </a:spcBef>
              <a:spcAft>
                <a:spcPct val="0"/>
              </a:spcAft>
            </a:pPr>
            <a:r>
              <a:rPr lang="ru-RU" b="1" dirty="0" smtClean="0">
                <a:solidFill>
                  <a:srgbClr val="C00000"/>
                </a:solidFill>
                <a:latin typeface="Montserrat"/>
                <a:cs typeface="Arial" pitchFamily="34" charset="0"/>
              </a:rPr>
              <a:t>Раздел 3 </a:t>
            </a:r>
            <a:endParaRPr lang="ru-RU" sz="55200" b="1" dirty="0" smtClean="0">
              <a:solidFill>
                <a:srgbClr val="C00000"/>
              </a:solidFill>
              <a:latin typeface="Montserrat"/>
              <a:cs typeface="Arial" pitchFamily="34" charset="0"/>
            </a:endParaRPr>
          </a:p>
        </p:txBody>
      </p:sp>
      <p:sp>
        <p:nvSpPr>
          <p:cNvPr id="4" name="Прямоугольник 3"/>
          <p:cNvSpPr/>
          <p:nvPr/>
        </p:nvSpPr>
        <p:spPr>
          <a:xfrm>
            <a:off x="142844" y="5214950"/>
            <a:ext cx="8786874" cy="1200329"/>
          </a:xfrm>
          <a:prstGeom prst="rect">
            <a:avLst/>
          </a:prstGeom>
        </p:spPr>
        <p:txBody>
          <a:bodyPr wrap="square">
            <a:spAutoFit/>
          </a:bodyPr>
          <a:lstStyle/>
          <a:p>
            <a:r>
              <a:rPr lang="ru-RU" dirty="0" smtClean="0"/>
              <a:t>В разделе собраны философские темы, заставляющие задуматься широком круге проблем. Эксперты считают, что раздел не пользуется большой популярностью по той причине, что не многие подростки, заканчивая 11 класс, готовы рассуждать на тему экологических проблем, искусства и научного поиска.</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85720" y="0"/>
            <a:ext cx="837723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Важно!</a:t>
            </a:r>
            <a:endParaRPr lang="ru-RU" b="1" dirty="0">
              <a:solidFill>
                <a:srgbClr val="C00000"/>
              </a:solidFill>
            </a:endParaRPr>
          </a:p>
        </p:txBody>
      </p:sp>
      <p:sp>
        <p:nvSpPr>
          <p:cNvPr id="3" name="Содержимое 2"/>
          <p:cNvSpPr>
            <a:spLocks noGrp="1"/>
          </p:cNvSpPr>
          <p:nvPr>
            <p:ph idx="1"/>
          </p:nvPr>
        </p:nvSpPr>
        <p:spPr/>
        <p:txBody>
          <a:bodyPr>
            <a:normAutofit/>
          </a:bodyPr>
          <a:lstStyle/>
          <a:p>
            <a:r>
              <a:rPr lang="ru-RU" dirty="0" smtClean="0"/>
              <a:t>Как и ранее никто не может знать заранее реальные темы, которые будут вынесены на сочинение по литературе в </a:t>
            </a:r>
            <a:r>
              <a:rPr lang="ru-RU" dirty="0" smtClean="0"/>
              <a:t>2024-2025 учебном </a:t>
            </a:r>
            <a:r>
              <a:rPr lang="ru-RU" dirty="0" smtClean="0"/>
              <a:t>году. Для разных часовых поясов будут формироваться разные пакеты тем, которые педагоги узнают вместе с учениками, распечатав конверт за 15 минут до начала проведения экзамена</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709613" y="1042988"/>
            <a:ext cx="7724775" cy="477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30432"/>
            <a:ext cx="7366397" cy="681010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1488" y="944563"/>
            <a:ext cx="8201025" cy="514873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699792" y="116632"/>
            <a:ext cx="4819650" cy="838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Образец комплекта тем для итогового сочинения"/>
          <p:cNvPicPr>
            <a:picLocks noChangeAspect="1" noChangeArrowheads="1"/>
          </p:cNvPicPr>
          <p:nvPr/>
        </p:nvPicPr>
        <p:blipFill>
          <a:blip r:embed="rId2" cstate="print"/>
          <a:srcRect/>
          <a:stretch>
            <a:fillRect/>
          </a:stretch>
        </p:blipFill>
        <p:spPr bwMode="auto">
          <a:xfrm>
            <a:off x="0" y="714356"/>
            <a:ext cx="9163050" cy="56673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1130" y="1142984"/>
            <a:ext cx="9081735"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Критерии оценивания</a:t>
            </a:r>
            <a:br>
              <a:rPr lang="ru-RU" b="1" dirty="0" smtClean="0">
                <a:solidFill>
                  <a:srgbClr val="C00000"/>
                </a:solidFill>
              </a:rPr>
            </a:br>
            <a:endParaRPr lang="ru-RU" b="1" dirty="0">
              <a:solidFill>
                <a:srgbClr val="C00000"/>
              </a:solidFill>
            </a:endParaRPr>
          </a:p>
        </p:txBody>
      </p:sp>
      <p:sp>
        <p:nvSpPr>
          <p:cNvPr id="3" name="Содержимое 2"/>
          <p:cNvSpPr>
            <a:spLocks noGrp="1"/>
          </p:cNvSpPr>
          <p:nvPr>
            <p:ph idx="1"/>
          </p:nvPr>
        </p:nvSpPr>
        <p:spPr>
          <a:xfrm>
            <a:off x="457200" y="928670"/>
            <a:ext cx="8229600" cy="5715040"/>
          </a:xfrm>
        </p:spPr>
        <p:txBody>
          <a:bodyPr>
            <a:normAutofit fontScale="92500" lnSpcReduction="20000"/>
          </a:bodyPr>
          <a:lstStyle/>
          <a:p>
            <a:r>
              <a:rPr lang="ru-RU" dirty="0" smtClean="0"/>
              <a:t>Итоговое сочинение – это допуск к основным экзаменам ГИА 2024 и оценивать работу эксперты будут по системе</a:t>
            </a:r>
          </a:p>
          <a:p>
            <a:pPr>
              <a:buNone/>
            </a:pPr>
            <a:r>
              <a:rPr lang="ru-RU" dirty="0" smtClean="0"/>
              <a:t> </a:t>
            </a:r>
            <a:r>
              <a:rPr lang="ru-RU" b="1" dirty="0" smtClean="0">
                <a:solidFill>
                  <a:srgbClr val="C00000"/>
                </a:solidFill>
              </a:rPr>
              <a:t>«зачет» / «незачет»</a:t>
            </a:r>
            <a:r>
              <a:rPr lang="ru-RU" dirty="0" smtClean="0"/>
              <a:t>.</a:t>
            </a:r>
          </a:p>
          <a:p>
            <a:pPr>
              <a:buNone/>
            </a:pPr>
            <a:r>
              <a:rPr lang="ru-RU" dirty="0" smtClean="0"/>
              <a:t>Прежде чем начать проверку по основным критериям, эксперты устанавливают соответствие работы двум основным:</a:t>
            </a:r>
          </a:p>
          <a:p>
            <a:pPr>
              <a:buNone/>
            </a:pPr>
            <a:r>
              <a:rPr lang="ru-RU" b="1" dirty="0" smtClean="0"/>
              <a:t>1. Самостоятельность написания.</a:t>
            </a:r>
          </a:p>
          <a:p>
            <a:pPr>
              <a:buNone/>
            </a:pPr>
            <a:r>
              <a:rPr lang="ru-RU" b="1" dirty="0" smtClean="0"/>
              <a:t>2. Объем текста более 250 слов (оптимально 350+)</a:t>
            </a:r>
          </a:p>
          <a:p>
            <a:pPr>
              <a:buNone/>
            </a:pPr>
            <a:r>
              <a:rPr lang="ru-RU" dirty="0" smtClean="0"/>
              <a:t>Сочинения, </a:t>
            </a:r>
            <a:r>
              <a:rPr lang="ru-RU" dirty="0" smtClean="0">
                <a:solidFill>
                  <a:srgbClr val="C00000"/>
                </a:solidFill>
              </a:rPr>
              <a:t>не соответствующие хоть одному из двух основных критериев автоматически получают «незачет».</a:t>
            </a:r>
            <a:endParaRPr lang="ru-RU"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8572560" cy="5768997"/>
          </a:xfrm>
        </p:spPr>
        <p:txBody>
          <a:bodyPr>
            <a:normAutofit fontScale="85000" lnSpcReduction="20000"/>
          </a:bodyPr>
          <a:lstStyle/>
          <a:p>
            <a:r>
              <a:rPr lang="ru-RU" dirty="0" smtClean="0"/>
              <a:t>Получить «зачет» в целом за итоговое сочинение достаточно просто. </a:t>
            </a:r>
          </a:p>
          <a:p>
            <a:r>
              <a:rPr lang="ru-RU" dirty="0" smtClean="0"/>
              <a:t>Для этого необходимо получить «зачет» по трем критериям (обязательно по 1 и 2, а также хоть одному из оставшихся): </a:t>
            </a:r>
          </a:p>
          <a:p>
            <a:r>
              <a:rPr lang="ru-RU" dirty="0" smtClean="0"/>
              <a:t>К-1 Соответствие теме </a:t>
            </a:r>
          </a:p>
          <a:p>
            <a:r>
              <a:rPr lang="ru-RU" dirty="0" smtClean="0"/>
              <a:t>К-2 Аргументация с опорой на литературный материал</a:t>
            </a:r>
          </a:p>
          <a:p>
            <a:r>
              <a:rPr lang="ru-RU" dirty="0" smtClean="0"/>
              <a:t>К-3 Композиция </a:t>
            </a:r>
          </a:p>
          <a:p>
            <a:r>
              <a:rPr lang="ru-RU" dirty="0" smtClean="0"/>
              <a:t>К-4 Качество речи </a:t>
            </a:r>
          </a:p>
          <a:p>
            <a:r>
              <a:rPr lang="ru-RU" dirty="0" smtClean="0"/>
              <a:t>К-5 Грамотность  </a:t>
            </a:r>
          </a:p>
          <a:p>
            <a:pPr>
              <a:buNone/>
            </a:pPr>
            <a:r>
              <a:rPr lang="ru-RU" dirty="0" smtClean="0"/>
              <a:t>Последний критерий будет оценен как «незачет», если на каждые </a:t>
            </a:r>
            <a:r>
              <a:rPr lang="ru-RU" b="1" dirty="0" smtClean="0">
                <a:solidFill>
                  <a:srgbClr val="C00000"/>
                </a:solidFill>
              </a:rPr>
              <a:t>100 слов </a:t>
            </a:r>
            <a:r>
              <a:rPr lang="ru-RU" dirty="0" smtClean="0"/>
              <a:t>сочинения эксперт выявит более </a:t>
            </a:r>
            <a:r>
              <a:rPr lang="ru-RU" b="1" dirty="0" smtClean="0">
                <a:solidFill>
                  <a:srgbClr val="C00000"/>
                </a:solidFill>
              </a:rPr>
              <a:t>5 ошибок </a:t>
            </a:r>
            <a:r>
              <a:rPr lang="ru-RU" dirty="0" smtClean="0"/>
              <a:t>(любого типа). </a:t>
            </a:r>
          </a:p>
          <a:p>
            <a:pPr>
              <a:buNone/>
            </a:pPr>
            <a:r>
              <a:rPr lang="ru-RU" dirty="0" smtClean="0"/>
              <a:t>Это значит, что при объеме 300 слов суммарно должно быть менее 15 ошибок.</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11552"/>
          </a:xfrm>
        </p:spPr>
        <p:txBody>
          <a:bodyPr>
            <a:normAutofit/>
          </a:bodyPr>
          <a:lstStyle/>
          <a:p>
            <a:r>
              <a:rPr lang="ru-RU" dirty="0" smtClean="0"/>
              <a:t>За идеальное сочинение также можно получить дополнительные 10 баллов к сертификату ЕГЭ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Структура сочинения</a:t>
            </a:r>
            <a:br>
              <a:rPr lang="ru-RU" b="1" dirty="0" smtClean="0">
                <a:solidFill>
                  <a:srgbClr val="C00000"/>
                </a:solidFill>
              </a:rPr>
            </a:br>
            <a:endParaRPr lang="ru-RU" b="1" dirty="0">
              <a:solidFill>
                <a:srgbClr val="C00000"/>
              </a:solidFill>
            </a:endParaRPr>
          </a:p>
        </p:txBody>
      </p:sp>
      <p:sp>
        <p:nvSpPr>
          <p:cNvPr id="3" name="Содержимое 2"/>
          <p:cNvSpPr>
            <a:spLocks noGrp="1"/>
          </p:cNvSpPr>
          <p:nvPr>
            <p:ph idx="1"/>
          </p:nvPr>
        </p:nvSpPr>
        <p:spPr>
          <a:xfrm>
            <a:off x="142844" y="1600200"/>
            <a:ext cx="8858312" cy="4525963"/>
          </a:xfrm>
        </p:spPr>
        <p:txBody>
          <a:bodyPr>
            <a:normAutofit/>
          </a:bodyPr>
          <a:lstStyle/>
          <a:p>
            <a:pPr>
              <a:buNone/>
            </a:pPr>
            <a:r>
              <a:rPr lang="ru-RU" dirty="0" smtClean="0"/>
              <a:t>При написании итогового сочинения можно взять за основу такой универсальный план: № </a:t>
            </a:r>
          </a:p>
          <a:p>
            <a:pPr>
              <a:buNone/>
            </a:pPr>
            <a:r>
              <a:rPr lang="ru-RU" dirty="0" smtClean="0"/>
              <a:t>1. Вступление 15-20% 1 абзац (70-80 слов) </a:t>
            </a:r>
          </a:p>
          <a:p>
            <a:pPr>
              <a:buNone/>
            </a:pPr>
            <a:r>
              <a:rPr lang="ru-RU" dirty="0" smtClean="0"/>
              <a:t>2. Основная часть (2 аргумента) 60-70% 2 абзаца (100-120 слов в каждом абзаце) </a:t>
            </a:r>
          </a:p>
          <a:p>
            <a:pPr>
              <a:buNone/>
            </a:pPr>
            <a:r>
              <a:rPr lang="ru-RU" dirty="0" smtClean="0"/>
              <a:t>3. Заключение (итог, обобщение) 15-20% 1 абзац (70-80 слов)</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КЛИШЕ для вступления</a:t>
            </a:r>
            <a:endParaRPr lang="ru-RU" dirty="0">
              <a:solidFill>
                <a:srgbClr val="C00000"/>
              </a:solidFill>
            </a:endParaRPr>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Важно!</a:t>
            </a:r>
            <a:endParaRPr lang="ru-RU" dirty="0">
              <a:solidFill>
                <a:srgbClr val="C00000"/>
              </a:solidFill>
            </a:endParaRPr>
          </a:p>
        </p:txBody>
      </p:sp>
      <p:sp>
        <p:nvSpPr>
          <p:cNvPr id="3" name="Содержимое 2"/>
          <p:cNvSpPr>
            <a:spLocks noGrp="1"/>
          </p:cNvSpPr>
          <p:nvPr>
            <p:ph idx="1"/>
          </p:nvPr>
        </p:nvSpPr>
        <p:spPr/>
        <p:txBody>
          <a:bodyPr>
            <a:normAutofit lnSpcReduction="10000"/>
          </a:bodyPr>
          <a:lstStyle/>
          <a:p>
            <a:r>
              <a:rPr lang="ru-RU" dirty="0" smtClean="0"/>
              <a:t>на сайте </a:t>
            </a:r>
            <a:r>
              <a:rPr lang="ru-RU" dirty="0" smtClean="0"/>
              <a:t>ФИПИ (</a:t>
            </a:r>
            <a:r>
              <a:rPr lang="en-US" dirty="0" smtClean="0"/>
              <a:t>https://</a:t>
            </a:r>
            <a:r>
              <a:rPr lang="en-US" dirty="0" smtClean="0"/>
              <a:t>fipi.ru/itogovoe-sochinenie</a:t>
            </a:r>
            <a:r>
              <a:rPr lang="ru-RU" dirty="0" smtClean="0"/>
              <a:t>)</a:t>
            </a:r>
            <a:r>
              <a:rPr lang="ru-RU" dirty="0" smtClean="0"/>
              <a:t> </a:t>
            </a:r>
            <a:r>
              <a:rPr lang="ru-RU" dirty="0" smtClean="0"/>
              <a:t>указаны разделы и подразделы, по которым будут отбираться темы итогового сочинения </a:t>
            </a:r>
            <a:r>
              <a:rPr lang="ru-RU" dirty="0" smtClean="0"/>
              <a:t>2024- 2025 </a:t>
            </a:r>
            <a:r>
              <a:rPr lang="ru-RU" dirty="0" smtClean="0"/>
              <a:t>года; </a:t>
            </a:r>
          </a:p>
          <a:p>
            <a:r>
              <a:rPr lang="ru-RU" dirty="0" smtClean="0"/>
              <a:t>список литературы, рекомендованный для итогового сочинения в сезоне </a:t>
            </a:r>
            <a:r>
              <a:rPr lang="ru-RU" dirty="0" smtClean="0"/>
              <a:t>2024-2025 </a:t>
            </a:r>
            <a:r>
              <a:rPr lang="ru-RU" dirty="0" smtClean="0"/>
              <a:t>года, остается неизменным; </a:t>
            </a:r>
          </a:p>
          <a:p>
            <a:r>
              <a:rPr lang="ru-RU" dirty="0" smtClean="0"/>
              <a:t>критерии оценивания декабрьского сочинения также остаются прежними.... </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КЛИШЕ для основной части</a:t>
            </a:r>
            <a:endParaRPr lang="ru-RU" dirty="0">
              <a:solidFill>
                <a:srgbClr val="C00000"/>
              </a:solidFill>
            </a:endParaRPr>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КЛИШЕ для заключения</a:t>
            </a:r>
            <a:endParaRPr lang="ru-RU" dirty="0">
              <a:solidFill>
                <a:srgbClr val="C00000"/>
              </a:solidFill>
            </a:endParaRPr>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1"/>
            <a:ext cx="9143999" cy="685799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 y="971550"/>
            <a:ext cx="9001157" cy="49149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Рекомендуем искать аргументы в таких известных произведениях:... </a:t>
            </a:r>
            <a:endParaRPr lang="ru-RU" dirty="0"/>
          </a:p>
        </p:txBody>
      </p:sp>
      <p:sp>
        <p:nvSpPr>
          <p:cNvPr id="440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333333"/>
                </a:solidFill>
                <a:effectLst/>
                <a:latin typeface="Montserrat"/>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smtClean="0">
                <a:ln>
                  <a:noFill/>
                </a:ln>
                <a:solidFill>
                  <a:srgbClr val="333333"/>
                </a:solidFill>
                <a:effectLst/>
                <a:latin typeface="Montserrat"/>
                <a:cs typeface="Arial" pitchFamily="34" charset="0"/>
              </a:rPr>
              <a:t>Если</a:t>
            </a:r>
            <a:endParaRPr kumimoji="0" lang="ru-RU" sz="16600" b="0" i="0" u="none" strike="noStrike" cap="none" normalizeH="0" baseline="0" smtClean="0">
              <a:ln>
                <a:noFill/>
              </a:ln>
              <a:solidFill>
                <a:srgbClr val="333333"/>
              </a:solidFill>
              <a:effectLst/>
              <a:latin typeface="Montserrat"/>
              <a:cs typeface="Arial" pitchFamily="34" charset="0"/>
            </a:endParaRPr>
          </a:p>
        </p:txBody>
      </p:sp>
      <p:pic>
        <p:nvPicPr>
          <p:cNvPr id="44034" name="Picture 2" descr="Основные произведения для итогового сочинения в 2023-2024 году"/>
          <p:cNvPicPr>
            <a:picLocks noChangeAspect="1" noChangeArrowheads="1"/>
          </p:cNvPicPr>
          <p:nvPr/>
        </p:nvPicPr>
        <p:blipFill>
          <a:blip r:embed="rId2" cstate="print"/>
          <a:srcRect/>
          <a:stretch>
            <a:fillRect/>
          </a:stretch>
        </p:blipFill>
        <p:spPr bwMode="auto">
          <a:xfrm>
            <a:off x="214282" y="1428736"/>
            <a:ext cx="8806918" cy="37147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Короткие произведения для итогового сочинения в 2023-2024 году"/>
          <p:cNvPicPr>
            <a:picLocks noChangeAspect="1" noChangeArrowheads="1"/>
          </p:cNvPicPr>
          <p:nvPr/>
        </p:nvPicPr>
        <p:blipFill>
          <a:blip r:embed="rId2" cstate="print"/>
          <a:srcRect/>
          <a:stretch>
            <a:fillRect/>
          </a:stretch>
        </p:blipFill>
        <p:spPr bwMode="auto">
          <a:xfrm>
            <a:off x="285720" y="285728"/>
            <a:ext cx="8215370" cy="4218431"/>
          </a:xfrm>
          <a:prstGeom prst="rect">
            <a:avLst/>
          </a:prstGeom>
          <a:noFill/>
        </p:spPr>
      </p:pic>
      <p:sp>
        <p:nvSpPr>
          <p:cNvPr id="4" name="Прямоугольник 3"/>
          <p:cNvSpPr/>
          <p:nvPr/>
        </p:nvSpPr>
        <p:spPr>
          <a:xfrm>
            <a:off x="928662" y="4786322"/>
            <a:ext cx="7429552" cy="1477328"/>
          </a:xfrm>
          <a:prstGeom prst="rect">
            <a:avLst/>
          </a:prstGeom>
        </p:spPr>
        <p:txBody>
          <a:bodyPr wrap="square">
            <a:spAutoFit/>
          </a:bodyPr>
          <a:lstStyle/>
          <a:p>
            <a:r>
              <a:rPr lang="ru-RU" b="1" dirty="0" smtClean="0">
                <a:hlinkClick r:id="rId3"/>
              </a:rPr>
              <a:t>Смотри также:</a:t>
            </a:r>
          </a:p>
          <a:p>
            <a:r>
              <a:rPr lang="en-US" dirty="0" smtClean="0">
                <a:hlinkClick r:id="rId3"/>
              </a:rPr>
              <a:t>https://www.youtube.com/watch?v=I-CComAZ5uE&amp;t=2s</a:t>
            </a:r>
            <a:endParaRPr lang="ru-RU" dirty="0" smtClean="0"/>
          </a:p>
          <a:p>
            <a:endParaRPr lang="ru-RU" dirty="0" smtClean="0"/>
          </a:p>
          <a:p>
            <a:r>
              <a:rPr lang="en-US" dirty="0" smtClean="0">
                <a:hlinkClick r:id="rId4"/>
              </a:rPr>
              <a:t>https://www.youtube.com/watch?v=XB3fflCI8OA&amp;t=8s</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Важно!</a:t>
            </a:r>
            <a:endParaRPr lang="ru-RU" dirty="0"/>
          </a:p>
        </p:txBody>
      </p:sp>
      <p:sp>
        <p:nvSpPr>
          <p:cNvPr id="3" name="Содержимое 2"/>
          <p:cNvSpPr>
            <a:spLocks noGrp="1"/>
          </p:cNvSpPr>
          <p:nvPr>
            <p:ph idx="1"/>
          </p:nvPr>
        </p:nvSpPr>
        <p:spPr/>
        <p:txBody>
          <a:bodyPr/>
          <a:lstStyle/>
          <a:p>
            <a:pPr>
              <a:buNone/>
            </a:pPr>
            <a:r>
              <a:rPr lang="ru-RU" dirty="0" smtClean="0"/>
              <a:t>    В </a:t>
            </a:r>
            <a:r>
              <a:rPr lang="ru-RU" dirty="0" smtClean="0"/>
              <a:t>2024/25 учебном году комплекты тем итогового сочинения формируются из ежегодно пополняемого закрытого банка тем итогового сочинения. Комплекты будут содержать как темы, которые использовались в прошлые годы, так и новые темы, разработанные в 2024 г.</a:t>
            </a:r>
            <a:br>
              <a:rPr lang="ru-RU" dirty="0" smtClean="0"/>
            </a:b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Инструкция: как написать </a:t>
            </a:r>
            <a:br>
              <a:rPr lang="ru-RU" b="1" dirty="0" smtClean="0">
                <a:solidFill>
                  <a:srgbClr val="C00000"/>
                </a:solidFill>
              </a:rPr>
            </a:br>
            <a:r>
              <a:rPr lang="ru-RU" b="1" dirty="0" smtClean="0">
                <a:solidFill>
                  <a:srgbClr val="C00000"/>
                </a:solidFill>
              </a:rPr>
              <a:t>хорошее итоговое сочинение</a:t>
            </a:r>
            <a:endParaRPr lang="ru-RU" b="1" dirty="0">
              <a:solidFill>
                <a:srgbClr val="C00000"/>
              </a:solidFill>
            </a:endParaRPr>
          </a:p>
        </p:txBody>
      </p:sp>
      <p:sp>
        <p:nvSpPr>
          <p:cNvPr id="3" name="Содержимое 2"/>
          <p:cNvSpPr>
            <a:spLocks noGrp="1"/>
          </p:cNvSpPr>
          <p:nvPr>
            <p:ph idx="1"/>
          </p:nvPr>
        </p:nvSpPr>
        <p:spPr>
          <a:xfrm>
            <a:off x="457200" y="1600200"/>
            <a:ext cx="8229600" cy="5257800"/>
          </a:xfrm>
        </p:spPr>
        <p:txBody>
          <a:bodyPr>
            <a:normAutofit fontScale="77500" lnSpcReduction="20000"/>
          </a:bodyPr>
          <a:lstStyle/>
          <a:p>
            <a:r>
              <a:rPr lang="ru-RU" b="1" dirty="0" smtClean="0">
                <a:solidFill>
                  <a:srgbClr val="C00000"/>
                </a:solidFill>
              </a:rPr>
              <a:t>Выберите подходящую </a:t>
            </a:r>
            <a:r>
              <a:rPr lang="ru-RU" b="1" dirty="0" smtClean="0">
                <a:solidFill>
                  <a:srgbClr val="C00000"/>
                </a:solidFill>
              </a:rPr>
              <a:t>тему</a:t>
            </a:r>
          </a:p>
          <a:p>
            <a:r>
              <a:rPr lang="ru-RU" dirty="0" smtClean="0"/>
              <a:t>Напоминаем</a:t>
            </a:r>
            <a:r>
              <a:rPr lang="ru-RU" dirty="0" smtClean="0"/>
              <a:t>: тему можно выбрать за 15 минут до начала экзамена. Многие считают, что лучше остановиться на той, к которой у вас больше всего заготовленных аргументов</a:t>
            </a:r>
            <a:r>
              <a:rPr lang="ru-RU" dirty="0" smtClean="0"/>
              <a:t>.</a:t>
            </a:r>
          </a:p>
          <a:p>
            <a:r>
              <a:rPr lang="ru-RU" dirty="0" smtClean="0"/>
              <a:t> </a:t>
            </a:r>
            <a:r>
              <a:rPr lang="ru-RU" dirty="0" smtClean="0"/>
              <a:t>Но </a:t>
            </a:r>
            <a:r>
              <a:rPr lang="ru-RU" dirty="0" smtClean="0"/>
              <a:t>мы советуем </a:t>
            </a:r>
            <a:r>
              <a:rPr lang="ru-RU" dirty="0" smtClean="0"/>
              <a:t>ученикам сперва внимательно прочитать каждую тему. А потом выбрать ту, которая кажется понятней и ближе </a:t>
            </a:r>
            <a:r>
              <a:rPr lang="ru-RU" dirty="0" smtClean="0"/>
              <a:t>всего</a:t>
            </a:r>
          </a:p>
          <a:p>
            <a:r>
              <a:rPr lang="ru-RU" dirty="0" smtClean="0"/>
              <a:t>Всё </a:t>
            </a:r>
            <a:r>
              <a:rPr lang="ru-RU" dirty="0" smtClean="0"/>
              <a:t>потому, что в теме, разобранной не до конца, легко запутаться. Так можно потерять баллы за логику. Плюс есть риск привести аргументы не по теме</a:t>
            </a:r>
            <a:r>
              <a:rPr lang="ru-RU" dirty="0" smtClean="0"/>
              <a:t>.</a:t>
            </a:r>
          </a:p>
          <a:p>
            <a:r>
              <a:rPr lang="ru-RU" dirty="0" smtClean="0"/>
              <a:t>Но</a:t>
            </a:r>
            <a:r>
              <a:rPr lang="ru-RU" dirty="0" smtClean="0"/>
              <a:t> если вы возьмёте ту, которую хорошо поняли, на этот счёт можно не переживать. 1–2 аргументов в сочинении будет вполне достаточно: не нужно сыпать большим количеством примеров. </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507288" cy="2520279"/>
          </a:xfrm>
        </p:spPr>
        <p:txBody>
          <a:bodyPr>
            <a:normAutofit fontScale="77500" lnSpcReduction="20000"/>
          </a:bodyPr>
          <a:lstStyle/>
          <a:p>
            <a:r>
              <a:rPr lang="ru-RU" b="1" dirty="0" smtClean="0">
                <a:solidFill>
                  <a:srgbClr val="C00000"/>
                </a:solidFill>
              </a:rPr>
              <a:t>Придерживайтесь чёткой </a:t>
            </a:r>
            <a:r>
              <a:rPr lang="ru-RU" b="1" dirty="0" smtClean="0">
                <a:solidFill>
                  <a:srgbClr val="C00000"/>
                </a:solidFill>
              </a:rPr>
              <a:t>структуры</a:t>
            </a:r>
          </a:p>
          <a:p>
            <a:r>
              <a:rPr lang="ru-RU" dirty="0" smtClean="0"/>
              <a:t>Каждое </a:t>
            </a:r>
            <a:r>
              <a:rPr lang="ru-RU" dirty="0" smtClean="0"/>
              <a:t>сочинение должно строго делиться на три части: вступление, основную часть и заключение. Если что-то в этой структуре будет нарушено, вы потеряете баллы по критерию № 3 (Композиция и логика рассуждения).Давайте рассмотрим каждую из частей и кратко разберём, как правильно их писать. </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51520" y="2852936"/>
            <a:ext cx="8640960" cy="374441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712968" cy="6192688"/>
          </a:xfrm>
        </p:spPr>
        <p:txBody>
          <a:bodyPr>
            <a:normAutofit fontScale="62500" lnSpcReduction="20000"/>
          </a:bodyPr>
          <a:lstStyle/>
          <a:p>
            <a:r>
              <a:rPr lang="ru-RU" b="1" dirty="0" smtClean="0">
                <a:solidFill>
                  <a:srgbClr val="C00000"/>
                </a:solidFill>
              </a:rPr>
              <a:t>Заключение</a:t>
            </a:r>
            <a:r>
              <a:rPr lang="ru-RU" dirty="0" smtClean="0"/>
              <a:t> </a:t>
            </a:r>
            <a:endParaRPr lang="ru-RU" dirty="0" smtClean="0"/>
          </a:p>
          <a:p>
            <a:pPr>
              <a:buNone/>
            </a:pPr>
            <a:r>
              <a:rPr lang="ru-RU" dirty="0" smtClean="0"/>
              <a:t>      не</a:t>
            </a:r>
            <a:r>
              <a:rPr lang="ru-RU" dirty="0" smtClean="0"/>
              <a:t> должно повторять мысль, описанную во вступлении</a:t>
            </a:r>
            <a:r>
              <a:rPr lang="ru-RU" dirty="0" smtClean="0"/>
              <a:t>.</a:t>
            </a:r>
          </a:p>
          <a:p>
            <a:pPr>
              <a:buNone/>
            </a:pPr>
            <a:r>
              <a:rPr lang="ru-RU" dirty="0" smtClean="0"/>
              <a:t> </a:t>
            </a:r>
            <a:r>
              <a:rPr lang="ru-RU" dirty="0" smtClean="0"/>
              <a:t>      </a:t>
            </a:r>
            <a:r>
              <a:rPr lang="ru-RU" dirty="0" smtClean="0"/>
              <a:t>Дублировать её — значит совершать грубую ошибку</a:t>
            </a:r>
            <a:r>
              <a:rPr lang="ru-RU" dirty="0" smtClean="0"/>
              <a:t>.</a:t>
            </a:r>
          </a:p>
          <a:p>
            <a:r>
              <a:rPr lang="ru-RU" dirty="0" smtClean="0"/>
              <a:t>Также </a:t>
            </a:r>
            <a:r>
              <a:rPr lang="ru-RU" dirty="0" smtClean="0"/>
              <a:t>советуем не использовать цитаты в заключении, если вы в них не уверены. Это могут посчитать за логическую ошибку</a:t>
            </a:r>
            <a:r>
              <a:rPr lang="ru-RU" dirty="0" smtClean="0"/>
              <a:t>.</a:t>
            </a:r>
          </a:p>
          <a:p>
            <a:r>
              <a:rPr lang="ru-RU" sz="4500" dirty="0" smtClean="0"/>
              <a:t>Вот </a:t>
            </a:r>
            <a:r>
              <a:rPr lang="ru-RU" sz="4500" b="1" dirty="0" smtClean="0">
                <a:solidFill>
                  <a:srgbClr val="C00000"/>
                </a:solidFill>
              </a:rPr>
              <a:t>ПЛАН</a:t>
            </a:r>
            <a:r>
              <a:rPr lang="ru-RU" sz="4500" dirty="0" smtClean="0"/>
              <a:t>, </a:t>
            </a:r>
            <a:r>
              <a:rPr lang="ru-RU" sz="4500" dirty="0" smtClean="0"/>
              <a:t>по которому можно написать хорошее сочинение</a:t>
            </a:r>
            <a:r>
              <a:rPr lang="ru-RU" sz="4500" dirty="0" smtClean="0"/>
              <a:t>:</a:t>
            </a:r>
          </a:p>
          <a:p>
            <a:pPr>
              <a:buNone/>
            </a:pPr>
            <a:r>
              <a:rPr lang="ru-RU" sz="4000" b="1" dirty="0" smtClean="0"/>
              <a:t>1.Выберите </a:t>
            </a:r>
            <a:r>
              <a:rPr lang="ru-RU" sz="4000" b="1" dirty="0" smtClean="0"/>
              <a:t>тему </a:t>
            </a:r>
            <a:r>
              <a:rPr lang="ru-RU" sz="4000" b="1" dirty="0" smtClean="0"/>
              <a:t>сочинения</a:t>
            </a:r>
          </a:p>
          <a:p>
            <a:pPr>
              <a:buNone/>
            </a:pPr>
            <a:r>
              <a:rPr lang="ru-RU" sz="4000" b="1" dirty="0" smtClean="0"/>
              <a:t>2.Определите </a:t>
            </a:r>
            <a:r>
              <a:rPr lang="ru-RU" sz="4000" b="1" dirty="0" smtClean="0"/>
              <a:t>проблему</a:t>
            </a:r>
            <a:r>
              <a:rPr lang="ru-RU" sz="4000" b="1" dirty="0" smtClean="0"/>
              <a:t>.</a:t>
            </a:r>
          </a:p>
          <a:p>
            <a:pPr>
              <a:buNone/>
            </a:pPr>
            <a:r>
              <a:rPr lang="ru-RU" sz="4000" b="1" dirty="0" smtClean="0"/>
              <a:t>3.Сформулируйте </a:t>
            </a:r>
            <a:r>
              <a:rPr lang="ru-RU" sz="4000" b="1" dirty="0" smtClean="0"/>
              <a:t>тезисы</a:t>
            </a:r>
            <a:r>
              <a:rPr lang="ru-RU" sz="4000" b="1" dirty="0" smtClean="0"/>
              <a:t>.</a:t>
            </a:r>
          </a:p>
          <a:p>
            <a:pPr>
              <a:buNone/>
            </a:pPr>
            <a:r>
              <a:rPr lang="ru-RU" sz="4000" b="1" dirty="0" smtClean="0"/>
              <a:t>4.Вспомните </a:t>
            </a:r>
            <a:r>
              <a:rPr lang="ru-RU" sz="4000" b="1" dirty="0" smtClean="0"/>
              <a:t>произведения, которые подойдут для аргументации</a:t>
            </a:r>
            <a:r>
              <a:rPr lang="ru-RU" sz="4000" b="1" dirty="0" smtClean="0"/>
              <a:t>.</a:t>
            </a:r>
          </a:p>
          <a:p>
            <a:pPr>
              <a:buNone/>
            </a:pPr>
            <a:r>
              <a:rPr lang="ru-RU" sz="4000" b="1" dirty="0" smtClean="0"/>
              <a:t>5.Составьте </a:t>
            </a:r>
            <a:r>
              <a:rPr lang="ru-RU" sz="4000" b="1" dirty="0" smtClean="0"/>
              <a:t>тезисный план сочинения на </a:t>
            </a:r>
            <a:r>
              <a:rPr lang="ru-RU" sz="4000" b="1" dirty="0" smtClean="0"/>
              <a:t>черновике</a:t>
            </a:r>
          </a:p>
          <a:p>
            <a:pPr>
              <a:buNone/>
            </a:pPr>
            <a:r>
              <a:rPr lang="ru-RU" sz="4000" b="1" dirty="0" smtClean="0"/>
              <a:t>6.Напишите </a:t>
            </a:r>
            <a:r>
              <a:rPr lang="ru-RU" sz="4000" b="1" dirty="0" smtClean="0"/>
              <a:t>сочинение по плану на черновике</a:t>
            </a:r>
            <a:r>
              <a:rPr lang="ru-RU" sz="4000" b="1" dirty="0" smtClean="0"/>
              <a:t>.</a:t>
            </a:r>
          </a:p>
          <a:p>
            <a:pPr>
              <a:buNone/>
            </a:pPr>
            <a:r>
              <a:rPr lang="ru-RU" sz="4000" b="1" dirty="0" smtClean="0"/>
              <a:t>7.Проверьте </a:t>
            </a:r>
            <a:r>
              <a:rPr lang="ru-RU" sz="4000" b="1" dirty="0" smtClean="0"/>
              <a:t>набросок сочинения на ошибки и неточности, удалите или перефразируйте лишнее</a:t>
            </a:r>
            <a:r>
              <a:rPr lang="ru-RU" sz="4000" b="1" dirty="0" smtClean="0"/>
              <a:t>.</a:t>
            </a:r>
          </a:p>
          <a:p>
            <a:pPr>
              <a:buNone/>
            </a:pPr>
            <a:r>
              <a:rPr lang="ru-RU" sz="4000" b="1" dirty="0" smtClean="0"/>
              <a:t>8.Перепишите </a:t>
            </a:r>
            <a:r>
              <a:rPr lang="ru-RU" sz="4000" b="1" dirty="0" smtClean="0"/>
              <a:t>сочинение на бланк и проверьте его ещё </a:t>
            </a:r>
            <a:r>
              <a:rPr lang="ru-RU" sz="4000" b="1" dirty="0" smtClean="0"/>
              <a:t>раз</a:t>
            </a:r>
            <a:endParaRPr lang="ru-RU" sz="4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План-схема итогового сочинения"/>
          <p:cNvPicPr>
            <a:picLocks noChangeAspect="1" noChangeArrowheads="1"/>
          </p:cNvPicPr>
          <p:nvPr/>
        </p:nvPicPr>
        <p:blipFill>
          <a:blip r:embed="rId2" cstate="print"/>
          <a:srcRect t="4936" b="5175"/>
          <a:stretch>
            <a:fillRect/>
          </a:stretch>
        </p:blipFill>
        <p:spPr bwMode="auto">
          <a:xfrm>
            <a:off x="1475656" y="0"/>
            <a:ext cx="6155060" cy="664093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877272"/>
          </a:xfrm>
        </p:spPr>
        <p:txBody>
          <a:bodyPr>
            <a:normAutofit fontScale="92500"/>
          </a:bodyPr>
          <a:lstStyle/>
          <a:p>
            <a:r>
              <a:rPr lang="ru-RU" b="1" dirty="0" smtClean="0">
                <a:solidFill>
                  <a:srgbClr val="C00000"/>
                </a:solidFill>
              </a:rPr>
              <a:t>Оглядывайтесь на </a:t>
            </a:r>
            <a:r>
              <a:rPr lang="ru-RU" b="1" dirty="0" smtClean="0">
                <a:solidFill>
                  <a:srgbClr val="C00000"/>
                </a:solidFill>
              </a:rPr>
              <a:t>критерии</a:t>
            </a:r>
          </a:p>
          <a:p>
            <a:r>
              <a:rPr lang="ru-RU" dirty="0" smtClean="0"/>
              <a:t>Во</a:t>
            </a:r>
            <a:r>
              <a:rPr lang="ru-RU" dirty="0" smtClean="0"/>
              <a:t> время работы проверяйте, не уходите ли вы от темы — в итоговом сочинении не место лирическим </a:t>
            </a:r>
            <a:r>
              <a:rPr lang="ru-RU" dirty="0" smtClean="0"/>
              <a:t>отступлениям.</a:t>
            </a:r>
          </a:p>
          <a:p>
            <a:r>
              <a:rPr lang="ru-RU" dirty="0" smtClean="0"/>
              <a:t>Убедитесь</a:t>
            </a:r>
            <a:r>
              <a:rPr lang="ru-RU" dirty="0" smtClean="0"/>
              <a:t>, что вы достаточно полно раскрыли обозначенный во введении вопрос</a:t>
            </a:r>
            <a:r>
              <a:rPr lang="ru-RU" dirty="0" smtClean="0"/>
              <a:t>.</a:t>
            </a:r>
          </a:p>
          <a:p>
            <a:r>
              <a:rPr lang="ru-RU" dirty="0" smtClean="0"/>
              <a:t>Для </a:t>
            </a:r>
            <a:r>
              <a:rPr lang="ru-RU" dirty="0" smtClean="0"/>
              <a:t>аргументов можно использовать не только литературу — подойдут и другие виды искусства: музыка, театр, кинематограф и т. д</a:t>
            </a:r>
            <a:r>
              <a:rPr lang="ru-RU" dirty="0" smtClean="0"/>
              <a:t>.</a:t>
            </a:r>
          </a:p>
          <a:p>
            <a:r>
              <a:rPr lang="ru-RU" dirty="0" smtClean="0"/>
              <a:t>Одна </a:t>
            </a:r>
            <a:r>
              <a:rPr lang="ru-RU" dirty="0" smtClean="0"/>
              <a:t>мысль — одно предложение</a:t>
            </a:r>
            <a:r>
              <a:rPr lang="ru-RU" dirty="0" smtClean="0"/>
              <a:t>.</a:t>
            </a:r>
          </a:p>
          <a:p>
            <a:r>
              <a:rPr lang="ru-RU" dirty="0" smtClean="0"/>
              <a:t>Один </a:t>
            </a:r>
            <a:r>
              <a:rPr lang="ru-RU" dirty="0" smtClean="0"/>
              <a:t>тезис — один абзац текста. </a:t>
            </a:r>
            <a:endParaRPr lang="ru-RU" dirty="0"/>
          </a:p>
        </p:txBody>
      </p:sp>
      <p:sp>
        <p:nvSpPr>
          <p:cNvPr id="4" name="Заголовок 1"/>
          <p:cNvSpPr>
            <a:spLocks noGrp="1"/>
          </p:cNvSpPr>
          <p:nvPr>
            <p:ph type="title"/>
          </p:nvPr>
        </p:nvSpPr>
        <p:spPr>
          <a:xfrm>
            <a:off x="457200" y="274638"/>
            <a:ext cx="8229600" cy="778098"/>
          </a:xfrm>
        </p:spPr>
        <p:txBody>
          <a:bodyPr/>
          <a:lstStyle/>
          <a:p>
            <a:r>
              <a:rPr lang="ru-RU" b="1" dirty="0" smtClean="0">
                <a:solidFill>
                  <a:srgbClr val="C00000"/>
                </a:solidFill>
              </a:rPr>
              <a:t>Важно!</a:t>
            </a:r>
            <a:endParaRPr lang="ru-RU" b="1" dirty="0">
              <a:solidFill>
                <a:srgbClr val="C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Как сформулировать проблему для выбранной темы?</a:t>
            </a:r>
            <a:endParaRPr lang="ru-RU" b="1" dirty="0">
              <a:solidFill>
                <a:srgbClr val="C00000"/>
              </a:solidFill>
            </a:endParaRPr>
          </a:p>
        </p:txBody>
      </p:sp>
      <p:sp>
        <p:nvSpPr>
          <p:cNvPr id="3" name="Содержимое 2"/>
          <p:cNvSpPr>
            <a:spLocks noGrp="1"/>
          </p:cNvSpPr>
          <p:nvPr>
            <p:ph idx="1"/>
          </p:nvPr>
        </p:nvSpPr>
        <p:spPr>
          <a:xfrm>
            <a:off x="457200" y="1600200"/>
            <a:ext cx="8229600" cy="5069160"/>
          </a:xfrm>
        </p:spPr>
        <p:txBody>
          <a:bodyPr>
            <a:normAutofit fontScale="77500" lnSpcReduction="20000"/>
          </a:bodyPr>
          <a:lstStyle/>
          <a:p>
            <a:r>
              <a:rPr lang="ru-RU" sz="3400" dirty="0" smtClean="0"/>
              <a:t>Один </a:t>
            </a:r>
            <a:r>
              <a:rPr lang="ru-RU" sz="3400" dirty="0" smtClean="0"/>
              <a:t>из главных критериев итогового сочинения — то, насколько хорошо ученик придерживается темы и раскрывает её. </a:t>
            </a:r>
            <a:endParaRPr lang="ru-RU" sz="3400" dirty="0" smtClean="0"/>
          </a:p>
          <a:p>
            <a:r>
              <a:rPr lang="ru-RU" sz="3400" dirty="0" smtClean="0"/>
              <a:t>Поэтому </a:t>
            </a:r>
            <a:r>
              <a:rPr lang="ru-RU" sz="3400" dirty="0" smtClean="0"/>
              <a:t>в начале сочинения важно поставить проблемный вопрос</a:t>
            </a:r>
            <a:r>
              <a:rPr lang="ru-RU" sz="3400" dirty="0" smtClean="0"/>
              <a:t>.</a:t>
            </a:r>
          </a:p>
          <a:p>
            <a:r>
              <a:rPr lang="ru-RU" sz="3400" dirty="0" smtClean="0"/>
              <a:t>Для </a:t>
            </a:r>
            <a:r>
              <a:rPr lang="ru-RU" sz="3400" dirty="0" smtClean="0"/>
              <a:t>этого перепишите тему в черновик и подчеркните ключевые слова. </a:t>
            </a:r>
            <a:endParaRPr lang="ru-RU" sz="3400" dirty="0" smtClean="0"/>
          </a:p>
          <a:p>
            <a:r>
              <a:rPr lang="ru-RU" sz="3400" dirty="0" smtClean="0"/>
              <a:t>Для </a:t>
            </a:r>
            <a:r>
              <a:rPr lang="ru-RU" sz="3400" dirty="0" smtClean="0"/>
              <a:t>примера возьмём такую тему сочинения</a:t>
            </a:r>
            <a:r>
              <a:rPr lang="ru-RU" sz="3400" dirty="0" smtClean="0"/>
              <a:t>.</a:t>
            </a:r>
          </a:p>
          <a:p>
            <a:pPr algn="ctr">
              <a:buNone/>
            </a:pPr>
            <a:r>
              <a:rPr lang="ru-RU" sz="3400" b="1" dirty="0" smtClean="0">
                <a:solidFill>
                  <a:srgbClr val="C00000"/>
                </a:solidFill>
              </a:rPr>
              <a:t>Шаги </a:t>
            </a:r>
            <a:r>
              <a:rPr lang="ru-RU" sz="3400" b="1" u="sng" dirty="0" smtClean="0">
                <a:solidFill>
                  <a:srgbClr val="C00000"/>
                </a:solidFill>
              </a:rPr>
              <a:t>цивилизации</a:t>
            </a:r>
            <a:r>
              <a:rPr lang="ru-RU" sz="3400" b="1" dirty="0" smtClean="0">
                <a:solidFill>
                  <a:srgbClr val="C00000"/>
                </a:solidFill>
              </a:rPr>
              <a:t>: </a:t>
            </a:r>
            <a:r>
              <a:rPr lang="ru-RU" sz="3400" b="1" u="sng" dirty="0" smtClean="0">
                <a:solidFill>
                  <a:srgbClr val="C00000"/>
                </a:solidFill>
              </a:rPr>
              <a:t>обретения и </a:t>
            </a:r>
            <a:r>
              <a:rPr lang="ru-RU" sz="3400" b="1" u="sng" dirty="0" smtClean="0">
                <a:solidFill>
                  <a:srgbClr val="C00000"/>
                </a:solidFill>
              </a:rPr>
              <a:t>потери</a:t>
            </a:r>
          </a:p>
          <a:p>
            <a:pPr>
              <a:buNone/>
            </a:pPr>
            <a:r>
              <a:rPr lang="ru-RU" sz="3400" dirty="0" smtClean="0"/>
              <a:t> </a:t>
            </a:r>
            <a:r>
              <a:rPr lang="ru-RU" sz="3400" dirty="0" smtClean="0"/>
              <a:t>    Эти </a:t>
            </a:r>
            <a:r>
              <a:rPr lang="ru-RU" sz="3400" dirty="0" smtClean="0"/>
              <a:t>ключевые слова подсказывают, о чём будет сочинение. Теперь остаётся составить проблемный вопрос. Именно на него мы будем отвечать в основной части работы</a:t>
            </a:r>
            <a:r>
              <a:rPr lang="ru-RU" sz="3400" dirty="0" smtClean="0"/>
              <a:t>.</a:t>
            </a:r>
          </a:p>
          <a:p>
            <a:pPr>
              <a:buNone/>
            </a:pPr>
            <a:r>
              <a:rPr lang="ru-RU" sz="3400" b="1" dirty="0" smtClean="0">
                <a:solidFill>
                  <a:srgbClr val="C00000"/>
                </a:solidFill>
              </a:rPr>
              <a:t>Что </a:t>
            </a:r>
            <a:r>
              <a:rPr lang="ru-RU" sz="3400" b="1" dirty="0" smtClean="0">
                <a:solidFill>
                  <a:srgbClr val="C00000"/>
                </a:solidFill>
              </a:rPr>
              <a:t>обрела и потеряла цивилизация на пути развития? </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C00000"/>
                </a:solidFill>
              </a:rPr>
              <a:t>Какие советы помогут сделать итоговое сочинение более глубоким, </a:t>
            </a:r>
            <a:r>
              <a:rPr lang="ru-RU" sz="3200" b="1" dirty="0" err="1" smtClean="0">
                <a:solidFill>
                  <a:srgbClr val="C00000"/>
                </a:solidFill>
              </a:rPr>
              <a:t>аналитичным</a:t>
            </a:r>
            <a:r>
              <a:rPr lang="ru-RU" sz="3200" b="1" dirty="0" smtClean="0">
                <a:solidFill>
                  <a:srgbClr val="C00000"/>
                </a:solidFill>
              </a:rPr>
              <a:t> и </a:t>
            </a:r>
            <a:r>
              <a:rPr lang="ru-RU" sz="3200" b="1" dirty="0" smtClean="0">
                <a:solidFill>
                  <a:srgbClr val="C00000"/>
                </a:solidFill>
              </a:rPr>
              <a:t>выразительным?</a:t>
            </a:r>
            <a:endParaRPr lang="ru-RU" sz="3200" b="1" dirty="0">
              <a:solidFill>
                <a:srgbClr val="C00000"/>
              </a:solidFill>
            </a:endParaRPr>
          </a:p>
        </p:txBody>
      </p:sp>
      <p:sp>
        <p:nvSpPr>
          <p:cNvPr id="3" name="Содержимое 2"/>
          <p:cNvSpPr>
            <a:spLocks noGrp="1"/>
          </p:cNvSpPr>
          <p:nvPr>
            <p:ph idx="1"/>
          </p:nvPr>
        </p:nvSpPr>
        <p:spPr>
          <a:xfrm>
            <a:off x="179512" y="1600200"/>
            <a:ext cx="8712968" cy="5257800"/>
          </a:xfrm>
        </p:spPr>
        <p:txBody>
          <a:bodyPr>
            <a:normAutofit fontScale="77500" lnSpcReduction="20000"/>
          </a:bodyPr>
          <a:lstStyle/>
          <a:p>
            <a:r>
              <a:rPr lang="ru-RU" dirty="0" smtClean="0"/>
              <a:t>Если вы</a:t>
            </a:r>
            <a:r>
              <a:rPr lang="ru-RU" dirty="0" smtClean="0"/>
              <a:t> не просто нацелены на зачёт, а хотите получить за сочинение высший балл, вот несколько дополнительных советов. Они помогут написать глубокую работу с хорошей </a:t>
            </a:r>
            <a:r>
              <a:rPr lang="ru-RU" dirty="0" smtClean="0"/>
              <a:t>структурой</a:t>
            </a:r>
          </a:p>
          <a:p>
            <a:r>
              <a:rPr lang="ru-RU" dirty="0" smtClean="0"/>
              <a:t>Не</a:t>
            </a:r>
            <a:r>
              <a:rPr lang="ru-RU" dirty="0" smtClean="0"/>
              <a:t> используйте красивые и сложные слова, если не уверены, что хорошо понимаете их значение</a:t>
            </a:r>
            <a:r>
              <a:rPr lang="ru-RU" dirty="0" smtClean="0"/>
              <a:t>.</a:t>
            </a:r>
          </a:p>
          <a:p>
            <a:r>
              <a:rPr lang="ru-RU" dirty="0" smtClean="0"/>
              <a:t>Но</a:t>
            </a:r>
            <a:r>
              <a:rPr lang="ru-RU" dirty="0" smtClean="0"/>
              <a:t> не стесняйтесь демонстрировать глубину своего словарного запаса, если он действительно таков</a:t>
            </a:r>
            <a:r>
              <a:rPr lang="ru-RU" dirty="0" smtClean="0"/>
              <a:t>.</a:t>
            </a:r>
          </a:p>
          <a:p>
            <a:r>
              <a:rPr lang="ru-RU" dirty="0" smtClean="0"/>
              <a:t>Соблюдайте </a:t>
            </a:r>
            <a:r>
              <a:rPr lang="ru-RU" dirty="0" smtClean="0"/>
              <a:t>ритм текста: одно короткое предложение — одно длинное</a:t>
            </a:r>
            <a:r>
              <a:rPr lang="ru-RU" dirty="0" smtClean="0"/>
              <a:t>.</a:t>
            </a:r>
          </a:p>
          <a:p>
            <a:r>
              <a:rPr lang="ru-RU" dirty="0" smtClean="0"/>
              <a:t>Не</a:t>
            </a:r>
            <a:r>
              <a:rPr lang="ru-RU" dirty="0" smtClean="0"/>
              <a:t> перебарщивайте с аргументами: лучше привести немного примеров, но убедиться, что они уместны и хорошо раскрыты</a:t>
            </a:r>
            <a:r>
              <a:rPr lang="ru-RU" dirty="0" smtClean="0"/>
              <a:t>.</a:t>
            </a:r>
          </a:p>
          <a:p>
            <a:r>
              <a:rPr lang="ru-RU" dirty="0" smtClean="0"/>
              <a:t>Используйте </a:t>
            </a:r>
            <a:r>
              <a:rPr lang="ru-RU" dirty="0" smtClean="0"/>
              <a:t>средства выразительности: эпитеты, сравнения, фразеологизмы и т. д. </a:t>
            </a: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ВАЖНО!</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buNone/>
            </a:pPr>
            <a:r>
              <a:rPr lang="ru-RU" b="1" dirty="0" smtClean="0">
                <a:solidFill>
                  <a:srgbClr val="C00000"/>
                </a:solidFill>
              </a:rPr>
              <a:t>И ещё одно</a:t>
            </a:r>
            <a:r>
              <a:rPr lang="ru-RU" b="1" dirty="0" smtClean="0">
                <a:solidFill>
                  <a:srgbClr val="C00000"/>
                </a:solidFill>
              </a:rPr>
              <a:t>:</a:t>
            </a:r>
          </a:p>
          <a:p>
            <a:r>
              <a:rPr lang="ru-RU" dirty="0" smtClean="0"/>
              <a:t> </a:t>
            </a:r>
            <a:r>
              <a:rPr lang="ru-RU" dirty="0" smtClean="0"/>
              <a:t>если это возможно, лучше отходить от </a:t>
            </a:r>
            <a:r>
              <a:rPr lang="ru-RU" dirty="0" smtClean="0"/>
              <a:t>клише.</a:t>
            </a:r>
          </a:p>
          <a:p>
            <a:r>
              <a:rPr lang="ru-RU" dirty="0" smtClean="0"/>
              <a:t>Всякие </a:t>
            </a:r>
            <a:r>
              <a:rPr lang="ru-RU" dirty="0" smtClean="0"/>
              <a:t>«это важный элемент нашей жизни», «это близко каждому человеку» и «каждый хотя бы раз в жизни задумывался об этом» демонстрируют бедность авторского языка. </a:t>
            </a:r>
            <a:endParaRPr lang="ru-RU" dirty="0" smtClean="0"/>
          </a:p>
          <a:p>
            <a:r>
              <a:rPr lang="ru-RU" dirty="0" smtClean="0"/>
              <a:t>А</a:t>
            </a:r>
            <a:r>
              <a:rPr lang="ru-RU" dirty="0" smtClean="0"/>
              <a:t> ещё могут стать причиной логической ошибки и, как следствие, незачёта по критерию № 3. </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640960" cy="6525344"/>
          </a:xfrm>
        </p:spPr>
        <p:txBody>
          <a:bodyPr>
            <a:normAutofit fontScale="85000" lnSpcReduction="20000"/>
          </a:bodyPr>
          <a:lstStyle/>
          <a:p>
            <a:r>
              <a:rPr lang="ru-RU" b="1" dirty="0" smtClean="0">
                <a:solidFill>
                  <a:srgbClr val="C00000"/>
                </a:solidFill>
              </a:rPr>
              <a:t>Читайте короткие универсальные рассказы</a:t>
            </a:r>
            <a:r>
              <a:rPr lang="ru-RU" b="1" dirty="0" smtClean="0"/>
              <a:t>.</a:t>
            </a:r>
            <a:r>
              <a:rPr lang="ru-RU" dirty="0" smtClean="0"/>
              <a:t> Они покрывают несколько тематических разделов сразу, и вы экономите время. Тем более времени на чтение длинных романов почти не осталось, а краткое содержание вряд ли поможет написать качественный литературный аргумент. Из года в год </a:t>
            </a:r>
            <a:r>
              <a:rPr lang="ru-RU" dirty="0" smtClean="0">
                <a:hlinkClick r:id="rId2"/>
              </a:rPr>
              <a:t>среди учеников популярны:</a:t>
            </a:r>
            <a:endParaRPr lang="ru-RU" dirty="0" smtClean="0"/>
          </a:p>
          <a:p>
            <a:r>
              <a:rPr lang="ru-RU" dirty="0" smtClean="0"/>
              <a:t>«Чудесный доктор» Куприна.</a:t>
            </a:r>
          </a:p>
          <a:p>
            <a:r>
              <a:rPr lang="ru-RU" dirty="0" smtClean="0"/>
              <a:t>«Юшка» Платонова.</a:t>
            </a:r>
          </a:p>
          <a:p>
            <a:r>
              <a:rPr lang="ru-RU" dirty="0" smtClean="0"/>
              <a:t>«Зеленая лампа» Грина.</a:t>
            </a:r>
          </a:p>
          <a:p>
            <a:r>
              <a:rPr lang="ru-RU" dirty="0" smtClean="0"/>
              <a:t>«Судьба человека» Шолохова.</a:t>
            </a:r>
          </a:p>
          <a:p>
            <a:r>
              <a:rPr lang="ru-RU" dirty="0" smtClean="0"/>
              <a:t>«Телеграмма» </a:t>
            </a:r>
            <a:r>
              <a:rPr lang="ru-RU" dirty="0" smtClean="0"/>
              <a:t>Паустовского и т.п.</a:t>
            </a:r>
          </a:p>
          <a:p>
            <a:r>
              <a:rPr lang="ru-RU" b="1" dirty="0" smtClean="0">
                <a:solidFill>
                  <a:srgbClr val="C00000"/>
                </a:solidFill>
              </a:rPr>
              <a:t>ЧИТАЙ </a:t>
            </a:r>
            <a:r>
              <a:rPr lang="ru-RU" b="1" dirty="0" smtClean="0">
                <a:solidFill>
                  <a:srgbClr val="C00000"/>
                </a:solidFill>
              </a:rPr>
              <a:t>н</a:t>
            </a:r>
            <a:r>
              <a:rPr lang="ru-RU" b="1" dirty="0" smtClean="0">
                <a:solidFill>
                  <a:srgbClr val="C00000"/>
                </a:solidFill>
              </a:rPr>
              <a:t>ебольшие </a:t>
            </a:r>
            <a:r>
              <a:rPr lang="ru-RU" b="1" dirty="0" smtClean="0">
                <a:solidFill>
                  <a:srgbClr val="C00000"/>
                </a:solidFill>
              </a:rPr>
              <a:t>по объему рассказы для </a:t>
            </a:r>
            <a:r>
              <a:rPr lang="ru-RU" b="1" dirty="0" smtClean="0">
                <a:solidFill>
                  <a:srgbClr val="C00000"/>
                </a:solidFill>
              </a:rPr>
              <a:t>аргументации по ссылке: </a:t>
            </a:r>
          </a:p>
          <a:p>
            <a:pPr>
              <a:buNone/>
            </a:pPr>
            <a:r>
              <a:rPr lang="en-US" dirty="0" smtClean="0"/>
              <a:t>https://rustutors.ru/itogovoe2020/1074-bystrye-argumenty-k-sochineniyu-ege.html</a:t>
            </a:r>
            <a:endParaRPr lang="ru-RU" dirty="0" smtClean="0"/>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721499"/>
          </a:xfrm>
        </p:spPr>
        <p:txBody>
          <a:bodyPr>
            <a:normAutofit fontScale="92500" lnSpcReduction="10000"/>
          </a:bodyPr>
          <a:lstStyle/>
          <a:p>
            <a:r>
              <a:rPr lang="ru-RU" b="1" dirty="0" smtClean="0">
                <a:solidFill>
                  <a:srgbClr val="C00000"/>
                </a:solidFill>
              </a:rPr>
              <a:t>Ведите читательский дневник.</a:t>
            </a:r>
            <a:r>
              <a:rPr lang="ru-RU" dirty="0" smtClean="0"/>
              <a:t> </a:t>
            </a:r>
            <a:endParaRPr lang="ru-RU" dirty="0" smtClean="0"/>
          </a:p>
          <a:p>
            <a:r>
              <a:rPr lang="ru-RU" dirty="0" smtClean="0"/>
              <a:t>Читательский </a:t>
            </a:r>
            <a:r>
              <a:rPr lang="ru-RU" dirty="0" smtClean="0"/>
              <a:t>дневник — это краткий конспект прочитанного. Он нужен для того, чтобы запомнить сюжет, имена героев, выделить основные темы, проблемы и идеи. Советую вести его в виде таблички, так информация будет структурной, ей будет удобно пользоваться.</a:t>
            </a:r>
          </a:p>
          <a:p>
            <a:r>
              <a:rPr lang="ru-RU" dirty="0" smtClean="0"/>
              <a:t>Не пользуйтесь готовыми литературными аргументами из интернета. Делайте заготовки самостоятельно, чтобы пользоваться ими, повторяя прочитанное перед экзаменом.</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rgbClr val="C00000"/>
                </a:solidFill>
              </a:rPr>
              <a:t>Что изменилось в 2024-2025 году по сравнению с 2023-2024 годом?</a:t>
            </a:r>
            <a:br>
              <a:rPr lang="ru-RU" sz="3200" dirty="0" smtClean="0">
                <a:solidFill>
                  <a:srgbClr val="C00000"/>
                </a:solidFill>
              </a:rPr>
            </a:br>
            <a:r>
              <a:rPr lang="ru-RU" sz="3200" b="1" dirty="0" smtClean="0">
                <a:solidFill>
                  <a:srgbClr val="C00000"/>
                </a:solidFill>
              </a:rPr>
              <a:t>Методические </a:t>
            </a:r>
            <a:r>
              <a:rPr lang="ru-RU" sz="3200" b="1" dirty="0" smtClean="0">
                <a:solidFill>
                  <a:srgbClr val="C00000"/>
                </a:solidFill>
              </a:rPr>
              <a:t>рекомендации ФИПИ</a:t>
            </a:r>
            <a:endParaRPr lang="ru-RU" sz="3200" dirty="0">
              <a:solidFill>
                <a:srgbClr val="C00000"/>
              </a:solidFill>
            </a:endParaRPr>
          </a:p>
        </p:txBody>
      </p:sp>
      <p:sp>
        <p:nvSpPr>
          <p:cNvPr id="3" name="Содержимое 2"/>
          <p:cNvSpPr>
            <a:spLocks noGrp="1"/>
          </p:cNvSpPr>
          <p:nvPr>
            <p:ph idx="1"/>
          </p:nvPr>
        </p:nvSpPr>
        <p:spPr>
          <a:xfrm>
            <a:off x="457200" y="1844824"/>
            <a:ext cx="8229600" cy="4281339"/>
          </a:xfrm>
        </p:spPr>
        <p:txBody>
          <a:bodyPr>
            <a:normAutofit fontScale="92500" lnSpcReduction="20000"/>
          </a:bodyPr>
          <a:lstStyle/>
          <a:p>
            <a:r>
              <a:rPr lang="ru-RU" dirty="0" smtClean="0"/>
              <a:t>На сайте ФГБНУ «ФИПИ» опубликованы следующие </a:t>
            </a:r>
            <a:r>
              <a:rPr lang="ru-RU" dirty="0" smtClean="0"/>
              <a:t>материалы:</a:t>
            </a:r>
          </a:p>
          <a:p>
            <a:r>
              <a:rPr lang="ru-RU" dirty="0" smtClean="0"/>
              <a:t>Структура </a:t>
            </a:r>
            <a:r>
              <a:rPr lang="ru-RU" dirty="0" smtClean="0"/>
              <a:t>закрытого банка тем итогового сочинения </a:t>
            </a:r>
            <a:r>
              <a:rPr lang="ru-RU" dirty="0" smtClean="0">
                <a:solidFill>
                  <a:srgbClr val="C00000"/>
                </a:solidFill>
              </a:rPr>
              <a:t>(без </a:t>
            </a:r>
            <a:r>
              <a:rPr lang="ru-RU" dirty="0" smtClean="0">
                <a:solidFill>
                  <a:srgbClr val="C00000"/>
                </a:solidFill>
              </a:rPr>
              <a:t>изменений)</a:t>
            </a:r>
            <a:endParaRPr lang="ru-RU" dirty="0" smtClean="0">
              <a:solidFill>
                <a:srgbClr val="C00000"/>
              </a:solidFill>
            </a:endParaRPr>
          </a:p>
          <a:p>
            <a:r>
              <a:rPr lang="ru-RU" dirty="0" smtClean="0"/>
              <a:t>Комментарии к разделам закрытого банка тем итогового сочинения </a:t>
            </a:r>
            <a:r>
              <a:rPr lang="ru-RU" dirty="0" smtClean="0">
                <a:solidFill>
                  <a:srgbClr val="C00000"/>
                </a:solidFill>
              </a:rPr>
              <a:t>(без изменений)</a:t>
            </a:r>
          </a:p>
          <a:p>
            <a:r>
              <a:rPr lang="ru-RU" dirty="0" smtClean="0"/>
              <a:t>Образец комплекта тем 2024/25 учебного года </a:t>
            </a:r>
            <a:r>
              <a:rPr lang="ru-RU" dirty="0" smtClean="0">
                <a:solidFill>
                  <a:srgbClr val="C00000"/>
                </a:solidFill>
              </a:rPr>
              <a:t>(обновлен)</a:t>
            </a:r>
          </a:p>
          <a:p>
            <a:r>
              <a:rPr lang="ru-RU" dirty="0" smtClean="0"/>
              <a:t>Критерии оценивания итогового сочинения и изложения </a:t>
            </a:r>
            <a:r>
              <a:rPr lang="ru-RU" dirty="0" smtClean="0">
                <a:solidFill>
                  <a:srgbClr val="C00000"/>
                </a:solidFill>
              </a:rPr>
              <a:t>(без </a:t>
            </a:r>
            <a:r>
              <a:rPr lang="ru-RU" dirty="0" smtClean="0">
                <a:solidFill>
                  <a:srgbClr val="C00000"/>
                </a:solidFill>
              </a:rPr>
              <a:t>изменений) </a:t>
            </a:r>
          </a:p>
          <a:p>
            <a:endParaRPr lang="ru-RU" dirty="0" smtClean="0"/>
          </a:p>
          <a:p>
            <a:endParaRPr lang="ru-RU" dirty="0" smtClean="0"/>
          </a:p>
          <a:p>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Для своих учеников я придумала такой вариант дневника"/>
          <p:cNvPicPr>
            <a:picLocks noChangeAspect="1" noChangeArrowheads="1"/>
          </p:cNvPicPr>
          <p:nvPr/>
        </p:nvPicPr>
        <p:blipFill>
          <a:blip r:embed="rId2" cstate="print"/>
          <a:srcRect/>
          <a:stretch>
            <a:fillRect/>
          </a:stretch>
        </p:blipFill>
        <p:spPr bwMode="auto">
          <a:xfrm>
            <a:off x="0" y="0"/>
            <a:ext cx="5014451"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640960" cy="6264696"/>
          </a:xfrm>
        </p:spPr>
        <p:txBody>
          <a:bodyPr>
            <a:normAutofit fontScale="77500" lnSpcReduction="20000"/>
          </a:bodyPr>
          <a:lstStyle/>
          <a:p>
            <a:pPr algn="ctr">
              <a:buNone/>
            </a:pPr>
            <a:r>
              <a:rPr lang="ru-RU" b="1" dirty="0" smtClean="0">
                <a:solidFill>
                  <a:srgbClr val="C00000"/>
                </a:solidFill>
              </a:rPr>
              <a:t>Итог</a:t>
            </a:r>
          </a:p>
          <a:p>
            <a:r>
              <a:rPr lang="ru-RU" dirty="0" smtClean="0"/>
              <a:t>Итоговое сочинение — это формат допуска к ЕГЭ. Проверяют его по мягким критериям, поэтому сдать его нетрудно, если соблюдать требования и не отклоняться от правил.</a:t>
            </a:r>
          </a:p>
          <a:p>
            <a:r>
              <a:rPr lang="ru-RU" dirty="0" smtClean="0"/>
              <a:t>Если времени на подготовку немного, сначала изучите структуру и принципы оценивания. Используйте подготовительные материалы, опубликованные на сайте ФИПИ. Это список разделов, комментарии к ним, комплект тем, методические рекомендации с образцами.</a:t>
            </a:r>
          </a:p>
          <a:p>
            <a:r>
              <a:rPr lang="ru-RU" dirty="0" smtClean="0"/>
              <a:t>Для аргументации подойдут короткие универсальные рассказы, еще можно вести читательские дневники, обсуждать прочитанное с друзьями, смотреть экранизации и отрабатывать написание с кем-то.</a:t>
            </a:r>
          </a:p>
          <a:p>
            <a:r>
              <a:rPr lang="ru-RU" dirty="0" smtClean="0"/>
              <a:t>Ознакомьтесь с учетом индивидуальных достижений в вузе, в который планируете поступать. Если сочинение учитывается, попробуйте найти вузовские критерии оценки. Ориентируйтесь в том числе и на них при написании текста.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Время</a:t>
            </a:r>
            <a:endParaRPr lang="ru-RU" dirty="0">
              <a:solidFill>
                <a:srgbClr val="C00000"/>
              </a:solidFill>
            </a:endParaRPr>
          </a:p>
        </p:txBody>
      </p:sp>
      <p:sp>
        <p:nvSpPr>
          <p:cNvPr id="3" name="Содержимое 2"/>
          <p:cNvSpPr>
            <a:spLocks noGrp="1"/>
          </p:cNvSpPr>
          <p:nvPr>
            <p:ph idx="1"/>
          </p:nvPr>
        </p:nvSpPr>
        <p:spPr/>
        <p:txBody>
          <a:bodyPr/>
          <a:lstStyle/>
          <a:p>
            <a:pPr>
              <a:buNone/>
            </a:pPr>
            <a:r>
              <a:rPr lang="ru-RU" dirty="0" smtClean="0"/>
              <a:t>     На выполнение работы регламентом экзамена-допуска отводится </a:t>
            </a:r>
            <a:r>
              <a:rPr lang="ru-RU" b="1" dirty="0" smtClean="0">
                <a:solidFill>
                  <a:srgbClr val="C00000"/>
                </a:solidFill>
              </a:rPr>
              <a:t>3 ч. 55 мин</a:t>
            </a:r>
            <a:r>
              <a:rPr lang="ru-RU" b="1" dirty="0" smtClean="0">
                <a:solidFill>
                  <a:srgbClr val="C00000"/>
                </a:solidFill>
              </a:rPr>
              <a:t>.</a:t>
            </a:r>
          </a:p>
          <a:p>
            <a:pPr>
              <a:buNone/>
            </a:pPr>
            <a:r>
              <a:rPr lang="ru-RU" dirty="0" smtClean="0"/>
              <a:t>     </a:t>
            </a:r>
            <a:r>
              <a:rPr lang="ru-RU" dirty="0" smtClean="0"/>
              <a:t>Ещё </a:t>
            </a:r>
            <a:r>
              <a:rPr lang="ru-RU" dirty="0" smtClean="0">
                <a:solidFill>
                  <a:srgbClr val="C00000"/>
                </a:solidFill>
              </a:rPr>
              <a:t>15 минут</a:t>
            </a:r>
            <a:r>
              <a:rPr lang="ru-RU" dirty="0" smtClean="0"/>
              <a:t> — дадут до начала экзамена, чтобы </a:t>
            </a:r>
            <a:r>
              <a:rPr lang="ru-RU" dirty="0" smtClean="0"/>
              <a:t>выбрать </a:t>
            </a:r>
            <a:r>
              <a:rPr lang="ru-RU" dirty="0" smtClean="0"/>
              <a:t>тему.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Дата проведения</a:t>
            </a:r>
            <a:br>
              <a:rPr lang="ru-RU" dirty="0" smtClean="0">
                <a:solidFill>
                  <a:srgbClr val="C00000"/>
                </a:solidFill>
              </a:rPr>
            </a:br>
            <a:endParaRPr lang="ru-RU" dirty="0">
              <a:solidFill>
                <a:srgbClr val="C00000"/>
              </a:solidFill>
            </a:endParaRPr>
          </a:p>
        </p:txBody>
      </p:sp>
      <p:sp>
        <p:nvSpPr>
          <p:cNvPr id="3" name="Содержимое 2"/>
          <p:cNvSpPr>
            <a:spLocks noGrp="1"/>
          </p:cNvSpPr>
          <p:nvPr>
            <p:ph idx="1"/>
          </p:nvPr>
        </p:nvSpPr>
        <p:spPr/>
        <p:txBody>
          <a:bodyPr>
            <a:normAutofit fontScale="92500"/>
          </a:bodyPr>
          <a:lstStyle/>
          <a:p>
            <a:r>
              <a:rPr lang="ru-RU" dirty="0" smtClean="0"/>
              <a:t>Итоговое сочинение в рамках ГИА-2024 11-классники будут писать </a:t>
            </a:r>
            <a:r>
              <a:rPr lang="ru-RU" b="1" dirty="0" smtClean="0">
                <a:solidFill>
                  <a:srgbClr val="C00000"/>
                </a:solidFill>
              </a:rPr>
              <a:t>4</a:t>
            </a:r>
            <a:r>
              <a:rPr lang="ru-RU" b="1" dirty="0" smtClean="0">
                <a:solidFill>
                  <a:srgbClr val="C00000"/>
                </a:solidFill>
              </a:rPr>
              <a:t> </a:t>
            </a:r>
            <a:r>
              <a:rPr lang="ru-RU" b="1" dirty="0" smtClean="0">
                <a:solidFill>
                  <a:srgbClr val="C00000"/>
                </a:solidFill>
              </a:rPr>
              <a:t>декабря </a:t>
            </a:r>
            <a:r>
              <a:rPr lang="ru-RU" b="1" dirty="0" smtClean="0">
                <a:solidFill>
                  <a:srgbClr val="C00000"/>
                </a:solidFill>
              </a:rPr>
              <a:t>2024 </a:t>
            </a:r>
            <a:r>
              <a:rPr lang="ru-RU" b="1" dirty="0" smtClean="0">
                <a:solidFill>
                  <a:srgbClr val="C00000"/>
                </a:solidFill>
              </a:rPr>
              <a:t>года</a:t>
            </a:r>
            <a:r>
              <a:rPr lang="ru-RU" dirty="0" smtClean="0"/>
              <a:t>....</a:t>
            </a:r>
          </a:p>
          <a:p>
            <a:r>
              <a:rPr lang="ru-RU" dirty="0" smtClean="0"/>
              <a:t>Также календарь ГИА предполагает две резервные даты, в которые можно будет написать сочинение, если по уважительной причине не получится сделать это в </a:t>
            </a:r>
            <a:r>
              <a:rPr lang="ru-RU" dirty="0" smtClean="0"/>
              <a:t>декабре, то </a:t>
            </a:r>
            <a:r>
              <a:rPr lang="ru-RU" dirty="0" smtClean="0"/>
              <a:t>  в </a:t>
            </a:r>
            <a:r>
              <a:rPr lang="ru-RU" dirty="0" smtClean="0"/>
              <a:t> </a:t>
            </a:r>
            <a:r>
              <a:rPr lang="ru-RU" b="1" dirty="0" smtClean="0">
                <a:solidFill>
                  <a:srgbClr val="C00000"/>
                </a:solidFill>
              </a:rPr>
              <a:t>2025-ом</a:t>
            </a:r>
            <a:r>
              <a:rPr lang="ru-RU" dirty="0" smtClean="0"/>
              <a:t> </a:t>
            </a:r>
            <a:r>
              <a:rPr lang="ru-RU" dirty="0" smtClean="0"/>
              <a:t> резервные дни : </a:t>
            </a:r>
          </a:p>
          <a:p>
            <a:pPr>
              <a:buNone/>
            </a:pPr>
            <a:r>
              <a:rPr lang="ru-RU" b="1" dirty="0" smtClean="0">
                <a:solidFill>
                  <a:srgbClr val="C00000"/>
                </a:solidFill>
              </a:rPr>
              <a:t>     5</a:t>
            </a:r>
            <a:r>
              <a:rPr lang="ru-RU" b="1" dirty="0" smtClean="0">
                <a:solidFill>
                  <a:srgbClr val="C00000"/>
                </a:solidFill>
              </a:rPr>
              <a:t> февраля </a:t>
            </a:r>
            <a:endParaRPr lang="ru-RU" b="1" dirty="0" smtClean="0">
              <a:solidFill>
                <a:srgbClr val="C00000"/>
              </a:solidFill>
            </a:endParaRPr>
          </a:p>
          <a:p>
            <a:pPr>
              <a:buNone/>
            </a:pPr>
            <a:r>
              <a:rPr lang="ru-RU" b="1" dirty="0" smtClean="0">
                <a:solidFill>
                  <a:srgbClr val="C00000"/>
                </a:solidFill>
              </a:rPr>
              <a:t> </a:t>
            </a:r>
            <a:r>
              <a:rPr lang="ru-RU" b="1" dirty="0" smtClean="0">
                <a:solidFill>
                  <a:srgbClr val="C00000"/>
                </a:solidFill>
              </a:rPr>
              <a:t>   </a:t>
            </a:r>
            <a:r>
              <a:rPr lang="ru-RU" b="1" dirty="0" smtClean="0">
                <a:solidFill>
                  <a:srgbClr val="C00000"/>
                </a:solidFill>
              </a:rPr>
              <a:t> 9 </a:t>
            </a:r>
            <a:r>
              <a:rPr lang="ru-RU" b="1" dirty="0" smtClean="0">
                <a:solidFill>
                  <a:srgbClr val="C00000"/>
                </a:solidFill>
              </a:rPr>
              <a:t>апреля</a:t>
            </a:r>
            <a:endParaRPr lang="ru-RU"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Важно!</a:t>
            </a:r>
            <a:endParaRPr lang="ru-RU" dirty="0">
              <a:solidFill>
                <a:srgbClr val="C00000"/>
              </a:solidFill>
            </a:endParaRPr>
          </a:p>
        </p:txBody>
      </p:sp>
      <p:sp>
        <p:nvSpPr>
          <p:cNvPr id="3" name="Содержимое 2"/>
          <p:cNvSpPr>
            <a:spLocks noGrp="1"/>
          </p:cNvSpPr>
          <p:nvPr>
            <p:ph idx="1"/>
          </p:nvPr>
        </p:nvSpPr>
        <p:spPr/>
        <p:txBody>
          <a:bodyPr/>
          <a:lstStyle/>
          <a:p>
            <a:r>
              <a:rPr lang="ru-RU" dirty="0" smtClean="0"/>
              <a:t>Декабрьское сочинение – обязательный этап, ведь экзамен выступает </a:t>
            </a:r>
            <a:r>
              <a:rPr lang="ru-RU" dirty="0" smtClean="0">
                <a:solidFill>
                  <a:srgbClr val="C00000"/>
                </a:solidFill>
              </a:rPr>
              <a:t>допуском к </a:t>
            </a:r>
            <a:r>
              <a:rPr lang="ru-RU" dirty="0" smtClean="0">
                <a:solidFill>
                  <a:srgbClr val="C00000"/>
                </a:solidFill>
              </a:rPr>
              <a:t> </a:t>
            </a:r>
            <a:r>
              <a:rPr lang="ru-RU" dirty="0" smtClean="0">
                <a:solidFill>
                  <a:srgbClr val="C00000"/>
                </a:solidFill>
              </a:rPr>
              <a:t>ГИА. </a:t>
            </a:r>
          </a:p>
          <a:p>
            <a:r>
              <a:rPr lang="ru-RU" dirty="0" smtClean="0"/>
              <a:t>Если не получен «зачет» по сочинению (изложению), школьник не может быть допущен к сдаче остальных предметов.</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Разделы и подразделы</a:t>
            </a:r>
            <a:endParaRPr lang="ru-RU" b="1" dirty="0">
              <a:solidFill>
                <a:srgbClr val="C00000"/>
              </a:solidFill>
            </a:endParaRPr>
          </a:p>
        </p:txBody>
      </p:sp>
      <p:sp>
        <p:nvSpPr>
          <p:cNvPr id="3" name="Содержимое 2"/>
          <p:cNvSpPr>
            <a:spLocks noGrp="1"/>
          </p:cNvSpPr>
          <p:nvPr>
            <p:ph idx="1"/>
          </p:nvPr>
        </p:nvSpPr>
        <p:spPr/>
        <p:txBody>
          <a:bodyPr>
            <a:normAutofit/>
          </a:bodyPr>
          <a:lstStyle/>
          <a:p>
            <a:r>
              <a:rPr lang="ru-RU" dirty="0" smtClean="0"/>
              <a:t>Если ранее подготовка к итоговому сочинению предполагала проработку одного или нескольких из 5 направлений, то в </a:t>
            </a:r>
            <a:r>
              <a:rPr lang="ru-RU" dirty="0" smtClean="0"/>
              <a:t>2024-2025 </a:t>
            </a:r>
            <a:r>
              <a:rPr lang="ru-RU" dirty="0" smtClean="0"/>
              <a:t>году прорабатывать предстоит </a:t>
            </a:r>
            <a:r>
              <a:rPr lang="ru-RU" dirty="0" smtClean="0">
                <a:solidFill>
                  <a:srgbClr val="C00000"/>
                </a:solidFill>
              </a:rPr>
              <a:t>10 подразделов, которые структурно объединены в три крупных раздела</a:t>
            </a:r>
            <a:r>
              <a:rPr lang="ru-RU" dirty="0" smtClean="0"/>
              <a:t>:</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826</Words>
  <Application>Microsoft Office PowerPoint</Application>
  <PresentationFormat>Экран (4:3)</PresentationFormat>
  <Paragraphs>137</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 Office</vt:lpstr>
      <vt:lpstr>Итоговое сочинение  по литературе в 11 классе:  темы, направления, сроки…</vt:lpstr>
      <vt:lpstr>Важно!</vt:lpstr>
      <vt:lpstr>Важно!</vt:lpstr>
      <vt:lpstr>Важно!</vt:lpstr>
      <vt:lpstr>Что изменилось в 2024-2025 году по сравнению с 2023-2024 годом? Методические рекомендации ФИПИ</vt:lpstr>
      <vt:lpstr>Время</vt:lpstr>
      <vt:lpstr>Дата проведения </vt:lpstr>
      <vt:lpstr>Важно!</vt:lpstr>
      <vt:lpstr>Разделы и подразделы</vt:lpstr>
      <vt:lpstr>Слайд 10</vt:lpstr>
      <vt:lpstr>Комментарии к разделам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Критерии оценивания </vt:lpstr>
      <vt:lpstr>Слайд 26</vt:lpstr>
      <vt:lpstr>За идеальное сочинение также можно получить дополнительные 10 баллов к сертификату ЕГЭ </vt:lpstr>
      <vt:lpstr>Структура сочинения </vt:lpstr>
      <vt:lpstr>КЛИШЕ для вступления</vt:lpstr>
      <vt:lpstr>Слайд 30</vt:lpstr>
      <vt:lpstr>Слайд 31</vt:lpstr>
      <vt:lpstr>КЛИШЕ для основной части</vt:lpstr>
      <vt:lpstr>Слайд 33</vt:lpstr>
      <vt:lpstr>Слайд 34</vt:lpstr>
      <vt:lpstr>КЛИШЕ для заключения</vt:lpstr>
      <vt:lpstr>Слайд 36</vt:lpstr>
      <vt:lpstr>Слайд 37</vt:lpstr>
      <vt:lpstr>Рекомендуем искать аргументы в таких известных произведениях:... </vt:lpstr>
      <vt:lpstr>Слайд 39</vt:lpstr>
      <vt:lpstr>Инструкция: как написать  хорошее итоговое сочинение</vt:lpstr>
      <vt:lpstr>Слайд 41</vt:lpstr>
      <vt:lpstr>Слайд 42</vt:lpstr>
      <vt:lpstr>Слайд 43</vt:lpstr>
      <vt:lpstr>Важно!</vt:lpstr>
      <vt:lpstr>Как сформулировать проблему для выбранной темы?</vt:lpstr>
      <vt:lpstr>Какие советы помогут сделать итоговое сочинение более глубоким, аналитичным и выразительным?</vt:lpstr>
      <vt:lpstr>ВАЖНО!</vt:lpstr>
      <vt:lpstr>Слайд 48</vt:lpstr>
      <vt:lpstr>Слайд 49</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Итоговое сочинение  по литературе в 11 классе:  темы, направления, сроки…</dc:title>
  <dc:creator>500</dc:creator>
  <cp:lastModifiedBy>500</cp:lastModifiedBy>
  <cp:revision>23</cp:revision>
  <dcterms:created xsi:type="dcterms:W3CDTF">2023-09-09T05:17:50Z</dcterms:created>
  <dcterms:modified xsi:type="dcterms:W3CDTF">2024-10-16T15:49:21Z</dcterms:modified>
</cp:coreProperties>
</file>