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15.xml.rels" ContentType="application/vnd.openxmlformats-package.relationships+xml"/>
  <Override PartName="/ppt/notesSlides/notesSlide15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_rels/slideLayout3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7.xml.rels" ContentType="application/vnd.openxmlformats-package.relationships+xml"/>
  <Override PartName="/ppt/slideLayouts/slideLayout2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9.png" ContentType="image/png"/>
  <Override PartName="/ppt/media/image28.png" ContentType="image/png"/>
  <Override PartName="/ppt/media/image26.jpeg" ContentType="image/jpeg"/>
  <Override PartName="/ppt/media/image11.png" ContentType="image/png"/>
  <Override PartName="/ppt/media/image24.png" ContentType="image/png"/>
  <Override PartName="/ppt/media/image19.png" ContentType="image/png"/>
  <Override PartName="/ppt/media/image36.png" ContentType="image/png"/>
  <Override PartName="/ppt/media/image4.png" ContentType="image/png"/>
  <Override PartName="/ppt/media/image6.png" ContentType="image/png"/>
  <Override PartName="/ppt/media/image20.png" ContentType="image/png"/>
  <Override PartName="/ppt/media/image12.png" ContentType="image/png"/>
  <Override PartName="/ppt/media/image7.png" ContentType="image/png"/>
  <Override PartName="/ppt/media/image8.png" ContentType="image/png"/>
  <Override PartName="/ppt/media/image13.png" ContentType="image/png"/>
  <Override PartName="/ppt/media/image30.png" ContentType="image/png"/>
  <Override PartName="/ppt/media/image22.png" ContentType="image/png"/>
  <Override PartName="/ppt/media/image5.png" ContentType="image/png"/>
  <Override PartName="/ppt/media/image10.png" ContentType="image/png"/>
  <Override PartName="/ppt/media/image9.png" ContentType="image/png"/>
  <Override PartName="/ppt/media/image33.png" ContentType="image/png"/>
  <Override PartName="/ppt/media/image25.png" ContentType="image/png"/>
  <Override PartName="/ppt/media/image37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21.png" ContentType="image/png"/>
  <Override PartName="/ppt/media/image27.jpeg" ContentType="image/jpeg"/>
  <Override PartName="/ppt/media/image14.png" ContentType="image/png"/>
  <Override PartName="/ppt/media/image31.png" ContentType="image/png"/>
  <Override PartName="/ppt/media/image23.png" ContentType="image/png"/>
  <Override PartName="/ppt/media/image15.png" ContentType="image/png"/>
  <Override PartName="/ppt/media/image32.png" ContentType="image/png"/>
  <Override PartName="/ppt/media/image16.jpeg" ContentType="image/jpeg"/>
  <Override PartName="/ppt/media/image17.png" ContentType="image/png"/>
  <Override PartName="/ppt/media/image34.png" ContentType="image/png"/>
  <Override PartName="/ppt/media/image18.png" ContentType="image/png"/>
  <Override PartName="/ppt/media/image35.png" ContentType="image/pn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ffffff"/>
                </a:solidFill>
                <a:latin typeface="Book Antiqua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3B7618F-DFC2-4B65-82F1-6AF123C91B04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5D0623D-2FD1-43DE-BCCD-47C8C03B56B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0E6628-4421-4460-8DD3-12FBA42FEC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D8873E-6F7A-41F0-A443-D0E00543E9E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985CEB-0BB9-4140-8CC7-26B7544C780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AFE8E4-E317-4FBF-872C-1CDAC121784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83570C3-B1BD-4A0A-AD77-6ACE7985522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F0BD6A2-23E9-408D-B19A-56FB101F02A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F7B4F57-46D3-4C2C-9C3D-7A18FA764A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034077-C05D-4260-99CC-05F77E12837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A89F246-2ED4-4B15-BF80-78093443093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5E062B4-ACDA-48D5-9B92-2F5F6E41E9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D6AC773-4482-4881-AB25-187A9F44093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EAA8099-BEE2-4BDB-BF04-E4DBCDD2D7D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BB0D570-762D-47EC-940F-8ADCE63E1C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7772054-9C43-44AD-981B-8CF2F4FD7B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D564071-040E-4AF9-B0A5-0B9B5F2BA2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16B51CB-230E-4D83-955D-5855EB134E3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4051F4-CB6E-4454-A0B2-4685612846F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F61817F-F456-49F7-9E4A-DCC803A214F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CDFC9FE-7B48-407A-B82A-DCC0B2F1FC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7303F8D-FEBA-483B-851C-BA88601B4F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BCD7049-22A1-41C2-9809-669EA9AD7A9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0CB276B-94F0-4D73-9AC0-33972009E60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E5102F-1A73-4772-AFA2-290D053A8E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AA52B41-8F41-42B4-B2BE-E4F5605DB9C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08574D4-C609-4E0B-8C2A-53CD64B167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6245957-5759-4885-849F-B71E05747F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FE24287-C464-49BE-8B36-C888D0E26F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93FC4B9-DB08-4C79-8F3C-ED259EDBA9E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4CCF273-8404-49BA-AB5D-CF357A2CE88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87AB05E-6890-473C-B3FC-E8EA9BA4107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6D451BE-7F6E-4E4E-B09E-DC5D01E2D6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C0300CC-BAB3-47C1-8B5B-44F8233DFB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4A02AAA-38C9-4D0C-92E8-C674CB155A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8AE4D28-C33E-46DD-BC84-EAA16A5A23E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232B0A6-DF21-4E02-BE29-1A79B0E95D1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989220D-9FCD-4A1E-98CB-F51CFCB7F76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21053D8-FB5B-405E-83CE-C01EB413F0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76A7443-948E-42E5-8491-E32D9BA24C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9DE7581-881A-419D-BAA6-2B27AF91CC0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87FC372-3FAE-4C71-B9E1-ABA1057C9E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C4D5292-486A-4B22-9C9F-42642AD980F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DE3E75C-3595-4456-B7DC-6B860ECD2C9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23964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602208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0C6F8CC-E279-4971-8A2D-923BA0FE515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44D3008-010D-480E-82BE-9D6D9DCA77F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F25C38-62D2-458E-A39B-05FD51DAF7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108274B-C3C2-4385-9840-0E92B71F5E1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38CCDA2-AE9C-4E12-9DD9-85DD481746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5D0A8C7-AAA8-4814-9916-6D7146CC1C6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C8AEC3D-33BF-49EA-AFC7-0E942A5ABAE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BD78130-7E70-4A5D-B36C-3303F43BCC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9991327-6477-46EF-84AC-C4A2EED0FBD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EFA6866-E0DB-457A-8234-963809125D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E058189-1396-44BF-A7D1-037741E0EC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4A6A248-8374-4F14-ADF3-C0A2360F0D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4022308-C763-4E6E-8806-6A52E3CB9AA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81E923-691D-4764-84EC-4A61BC2E17C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45720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/>
          </p:nvPr>
        </p:nvSpPr>
        <p:spPr>
          <a:xfrm>
            <a:off x="323964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/>
          </p:nvPr>
        </p:nvSpPr>
        <p:spPr>
          <a:xfrm>
            <a:off x="602208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F0A35C5-143E-4F9D-8208-57A91015F6C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8A78F4-2912-4D7E-9419-B0FF7D5821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959C9E2-B2BF-4B39-8FAC-DCC084501E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CF1966-17CD-4F37-88BF-71DF71F2D3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b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800" spc="-1" strike="noStrike" cap="all">
                <a:solidFill>
                  <a:srgbClr val="000000"/>
                </a:solidFill>
                <a:latin typeface="Lucida Sans"/>
              </a:rPr>
              <a:t>Образец заголовка</a:t>
            </a:r>
            <a:endParaRPr b="0" lang="ru-RU" sz="4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bcbcbc"/>
                </a:solidFill>
                <a:latin typeface="Book Antiqu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bcbcbc"/>
                </a:solidFill>
                <a:latin typeface="Book Antiqu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506C581-87D4-4580-8A65-1DFA8C3F36A2}" type="slidenum"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200" spc="-1" strike="noStrike">
                <a:solidFill>
                  <a:srgbClr val="ffffff"/>
                </a:solidFill>
                <a:latin typeface="Book Antiqua"/>
              </a:rPr>
              <a:t>Второй уровень структуры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Третий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Образец заголовка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548640" indent="-41148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Образец текста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8680" indent="-2833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b="0" lang="ru-RU" sz="2400" spc="-1" strike="noStrike">
                <a:solidFill>
                  <a:srgbClr val="ffffff"/>
                </a:solidFill>
                <a:latin typeface="Book Antiqua"/>
              </a:rPr>
              <a:t>Второй уровень</a:t>
            </a: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lvl="2" marL="1134000" indent="-22860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b="0" lang="ru-RU" sz="2200" spc="-1" strike="noStrike">
                <a:solidFill>
                  <a:srgbClr val="ffffff"/>
                </a:solidFill>
                <a:latin typeface="Book Antiqua"/>
              </a:rPr>
              <a:t>Третий уровень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lvl="3" marL="1353240" indent="-1828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 3" charset="2"/>
              <a:buChar char="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Четвертый уровень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4" marL="1545480" indent="-1828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 2" charset="2"/>
              <a:buChar char="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Пятый уровень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bcbcbc"/>
                </a:solidFill>
                <a:latin typeface="Book Antiqu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bcbcbc"/>
                </a:solidFill>
                <a:latin typeface="Book Antiqu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07ABF32-045D-4252-AC98-AC89BD1F9CA4}" type="slidenum"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bcbcbc"/>
                </a:solidFill>
                <a:latin typeface="Book Antiqu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bcbcbc"/>
                </a:solidFill>
                <a:latin typeface="Book Antiqu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ADCDD6C-CC79-45C7-BBC8-12A27A49CDDB}" type="slidenum"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200" spc="-1" strike="noStrike">
                <a:solidFill>
                  <a:srgbClr val="ffffff"/>
                </a:solidFill>
                <a:latin typeface="Book Antiqua"/>
              </a:rPr>
              <a:t>Второй уровень структуры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Третий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Образец заголовка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548640" indent="-41148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600" spc="-1" strike="noStrike">
                <a:solidFill>
                  <a:srgbClr val="ffffff"/>
                </a:solidFill>
                <a:latin typeface="Book Antiqua"/>
              </a:rPr>
              <a:t>Образец текста</a:t>
            </a:r>
            <a:endParaRPr b="0" lang="ru-RU" sz="2600" spc="-1" strike="noStrike">
              <a:solidFill>
                <a:srgbClr val="ffffff"/>
              </a:solidFill>
              <a:latin typeface="Book Antiqua"/>
            </a:endParaRPr>
          </a:p>
          <a:p>
            <a:pPr lvl="1" marL="868680" indent="-2833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b="0" lang="ru-RU" sz="2400" spc="-1" strike="noStrike">
                <a:solidFill>
                  <a:srgbClr val="ffffff"/>
                </a:solidFill>
                <a:latin typeface="Book Antiqua"/>
              </a:rPr>
              <a:t>Второй уровень</a:t>
            </a: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lvl="2" marL="11340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Третий уровень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3" marL="1353240" indent="-18288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Wingdings 3" charset="2"/>
              <a:buChar char=""/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</a:rPr>
              <a:t>Четвертый уровень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  <a:p>
            <a:pPr lvl="4" marL="1545480" indent="-18288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Wingdings 2" charset="2"/>
              <a:buChar char=""/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</a:rPr>
              <a:t>Пятый уровень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548640" indent="-41148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600" spc="-1" strike="noStrike">
                <a:solidFill>
                  <a:srgbClr val="ffffff"/>
                </a:solidFill>
                <a:latin typeface="Book Antiqua"/>
              </a:rPr>
              <a:t>Образец текста</a:t>
            </a:r>
            <a:endParaRPr b="0" lang="ru-RU" sz="2600" spc="-1" strike="noStrike">
              <a:solidFill>
                <a:srgbClr val="ffffff"/>
              </a:solidFill>
              <a:latin typeface="Book Antiqua"/>
            </a:endParaRPr>
          </a:p>
          <a:p>
            <a:pPr lvl="1" marL="868680" indent="-2833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b="0" lang="ru-RU" sz="2400" spc="-1" strike="noStrike">
                <a:solidFill>
                  <a:srgbClr val="ffffff"/>
                </a:solidFill>
                <a:latin typeface="Book Antiqua"/>
              </a:rPr>
              <a:t>Второй уровень</a:t>
            </a: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lvl="2" marL="11340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Третий уровень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3" marL="1353240" indent="-18288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Wingdings 3" charset="2"/>
              <a:buChar char=""/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</a:rPr>
              <a:t>Четвертый уровень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  <a:p>
            <a:pPr lvl="4" marL="1545480" indent="-18288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Wingdings 2" charset="2"/>
              <a:buChar char=""/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</a:rPr>
              <a:t>Пятый уровень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bcbcbc"/>
                </a:solidFill>
                <a:latin typeface="Book Antiqu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bcbcbc"/>
                </a:solidFill>
                <a:latin typeface="Book Antiqu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4BCB2E1-C9C7-43C7-AC5F-CB3918998CE7}" type="slidenum"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Образец заголовка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dt" idx="13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bcbcbc"/>
                </a:solidFill>
                <a:latin typeface="Book Antiqu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ftr" idx="14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sldNum" idx="15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bcbcbc"/>
                </a:solidFill>
                <a:latin typeface="Book Antiqu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F657D2C-5AF6-4E22-81FB-EB08CE7B69B5}" type="slidenum"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200" spc="-1" strike="noStrike">
                <a:solidFill>
                  <a:srgbClr val="ffffff"/>
                </a:solidFill>
                <a:latin typeface="Book Antiqua"/>
              </a:rPr>
              <a:t>Второй уровень структуры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Третий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4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4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4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slideLayout" Target="../slideLayouts/slideLayout4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4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1115640" y="1340640"/>
            <a:ext cx="6832440" cy="2666520"/>
          </a:xfrm>
          <a:prstGeom prst="rect">
            <a:avLst/>
          </a:prstGeom>
          <a:solidFill>
            <a:srgbClr val="7030a0"/>
          </a:solidFill>
          <a:ln w="0">
            <a:noFill/>
          </a:ln>
        </p:spPr>
        <p:txBody>
          <a:bodyPr lIns="90000" rIns="90000" tIns="45000" bIns="45000" anchor="t">
            <a:normAutofit fontScale="73000"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ffff00"/>
                </a:solidFill>
                <a:latin typeface="Book Antiqua"/>
              </a:rPr>
              <a:t>«</a:t>
            </a:r>
            <a:r>
              <a:rPr b="1" lang="ru-RU" sz="3200" spc="-1" strike="noStrike">
                <a:solidFill>
                  <a:srgbClr val="ffff00"/>
                </a:solidFill>
                <a:latin typeface="Book Antiqua"/>
              </a:rPr>
              <a:t>Создание психолого-педагогических условий в МБДОУ и семье для подготовки детей к школе</a:t>
            </a:r>
            <a:r>
              <a:rPr b="0" lang="ru-RU" sz="3200" spc="-1" strike="noStrike">
                <a:solidFill>
                  <a:srgbClr val="ffff00"/>
                </a:solidFill>
                <a:latin typeface="Book Antiqua"/>
              </a:rPr>
              <a:t>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ffff00"/>
                </a:solidFill>
                <a:latin typeface="Book Antiqua"/>
              </a:rPr>
              <a:t> </a:t>
            </a:r>
            <a:r>
              <a:rPr b="0" lang="ru-RU" sz="3200" spc="-1" strike="noStrike">
                <a:solidFill>
                  <a:srgbClr val="ffff00"/>
                </a:solidFill>
                <a:latin typeface="Book Antiqua"/>
              </a:rPr>
              <a:t>«</a:t>
            </a:r>
            <a:r>
              <a:rPr b="0" i="1" lang="ru-RU" sz="3200" spc="-1" strike="noStrike">
                <a:solidFill>
                  <a:srgbClr val="ffff00"/>
                </a:solidFill>
                <a:latin typeface="Book Antiqua"/>
              </a:rPr>
              <a:t>Современные технологии по подготовке детей к школе. Развитие графомоторных навыков у детей».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i="1" lang="ru-RU" sz="3200" spc="-1" strike="noStrike">
                <a:solidFill>
                  <a:srgbClr val="ffff00"/>
                </a:solidFill>
                <a:latin typeface="Book Antiqua"/>
              </a:rPr>
              <a:t>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3" name="Picture 2" descr=""/>
          <p:cNvPicPr/>
          <p:nvPr/>
        </p:nvPicPr>
        <p:blipFill>
          <a:blip r:embed="rId1"/>
          <a:stretch/>
        </p:blipFill>
        <p:spPr>
          <a:xfrm>
            <a:off x="2988000" y="4365000"/>
            <a:ext cx="3528000" cy="234792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3" descr=""/>
          <p:cNvPicPr/>
          <p:nvPr/>
        </p:nvPicPr>
        <p:blipFill>
          <a:blip r:embed="rId2"/>
          <a:stretch/>
        </p:blipFill>
        <p:spPr>
          <a:xfrm rot="640800">
            <a:off x="6976440" y="226800"/>
            <a:ext cx="1751760" cy="124560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4" descr=""/>
          <p:cNvPicPr/>
          <p:nvPr/>
        </p:nvPicPr>
        <p:blipFill>
          <a:blip r:embed="rId3"/>
          <a:stretch/>
        </p:blipFill>
        <p:spPr>
          <a:xfrm rot="20378400">
            <a:off x="564840" y="4357800"/>
            <a:ext cx="2324520" cy="1743480"/>
          </a:xfrm>
          <a:prstGeom prst="rect">
            <a:avLst/>
          </a:prstGeom>
          <a:ln w="0">
            <a:noFill/>
          </a:ln>
        </p:spPr>
      </p:pic>
      <p:sp>
        <p:nvSpPr>
          <p:cNvPr id="216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17" name="Picture 7" descr=""/>
          <p:cNvPicPr/>
          <p:nvPr/>
        </p:nvPicPr>
        <p:blipFill>
          <a:blip r:embed="rId4"/>
          <a:stretch/>
        </p:blipFill>
        <p:spPr>
          <a:xfrm rot="962400">
            <a:off x="6449760" y="4394880"/>
            <a:ext cx="2227320" cy="166824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8" descr=""/>
          <p:cNvPicPr/>
          <p:nvPr/>
        </p:nvPicPr>
        <p:blipFill>
          <a:blip r:embed="rId5"/>
          <a:stretch/>
        </p:blipFill>
        <p:spPr>
          <a:xfrm rot="20880600">
            <a:off x="516240" y="190800"/>
            <a:ext cx="1678680" cy="125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Прямоугольник 1"/>
          <p:cNvSpPr/>
          <p:nvPr/>
        </p:nvSpPr>
        <p:spPr>
          <a:xfrm>
            <a:off x="957240" y="2486160"/>
            <a:ext cx="7430760" cy="4204440"/>
          </a:xfrm>
          <a:prstGeom prst="rect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Book Antiqua"/>
              </a:rPr>
              <a:t>Непосредственное развитие графомоторных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Book Antiqua"/>
              </a:rPr>
              <a:t>навыков происходит благодаря следующим упражнениям: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Book Antiqua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Book Antiqua"/>
              </a:rPr>
              <a:t>-  Работа с трафаретами;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OpenSymbol"/>
              <a:buChar char="-"/>
            </a:pPr>
            <a:r>
              <a:rPr b="1" lang="ru-RU" sz="1800" spc="-1" strike="noStrike">
                <a:solidFill>
                  <a:srgbClr val="ffffff"/>
                </a:solidFill>
                <a:latin typeface="Book Antiqua"/>
              </a:rPr>
              <a:t>Штриховки, раскрашивание;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OpenSymbol"/>
              <a:buChar char="-"/>
            </a:pPr>
            <a:r>
              <a:rPr b="1" lang="ru-RU" sz="1800" spc="-1" strike="noStrike">
                <a:solidFill>
                  <a:srgbClr val="ffffff"/>
                </a:solidFill>
                <a:latin typeface="Book Antiqua"/>
              </a:rPr>
              <a:t>Дорисовывание недастающих фигур, частей фигур;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Book Antiqua"/>
              </a:rPr>
              <a:t>-   Геометрический диктант с использованием линейки с геометрическими фигурами;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Book Antiqua"/>
              </a:rPr>
              <a:t>-   Графические диктанты- рисование по клеточкам под диктовку;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Book Antiqua"/>
              </a:rPr>
              <a:t>-   Рисование на листочках в клетку( крупную и мелкую) узоров, печатание букв , знакомство с написанием цифр;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Book Antiqua"/>
              </a:rPr>
              <a:t>-    Ориентирование на листочке в линейку, нахождение рабочей строки, письмо в ней элементов письменных букв.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" name="Picture 2" descr=""/>
          <p:cNvPicPr/>
          <p:nvPr/>
        </p:nvPicPr>
        <p:blipFill>
          <a:blip r:embed="rId1"/>
          <a:stretch/>
        </p:blipFill>
        <p:spPr>
          <a:xfrm rot="16200000">
            <a:off x="6797520" y="247320"/>
            <a:ext cx="2153160" cy="208800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3" descr=""/>
          <p:cNvPicPr/>
          <p:nvPr/>
        </p:nvPicPr>
        <p:blipFill>
          <a:blip r:embed="rId2"/>
          <a:stretch/>
        </p:blipFill>
        <p:spPr>
          <a:xfrm>
            <a:off x="395640" y="188640"/>
            <a:ext cx="2088000" cy="220536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4" descr=""/>
          <p:cNvPicPr/>
          <p:nvPr/>
        </p:nvPicPr>
        <p:blipFill>
          <a:blip r:embed="rId3"/>
          <a:stretch/>
        </p:blipFill>
        <p:spPr>
          <a:xfrm>
            <a:off x="3276000" y="476640"/>
            <a:ext cx="2608200" cy="184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233280" y="260640"/>
            <a:ext cx="8229240" cy="11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«Полезные» игры: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4500000" y="1351080"/>
            <a:ext cx="4536000" cy="471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137160" indent="0" algn="just">
              <a:lnSpc>
                <a:spcPct val="115000"/>
              </a:lnSpc>
              <a:spcBef>
                <a:spcPts val="360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Calibri"/>
              </a:rPr>
              <a:t>        </a:t>
            </a: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Calibri"/>
              </a:rPr>
              <a:t>Игра с платочком «Бегемот» 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 algn="just">
              <a:lnSpc>
                <a:spcPct val="115000"/>
              </a:lnSpc>
              <a:spcBef>
                <a:spcPts val="360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Calibri"/>
              </a:rPr>
              <a:t>«У меня кулачок – проглот!» (держим платок за уголок) 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 algn="just">
              <a:lnSpc>
                <a:spcPct val="115000"/>
              </a:lnSpc>
              <a:spcBef>
                <a:spcPts val="360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Calibri"/>
              </a:rPr>
              <a:t>Проглотил кулачок платок! (вбираем пальцами одной руки платок в кулак) Сразу стало у проглота Брюхо как у бегемота! (Повторить левой рукой) 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 algn="just">
              <a:lnSpc>
                <a:spcPct val="115000"/>
              </a:lnSpc>
              <a:spcBef>
                <a:spcPts val="360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Calibri"/>
              </a:rPr>
              <a:t>Платочек можно собирать не только руками, можно еще попробовать собрать его пальцами ног. Это очень тяжело и требует особых усилий. Но если постараться, то получится! 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 algn="just">
              <a:lnSpc>
                <a:spcPct val="115000"/>
              </a:lnSpc>
              <a:spcBef>
                <a:spcPts val="360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Calibri"/>
              </a:rPr>
              <a:t>Упражнение так же можно выполнять с бумажной салфеткой, листом бумаги.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4788000" y="1124640"/>
            <a:ext cx="3816000" cy="500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6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46" name="Picture 2" descr=""/>
          <p:cNvPicPr/>
          <p:nvPr/>
        </p:nvPicPr>
        <p:blipFill>
          <a:blip r:embed="rId1"/>
          <a:stretch/>
        </p:blipFill>
        <p:spPr>
          <a:xfrm>
            <a:off x="497520" y="3707640"/>
            <a:ext cx="4176000" cy="27838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"/>
          <p:cNvPicPr/>
          <p:nvPr/>
        </p:nvPicPr>
        <p:blipFill>
          <a:blip r:embed="rId2"/>
          <a:stretch/>
        </p:blipFill>
        <p:spPr>
          <a:xfrm>
            <a:off x="251640" y="1989000"/>
            <a:ext cx="1739160" cy="213696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3" descr=""/>
          <p:cNvPicPr/>
          <p:nvPr/>
        </p:nvPicPr>
        <p:blipFill>
          <a:blip r:embed="rId3"/>
          <a:stretch/>
        </p:blipFill>
        <p:spPr>
          <a:xfrm>
            <a:off x="2000880" y="1628640"/>
            <a:ext cx="2285280" cy="171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«Полезные» игры: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4645080" y="1845000"/>
            <a:ext cx="4102920" cy="46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0000"/>
          </a:bodyPr>
          <a:p>
            <a:pPr marL="565920" indent="-424440" algn="just">
              <a:lnSpc>
                <a:spcPct val="115000"/>
              </a:lnSpc>
              <a:spcBef>
                <a:spcPts val="439"/>
              </a:spcBef>
              <a:spcAft>
                <a:spcPts val="1001"/>
              </a:spcAft>
              <a:buClr>
                <a:srgbClr val="4e67c8"/>
              </a:buClr>
              <a:buSzPct val="65000"/>
              <a:buFont typeface="Wingdings 2" charset="2"/>
              <a:buChar char=""/>
            </a:pPr>
            <a:r>
              <a:rPr b="0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Игра «Звезды»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marL="565920" indent="-424440" algn="just">
              <a:lnSpc>
                <a:spcPct val="115000"/>
              </a:lnSpc>
              <a:spcBef>
                <a:spcPts val="439"/>
              </a:spcBef>
              <a:spcAft>
                <a:spcPts val="1001"/>
              </a:spcAft>
              <a:buClr>
                <a:srgbClr val="4e67c8"/>
              </a:buClr>
              <a:buSzPct val="65000"/>
              <a:buFont typeface="Wingdings 2" charset="2"/>
              <a:buChar char=""/>
            </a:pPr>
            <a:r>
              <a:rPr b="0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«Чтобы стало небо ярче и светлее, нарисуй на нем звезду скорей!»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marL="565920" indent="-424440" algn="just">
              <a:lnSpc>
                <a:spcPct val="115000"/>
              </a:lnSpc>
              <a:spcBef>
                <a:spcPts val="439"/>
              </a:spcBef>
              <a:spcAft>
                <a:spcPts val="1001"/>
              </a:spcAft>
              <a:buClr>
                <a:srgbClr val="4e67c8"/>
              </a:buClr>
              <a:buSzPct val="65000"/>
              <a:buFont typeface="Wingdings 2" charset="2"/>
              <a:buChar char=""/>
            </a:pPr>
            <a:r>
              <a:rPr b="0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Но рисовать просто звезду мы научились уже дано.  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marL="565920" indent="-424440" algn="just">
              <a:lnSpc>
                <a:spcPct val="115000"/>
              </a:lnSpc>
              <a:spcBef>
                <a:spcPts val="439"/>
              </a:spcBef>
              <a:spcAft>
                <a:spcPts val="1001"/>
              </a:spcAft>
              <a:buClr>
                <a:srgbClr val="4e67c8"/>
              </a:buClr>
              <a:buSzPct val="65000"/>
              <a:buFont typeface="Wingdings 2" charset="2"/>
              <a:buChar char=""/>
            </a:pPr>
            <a:r>
              <a:rPr b="0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Поэтому, я предлагаю вам нарисовать звезды двумя руками одновременно! Ведь если на небе будет две звезды, будет еще светлее! 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marL="565920" indent="-424440" algn="just">
              <a:lnSpc>
                <a:spcPct val="115000"/>
              </a:lnSpc>
              <a:spcBef>
                <a:spcPts val="439"/>
              </a:spcBef>
              <a:spcAft>
                <a:spcPts val="1001"/>
              </a:spcAft>
              <a:buClr>
                <a:srgbClr val="4e67c8"/>
              </a:buClr>
              <a:buSzPct val="65000"/>
              <a:buFont typeface="Wingdings 2" charset="2"/>
              <a:buChar char=""/>
            </a:pPr>
            <a:r>
              <a:rPr b="0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Нарисовать двумя руками так же можно: воздушные шары, флажки, геометрические фигуры и др.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51" name="Picture 2" descr=""/>
          <p:cNvPicPr/>
          <p:nvPr/>
        </p:nvPicPr>
        <p:blipFill>
          <a:blip r:embed="rId1"/>
          <a:stretch/>
        </p:blipFill>
        <p:spPr>
          <a:xfrm>
            <a:off x="611640" y="1885320"/>
            <a:ext cx="2664000" cy="21427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4" descr=""/>
          <p:cNvPicPr/>
          <p:nvPr/>
        </p:nvPicPr>
        <p:blipFill>
          <a:blip r:embed="rId2"/>
          <a:stretch/>
        </p:blipFill>
        <p:spPr>
          <a:xfrm>
            <a:off x="1259640" y="3859920"/>
            <a:ext cx="3677400" cy="266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«Полезные» игры: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539640" y="2205000"/>
            <a:ext cx="4181760" cy="351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783720" indent="-58752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Игра «Волшебные нитки»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645080" y="1989000"/>
            <a:ext cx="4174920" cy="413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68000"/>
          </a:bodyPr>
          <a:p>
            <a:pPr marL="532800" indent="-39924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1" i="1" lang="ru-RU" sz="2600" spc="-1" strike="noStrike">
                <a:solidFill>
                  <a:srgbClr val="ffffff"/>
                </a:solidFill>
                <a:latin typeface="Georgia"/>
              </a:rPr>
              <a:t>НИТКОПИСЬ — ИННОВАЦИОННЫЙ ПРИЁМ РАБОТЫ С ДЕТЬМИ В ДЕТСКОМ САДУ.</a:t>
            </a:r>
            <a:endParaRPr b="0" lang="ru-RU" sz="2600" spc="-1" strike="noStrike">
              <a:solidFill>
                <a:srgbClr val="ffffff"/>
              </a:solidFill>
              <a:latin typeface="Book Antiqua"/>
            </a:endParaRPr>
          </a:p>
          <a:p>
            <a:pPr indent="0" algn="just">
              <a:lnSpc>
                <a:spcPct val="100000"/>
              </a:lnSpc>
              <a:spcBef>
                <a:spcPts val="519"/>
              </a:spcBef>
              <a:buNone/>
            </a:pPr>
            <a:endParaRPr b="0" lang="ru-RU" sz="2600" spc="-1" strike="noStrike">
              <a:solidFill>
                <a:srgbClr val="ffffff"/>
              </a:solidFill>
              <a:latin typeface="Book Antiqua"/>
            </a:endParaRPr>
          </a:p>
          <a:p>
            <a:pPr marL="532800" indent="-399240" algn="ctr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i="1" lang="ru-RU" sz="2600" spc="-1" strike="noStrike">
                <a:solidFill>
                  <a:srgbClr val="ffffff"/>
                </a:solidFill>
                <a:latin typeface="Georgia"/>
              </a:rPr>
              <a:t>Что нужно?</a:t>
            </a:r>
            <a:endParaRPr b="0" lang="ru-RU" sz="2600" spc="-1" strike="noStrike">
              <a:solidFill>
                <a:srgbClr val="ffffff"/>
              </a:solidFill>
              <a:latin typeface="Book Antiqua"/>
            </a:endParaRPr>
          </a:p>
          <a:p>
            <a:pPr marL="532800" indent="-399240" algn="just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600" spc="-1" strike="noStrike">
                <a:solidFill>
                  <a:srgbClr val="ffffff"/>
                </a:solidFill>
                <a:latin typeface="Georgia"/>
              </a:rPr>
              <a:t>Ворсистая нитка, листок бархатной бумаги или ткани. </a:t>
            </a:r>
            <a:endParaRPr b="0" lang="ru-RU" sz="2600" spc="-1" strike="noStrike">
              <a:solidFill>
                <a:srgbClr val="ffffff"/>
              </a:solidFill>
              <a:latin typeface="Book Antiqua"/>
            </a:endParaRPr>
          </a:p>
          <a:p>
            <a:pPr indent="0" algn="just">
              <a:lnSpc>
                <a:spcPct val="100000"/>
              </a:lnSpc>
              <a:spcBef>
                <a:spcPts val="519"/>
              </a:spcBef>
              <a:buNone/>
            </a:pPr>
            <a:endParaRPr b="0" lang="ru-RU" sz="2600" spc="-1" strike="noStrike">
              <a:solidFill>
                <a:srgbClr val="ffffff"/>
              </a:solidFill>
              <a:latin typeface="Book Antiqua"/>
            </a:endParaRPr>
          </a:p>
          <a:p>
            <a:pPr marL="532800" indent="-399240" algn="just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600" spc="-1" strike="noStrike">
                <a:solidFill>
                  <a:srgbClr val="ffffff"/>
                </a:solidFill>
                <a:latin typeface="Georgia"/>
              </a:rPr>
              <a:t>Игры способствуют развитию творческих способностей детей, усидчивости, внимания, мелкой моторики и графомоторных навыков. </a:t>
            </a:r>
            <a:endParaRPr b="0" lang="ru-RU" sz="26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56" name="Picture 2" descr=""/>
          <p:cNvPicPr/>
          <p:nvPr/>
        </p:nvPicPr>
        <p:blipFill>
          <a:blip r:embed="rId1"/>
          <a:stretch/>
        </p:blipFill>
        <p:spPr>
          <a:xfrm>
            <a:off x="395640" y="2853000"/>
            <a:ext cx="4680000" cy="320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«Полезные» игры: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899640" y="1428840"/>
            <a:ext cx="7408080" cy="401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548640" indent="-411480" algn="ctr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Рисование и письмо  с резиночкой.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 algn="ctr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Игры «Карандашик под охраной», «Маленький мелок», «Удержи салфетку».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59" name="Picture 2" descr=""/>
          <p:cNvPicPr/>
          <p:nvPr/>
        </p:nvPicPr>
        <p:blipFill>
          <a:blip r:embed="rId1"/>
          <a:stretch/>
        </p:blipFill>
        <p:spPr>
          <a:xfrm>
            <a:off x="5868000" y="3004920"/>
            <a:ext cx="2664000" cy="35488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3" descr=""/>
          <p:cNvPicPr/>
          <p:nvPr/>
        </p:nvPicPr>
        <p:blipFill>
          <a:blip r:embed="rId2"/>
          <a:stretch/>
        </p:blipFill>
        <p:spPr>
          <a:xfrm>
            <a:off x="395640" y="3861000"/>
            <a:ext cx="3672360" cy="275184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2" descr=""/>
          <p:cNvPicPr/>
          <p:nvPr/>
        </p:nvPicPr>
        <p:blipFill>
          <a:blip r:embed="rId3"/>
          <a:stretch/>
        </p:blipFill>
        <p:spPr>
          <a:xfrm>
            <a:off x="3457440" y="3213000"/>
            <a:ext cx="2466720" cy="184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«Полезные» игры: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472160" cy="45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137160" indent="0" algn="ctr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Book Antiqua"/>
              </a:rPr>
              <a:t>     </a:t>
            </a:r>
            <a:r>
              <a:rPr b="0" lang="ru-RU" sz="2600" spc="-1" strike="noStrike">
                <a:solidFill>
                  <a:srgbClr val="ffffff"/>
                </a:solidFill>
                <a:latin typeface="Book Antiqua"/>
              </a:rPr>
              <a:t>Игры с мячиками су-джок</a:t>
            </a:r>
            <a:endParaRPr b="0" lang="ru-RU" sz="26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4644000" y="155664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137160" indent="0" algn="ctr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ffffff"/>
                </a:solidFill>
                <a:latin typeface="Book Antiqua"/>
              </a:rPr>
              <a:t>       </a:t>
            </a:r>
            <a:endParaRPr b="0" lang="ru-RU" sz="26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65" name="Picture 3" descr=""/>
          <p:cNvPicPr/>
          <p:nvPr/>
        </p:nvPicPr>
        <p:blipFill>
          <a:blip r:embed="rId1"/>
          <a:stretch/>
        </p:blipFill>
        <p:spPr>
          <a:xfrm>
            <a:off x="3786120" y="2143080"/>
            <a:ext cx="5071680" cy="37987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4" descr=""/>
          <p:cNvPicPr/>
          <p:nvPr/>
        </p:nvPicPr>
        <p:blipFill>
          <a:blip r:embed="rId2"/>
          <a:stretch/>
        </p:blipFill>
        <p:spPr>
          <a:xfrm>
            <a:off x="395640" y="3614400"/>
            <a:ext cx="3533040" cy="295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58000"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«Полезные» игры: </a:t>
            </a:r>
            <a:br>
              <a:rPr sz="4100"/>
            </a:b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игры с карандашами</a:t>
            </a:r>
            <a:br>
              <a:rPr sz="4100"/>
            </a:b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26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26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70" name="Picture 2" descr="Реэкспонирование%206й"/>
          <p:cNvPicPr/>
          <p:nvPr/>
        </p:nvPicPr>
        <p:blipFill>
          <a:blip r:embed="rId1">
            <a:lum contrast="12000"/>
          </a:blip>
          <a:stretch/>
        </p:blipFill>
        <p:spPr>
          <a:xfrm>
            <a:off x="4714920" y="1571760"/>
            <a:ext cx="4214520" cy="5057280"/>
          </a:xfrm>
          <a:prstGeom prst="rect">
            <a:avLst/>
          </a:prstGeom>
          <a:ln w="9525">
            <a:noFill/>
          </a:ln>
        </p:spPr>
      </p:pic>
      <p:pic>
        <p:nvPicPr>
          <p:cNvPr id="271" name="Picture 3" descr="Реэкспонирование%204й"/>
          <p:cNvPicPr/>
          <p:nvPr/>
        </p:nvPicPr>
        <p:blipFill>
          <a:blip r:embed="rId2">
            <a:lum contrast="18000"/>
          </a:blip>
          <a:stretch/>
        </p:blipFill>
        <p:spPr>
          <a:xfrm>
            <a:off x="285840" y="1571760"/>
            <a:ext cx="4190760" cy="50716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/>
          </p:nvPr>
        </p:nvSpPr>
        <p:spPr>
          <a:xfrm>
            <a:off x="457200" y="404640"/>
            <a:ext cx="4474440" cy="57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13716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Book Antiqua"/>
              </a:rPr>
              <a:t>Совместное создание с ребенком </a:t>
            </a:r>
            <a:endParaRPr b="0" lang="ru-RU" sz="3200" spc="-1" strike="noStrike">
              <a:solidFill>
                <a:srgbClr val="ffffff"/>
              </a:solidFill>
              <a:latin typeface="Book Antiqua"/>
            </a:endParaRPr>
          </a:p>
          <a:p>
            <a:pPr marL="13716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Book Antiqua"/>
              </a:rPr>
              <a:t>«Сундучка умелых пальчиков»</a:t>
            </a:r>
            <a:endParaRPr b="0" lang="ru-RU" sz="32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73" name="Picture 3" descr=""/>
          <p:cNvPicPr/>
          <p:nvPr/>
        </p:nvPicPr>
        <p:blipFill>
          <a:blip r:embed="rId1"/>
          <a:stretch/>
        </p:blipFill>
        <p:spPr>
          <a:xfrm>
            <a:off x="5388120" y="3673440"/>
            <a:ext cx="3528000" cy="296640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4" descr=""/>
          <p:cNvPicPr/>
          <p:nvPr/>
        </p:nvPicPr>
        <p:blipFill>
          <a:blip r:embed="rId2"/>
          <a:stretch/>
        </p:blipFill>
        <p:spPr>
          <a:xfrm>
            <a:off x="539640" y="4020840"/>
            <a:ext cx="2876040" cy="146448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5" descr=""/>
          <p:cNvPicPr/>
          <p:nvPr/>
        </p:nvPicPr>
        <p:blipFill>
          <a:blip r:embed="rId3"/>
          <a:stretch/>
        </p:blipFill>
        <p:spPr>
          <a:xfrm>
            <a:off x="1331640" y="5301360"/>
            <a:ext cx="2640240" cy="146448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6" descr=""/>
          <p:cNvPicPr/>
          <p:nvPr/>
        </p:nvPicPr>
        <p:blipFill>
          <a:blip r:embed="rId4"/>
          <a:stretch/>
        </p:blipFill>
        <p:spPr>
          <a:xfrm>
            <a:off x="6339960" y="405000"/>
            <a:ext cx="2543760" cy="169416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7" descr=""/>
          <p:cNvPicPr/>
          <p:nvPr/>
        </p:nvPicPr>
        <p:blipFill>
          <a:blip r:embed="rId5"/>
          <a:stretch/>
        </p:blipFill>
        <p:spPr>
          <a:xfrm>
            <a:off x="4932000" y="1845000"/>
            <a:ext cx="2561040" cy="18738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8" descr=""/>
          <p:cNvPicPr/>
          <p:nvPr/>
        </p:nvPicPr>
        <p:blipFill>
          <a:blip r:embed="rId6"/>
          <a:stretch/>
        </p:blipFill>
        <p:spPr>
          <a:xfrm>
            <a:off x="2195640" y="3573000"/>
            <a:ext cx="2300400" cy="18403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"/>
          <p:cNvPicPr/>
          <p:nvPr/>
        </p:nvPicPr>
        <p:blipFill>
          <a:blip r:embed="rId7"/>
          <a:stretch/>
        </p:blipFill>
        <p:spPr>
          <a:xfrm>
            <a:off x="3619440" y="2916000"/>
            <a:ext cx="1904760" cy="151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ababab"/>
                </a:solidFill>
                <a:latin typeface="Lucida Sans"/>
              </a:rPr>
              <a:t>«Полезные» игры: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827640" y="1412640"/>
            <a:ext cx="7272360" cy="471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137160" indent="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ffffff"/>
                </a:solidFill>
                <a:latin typeface="Book Antiqua"/>
              </a:rPr>
              <a:t>                    </a:t>
            </a:r>
            <a:r>
              <a:rPr b="0" lang="ru-RU" sz="2600" spc="-1" strike="noStrike">
                <a:solidFill>
                  <a:srgbClr val="ffffff"/>
                </a:solidFill>
                <a:latin typeface="Book Antiqua"/>
              </a:rPr>
              <a:t>Игры с бумажными салфетками      </a:t>
            </a:r>
            <a:endParaRPr b="0" lang="ru-RU" sz="2600" spc="-1" strike="noStrike">
              <a:solidFill>
                <a:srgbClr val="ffffff"/>
              </a:solidFill>
              <a:latin typeface="Book Antiqua"/>
            </a:endParaRPr>
          </a:p>
          <a:p>
            <a:pPr marL="137160" indent="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ffffff"/>
                </a:solidFill>
                <a:latin typeface="Book Antiqua"/>
              </a:rPr>
              <a:t>                           </a:t>
            </a:r>
            <a:r>
              <a:rPr b="0" lang="ru-RU" sz="2600" spc="-1" strike="noStrike">
                <a:solidFill>
                  <a:srgbClr val="ffffff"/>
                </a:solidFill>
                <a:latin typeface="Book Antiqua"/>
              </a:rPr>
              <a:t>(техника «Пейп-арт»)</a:t>
            </a:r>
            <a:endParaRPr b="0" lang="ru-RU" sz="26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82" name="Picture 2" descr=""/>
          <p:cNvPicPr/>
          <p:nvPr/>
        </p:nvPicPr>
        <p:blipFill>
          <a:blip r:embed="rId1"/>
          <a:stretch/>
        </p:blipFill>
        <p:spPr>
          <a:xfrm>
            <a:off x="827640" y="3053160"/>
            <a:ext cx="5400360" cy="360180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3" descr=""/>
          <p:cNvPicPr/>
          <p:nvPr/>
        </p:nvPicPr>
        <p:blipFill>
          <a:blip r:embed="rId2"/>
          <a:stretch/>
        </p:blipFill>
        <p:spPr>
          <a:xfrm>
            <a:off x="6516360" y="2421000"/>
            <a:ext cx="2232000" cy="308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/>
          </p:nvPr>
        </p:nvSpPr>
        <p:spPr>
          <a:xfrm>
            <a:off x="467640" y="548640"/>
            <a:ext cx="8229240" cy="5716800"/>
          </a:xfrm>
          <a:prstGeom prst="rect">
            <a:avLst/>
          </a:prstGeom>
          <a:solidFill>
            <a:srgbClr val="7030a0"/>
          </a:solidFill>
          <a:ln w="0">
            <a:noFill/>
          </a:ln>
        </p:spPr>
        <p:txBody>
          <a:bodyPr lIns="90000" rIns="90000" tIns="45000" bIns="45000" anchor="t">
            <a:normAutofit fontScale="90000"/>
          </a:bodyPr>
          <a:p>
            <a:pPr marL="132840" indent="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  <a:ea typeface="Calibri"/>
              </a:rPr>
              <a:t>        </a:t>
            </a: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Calibri"/>
              </a:rPr>
              <a:t>В  старшем дошкольном возрасте работа по развитию мелкой моторики и координации движений руки должна стать важной частью подготовки к школе. 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132840" indent="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Calibri"/>
              </a:rPr>
              <a:t>       </a:t>
            </a: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Calibri"/>
              </a:rPr>
              <a:t>Помните! Занятия, в которых задействованы мелкие группы мышц, утомительны, и важно предусмотреть их смену, ограничивать длительность и нагрузку.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132840" indent="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Calibri"/>
              </a:rPr>
              <a:t>      </a:t>
            </a: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Calibri"/>
              </a:rPr>
              <a:t>Только регулярные занятия с ребёнком дома по развитию графомоторных навыков обеспечат правильное и красивое письмо в будущем.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132840" indent="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  <a:ea typeface="Calibri"/>
              </a:rPr>
              <a:t>                   </a:t>
            </a: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Calibri"/>
              </a:rPr>
              <a:t>Успехов Вам в воспитании ваших детей!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132840"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00"/>
                </a:solidFill>
                <a:latin typeface="Lucida Sans"/>
              </a:rPr>
              <a:t>Графомоторный навык - это определенное положение и движения пишущей руки, которое позволяет: рисовать, раскрашивать, копировать простейшие узоры, соединять точки, правильно удерживать пишущий предмет. </a:t>
            </a:r>
            <a:br>
              <a:rPr sz="2000"/>
            </a:b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67640" y="1700640"/>
            <a:ext cx="8200080" cy="4968360"/>
          </a:xfrm>
          <a:prstGeom prst="rect">
            <a:avLst/>
          </a:prstGeom>
          <a:solidFill>
            <a:srgbClr val="7030a0"/>
          </a:solidFill>
          <a:ln w="0">
            <a:noFill/>
          </a:ln>
        </p:spPr>
        <p:txBody>
          <a:bodyPr lIns="90000" rIns="90000" tIns="45000" bIns="45000" anchor="t">
            <a:normAutofit fontScale="39000"/>
          </a:bodyPr>
          <a:p>
            <a:pPr indent="0" algn="ctr">
              <a:lnSpc>
                <a:spcPct val="115000"/>
              </a:lnSpc>
              <a:spcBef>
                <a:spcPts val="799"/>
              </a:spcBef>
              <a:spcAft>
                <a:spcPts val="751"/>
              </a:spcAft>
              <a:buNone/>
              <a:tabLst>
                <a:tab algn="l" pos="0"/>
              </a:tabLst>
            </a:pPr>
            <a:r>
              <a:rPr b="1" i="1" lang="ru-RU" sz="4000" spc="-1" strike="noStrike">
                <a:solidFill>
                  <a:srgbClr val="ffffff"/>
                </a:solidFill>
                <a:latin typeface="Trebuchet MS"/>
                <a:ea typeface="Times New Roman"/>
              </a:rPr>
              <a:t>Почему важно развивать графомоторные навыки?</a:t>
            </a:r>
            <a:endParaRPr b="0" lang="ru-RU" sz="4000" spc="-1" strike="noStrike">
              <a:solidFill>
                <a:srgbClr val="ffffff"/>
              </a:solidFill>
              <a:latin typeface="Book Antiqua"/>
            </a:endParaRPr>
          </a:p>
          <a:p>
            <a:pPr marL="534600" indent="-401040">
              <a:lnSpc>
                <a:spcPct val="115000"/>
              </a:lnSpc>
              <a:spcBef>
                <a:spcPts val="799"/>
              </a:spcBef>
              <a:spcAft>
                <a:spcPts val="751"/>
              </a:spcAft>
              <a:buClr>
                <a:srgbClr val="f9f9f9"/>
              </a:buClr>
              <a:buSzPct val="65000"/>
              <a:buFont typeface="Wingdings 2" charset="2"/>
              <a:buChar char=""/>
              <a:tabLst>
                <a:tab algn="l" pos="0"/>
              </a:tabLst>
            </a:pPr>
            <a:r>
              <a:rPr b="0" lang="ru-RU" sz="4000" spc="-1" strike="noStrike">
                <a:solidFill>
                  <a:srgbClr val="ffffff"/>
                </a:solidFill>
                <a:latin typeface="Trebuchet MS"/>
                <a:ea typeface="Times New Roman"/>
              </a:rPr>
              <a:t>Уровень развития мелкой моторики – один из показателей интеллектуальной готовности ребенка к школьному обучению. </a:t>
            </a:r>
            <a:endParaRPr b="0" lang="ru-RU" sz="4000" spc="-1" strike="noStrike">
              <a:solidFill>
                <a:srgbClr val="ffffff"/>
              </a:solidFill>
              <a:latin typeface="Book Antiqua"/>
            </a:endParaRPr>
          </a:p>
          <a:p>
            <a:pPr marL="534600" indent="-401040">
              <a:lnSpc>
                <a:spcPct val="115000"/>
              </a:lnSpc>
              <a:spcBef>
                <a:spcPts val="799"/>
              </a:spcBef>
              <a:spcAft>
                <a:spcPts val="751"/>
              </a:spcAft>
              <a:buClr>
                <a:srgbClr val="f9f9f9"/>
              </a:buClr>
              <a:buSzPct val="65000"/>
              <a:buFont typeface="Wingdings 2" charset="2"/>
              <a:buChar char=""/>
              <a:tabLst>
                <a:tab algn="l" pos="0"/>
              </a:tabLst>
            </a:pPr>
            <a:r>
              <a:rPr b="0" lang="ru-RU" sz="4000" spc="-1" strike="noStrike">
                <a:solidFill>
                  <a:srgbClr val="ffffff"/>
                </a:solidFill>
                <a:latin typeface="Trebuchet MS"/>
                <a:ea typeface="Times New Roman"/>
              </a:rPr>
              <a:t>Обычно ребенок, имеющий высокий уровень развития мелкой моторики, умеет логически рассуждать, у него достаточно развиты память и внимание, связная речь. Педагоги отмечают, что первоклассники часто испытывают серьезные трудности с навыком письма в начальный период обучения: ребёнку тяжело писать, появляется боль и дрожь в кистях рук, они плачут и нервничают.</a:t>
            </a:r>
            <a:endParaRPr b="0" lang="ru-RU" sz="4000" spc="-1" strike="noStrike">
              <a:solidFill>
                <a:srgbClr val="ffffff"/>
              </a:solidFill>
              <a:latin typeface="Book Antiqua"/>
            </a:endParaRPr>
          </a:p>
          <a:p>
            <a:pPr marL="534600" indent="-401040">
              <a:lnSpc>
                <a:spcPct val="115000"/>
              </a:lnSpc>
              <a:spcBef>
                <a:spcPts val="799"/>
              </a:spcBef>
              <a:spcAft>
                <a:spcPts val="751"/>
              </a:spcAft>
              <a:buClr>
                <a:srgbClr val="f9f9f9"/>
              </a:buClr>
              <a:buSzPct val="65000"/>
              <a:buFont typeface="Wingdings 2" charset="2"/>
              <a:buChar char=""/>
              <a:tabLst>
                <a:tab algn="l" pos="0"/>
              </a:tabLst>
            </a:pPr>
            <a:r>
              <a:rPr b="0" lang="ru-RU" sz="4000" spc="-1" strike="noStrike">
                <a:solidFill>
                  <a:srgbClr val="ffffff"/>
                </a:solidFill>
                <a:latin typeface="Trebuchet MS"/>
                <a:ea typeface="Times New Roman"/>
              </a:rPr>
              <a:t>Письмо – это сложный навык, включающий выполнение тонких координированных движений руки. Техника письма требует слаженной работы мелких мышц кисти и всей руки, а также хорошо развитого зрительного восприятия и произвольного внимания.</a:t>
            </a:r>
            <a:endParaRPr b="0" lang="ru-RU" sz="4000" spc="-1" strike="noStrike">
              <a:solidFill>
                <a:srgbClr val="ffffff"/>
              </a:solidFill>
              <a:latin typeface="Book Antiqua"/>
            </a:endParaRPr>
          </a:p>
          <a:p>
            <a:pPr marL="534600" indent="-401040">
              <a:lnSpc>
                <a:spcPct val="115000"/>
              </a:lnSpc>
              <a:spcBef>
                <a:spcPts val="799"/>
              </a:spcBef>
              <a:spcAft>
                <a:spcPts val="751"/>
              </a:spcAft>
              <a:buClr>
                <a:srgbClr val="f9f9f9"/>
              </a:buClr>
              <a:buSzPct val="65000"/>
              <a:buFont typeface="Wingdings 2" charset="2"/>
              <a:buChar char=""/>
              <a:tabLst>
                <a:tab algn="l" pos="0"/>
              </a:tabLst>
            </a:pPr>
            <a:r>
              <a:rPr b="0" lang="ru-RU" sz="4000" spc="-1" strike="noStrike">
                <a:solidFill>
                  <a:srgbClr val="ffffff"/>
                </a:solidFill>
                <a:latin typeface="Trebuchet MS"/>
                <a:ea typeface="Times New Roman"/>
              </a:rPr>
              <a:t>Неподготовленность к письму, недостаточное развитие мелкой моторики, зрительного восприятия, внимания может привести к возникновению негативного отношения к учебе, тревожного состояния ребенка в школе.</a:t>
            </a:r>
            <a:endParaRPr b="0" lang="ru-RU" sz="4000" spc="-1" strike="noStrike">
              <a:solidFill>
                <a:srgbClr val="ffffff"/>
              </a:solidFill>
              <a:latin typeface="Book Antiqua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/>
          </p:nvPr>
        </p:nvSpPr>
        <p:spPr>
          <a:xfrm>
            <a:off x="457200" y="980640"/>
            <a:ext cx="8229240" cy="143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13716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СПАСИБО ЗА ВНИМАНИЕ!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86" name="Picture 2" descr=""/>
          <p:cNvPicPr/>
          <p:nvPr/>
        </p:nvPicPr>
        <p:blipFill>
          <a:blip r:embed="rId1"/>
          <a:stretch/>
        </p:blipFill>
        <p:spPr>
          <a:xfrm>
            <a:off x="1067400" y="2349000"/>
            <a:ext cx="6730560" cy="381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49000"/>
          </a:bodyPr>
          <a:p>
            <a:pPr indent="0" algn="ctr">
              <a:lnSpc>
                <a:spcPct val="100000"/>
              </a:lnSpc>
              <a:buNone/>
            </a:pPr>
            <a:br>
              <a:rPr sz="3600"/>
            </a:br>
            <a:r>
              <a:rPr b="1" i="1" lang="ru-RU" sz="3600" spc="-1" strike="noStrike">
                <a:solidFill>
                  <a:srgbClr val="ffff00"/>
                </a:solidFill>
                <a:latin typeface="Lucida Sans"/>
              </a:rPr>
              <a:t>Что испытывает ребенок, если графомоторный навык отсутствует или </a:t>
            </a:r>
            <a:br>
              <a:rPr sz="3600"/>
            </a:br>
            <a:r>
              <a:rPr b="1" i="1" lang="ru-RU" sz="3600" spc="-1" strike="noStrike">
                <a:solidFill>
                  <a:srgbClr val="ffff00"/>
                </a:solidFill>
                <a:latin typeface="Lucida Sans"/>
              </a:rPr>
              <a:t>не развит в достаточной степени?</a:t>
            </a:r>
            <a:endParaRPr b="0" lang="ru-RU" sz="36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467640" y="2205000"/>
            <a:ext cx="8280720" cy="3920760"/>
          </a:xfrm>
          <a:prstGeom prst="rect">
            <a:avLst/>
          </a:prstGeom>
          <a:solidFill>
            <a:srgbClr val="7030a0"/>
          </a:solidFill>
          <a:ln w="0">
            <a:noFill/>
          </a:ln>
        </p:spPr>
        <p:txBody>
          <a:bodyPr lIns="90000" rIns="90000" tIns="45000" bIns="45000" anchor="t">
            <a:normAutofit fontScale="97000"/>
          </a:bodyPr>
          <a:p>
            <a:pPr marL="574920" indent="-430920" algn="just">
              <a:lnSpc>
                <a:spcPct val="115000"/>
              </a:lnSpc>
              <a:spcBef>
                <a:spcPts val="439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Попробуйте застегнуть пуговицы замерзшими пальцами… 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marL="574920" indent="-430920" algn="just">
              <a:lnSpc>
                <a:spcPct val="115000"/>
              </a:lnSpc>
              <a:spcBef>
                <a:spcPts val="439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Напишите пару строк затекшей рукой…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marL="574920" indent="-430920" algn="just">
              <a:lnSpc>
                <a:spcPct val="115000"/>
              </a:lnSpc>
              <a:spcBef>
                <a:spcPts val="439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Напишите свое имя выскальзывающей из рук ручкой….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marL="574920" indent="-430920" algn="just">
              <a:lnSpc>
                <a:spcPct val="115000"/>
              </a:lnSpc>
              <a:spcBef>
                <a:spcPts val="439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Попробуйте нарисовать картинку чем-то мягким или неудобным  (ленточкой, ниточкой, маленьким грифелем карандаша)…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marL="574920" indent="-430920" algn="just">
              <a:lnSpc>
                <a:spcPct val="115000"/>
              </a:lnSpc>
              <a:spcBef>
                <a:spcPts val="439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Попробуйте расписаться в перчатках, 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marL="143280" indent="0" algn="just">
              <a:lnSpc>
                <a:spcPct val="115000"/>
              </a:lnSpc>
              <a:spcBef>
                <a:spcPts val="439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      </a:t>
            </a:r>
            <a:r>
              <a:rPr b="0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варежках…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23" name="Picture 2" descr=""/>
          <p:cNvPicPr/>
          <p:nvPr/>
        </p:nvPicPr>
        <p:blipFill>
          <a:blip r:embed="rId1"/>
          <a:stretch/>
        </p:blipFill>
        <p:spPr>
          <a:xfrm>
            <a:off x="5868000" y="5199120"/>
            <a:ext cx="3021840" cy="132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62000"/>
          </a:bodyPr>
          <a:p>
            <a:pPr indent="0" algn="ctr">
              <a:lnSpc>
                <a:spcPct val="100000"/>
              </a:lnSpc>
              <a:buNone/>
            </a:pPr>
            <a:br>
              <a:rPr sz="4100"/>
            </a:br>
            <a:r>
              <a:rPr b="1" lang="ru-RU" sz="3600" spc="-1" strike="noStrike">
                <a:solidFill>
                  <a:srgbClr val="000000"/>
                </a:solidFill>
                <a:latin typeface="Lucida Sans"/>
              </a:rPr>
              <a:t>Последствия письма при несформированном графомоторном навыке</a:t>
            </a:r>
            <a:endParaRPr b="0" lang="ru-RU" sz="36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395640" y="2061000"/>
            <a:ext cx="6696360" cy="4276800"/>
          </a:xfrm>
          <a:prstGeom prst="rect">
            <a:avLst/>
          </a:prstGeom>
          <a:solidFill>
            <a:srgbClr val="7030a0"/>
          </a:solidFill>
          <a:ln w="0">
            <a:noFill/>
          </a:ln>
        </p:spPr>
        <p:txBody>
          <a:bodyPr lIns="90000" rIns="90000" tIns="45000" bIns="45000" anchor="t">
            <a:normAutofit fontScale="84000"/>
          </a:bodyPr>
          <a:p>
            <a:pPr marL="541800" indent="-40608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  <a:ea typeface="Calibri"/>
              </a:rPr>
              <a:t>Ребёнку тяжело писать, 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1800" indent="-40608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  <a:ea typeface="Calibri"/>
              </a:rPr>
              <a:t>У ребенка появляется боль в руке (запястье и предплечье),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1800" indent="-40608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  <a:ea typeface="Calibri"/>
              </a:rPr>
              <a:t>Рука  дрожит из-за 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1800" indent="-40608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  <a:ea typeface="Calibri"/>
              </a:rPr>
              <a:t>излишнего напряжения в 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1800" indent="-40608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  <a:ea typeface="Calibri"/>
              </a:rPr>
              <a:t>кистях рук,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1800" indent="-40608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  <a:ea typeface="Calibri"/>
              </a:rPr>
              <a:t>Слезы, отказ от письма,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1800" indent="-40608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  <a:ea typeface="Calibri"/>
              </a:rPr>
              <a:t>Нервное напряжение.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26" name="Picture 2" descr=""/>
          <p:cNvPicPr/>
          <p:nvPr/>
        </p:nvPicPr>
        <p:blipFill>
          <a:blip r:embed="rId1"/>
          <a:stretch/>
        </p:blipFill>
        <p:spPr>
          <a:xfrm>
            <a:off x="4860000" y="3755880"/>
            <a:ext cx="4176000" cy="278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/>
          </p:nvPr>
        </p:nvSpPr>
        <p:spPr>
          <a:xfrm>
            <a:off x="871920" y="1196640"/>
            <a:ext cx="7516080" cy="439200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548640" indent="-41148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Часто учителя констатируют: «Интеллект первоклассников развит хорошо. 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Понимают причинно-следственные связи простых явлений, разбираются в азах грамоты и математики, много знают об окружающем их мире. 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Вот только рука не развита. Пишут медленно, неуверенно». 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/>
          </p:nvPr>
        </p:nvSpPr>
        <p:spPr>
          <a:xfrm>
            <a:off x="611640" y="404640"/>
            <a:ext cx="8064360" cy="6264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4000"/>
          </a:bodyPr>
          <a:p>
            <a:pPr marL="135360" indent="0" algn="ctr">
              <a:lnSpc>
                <a:spcPct val="115000"/>
              </a:lnSpc>
              <a:spcBef>
                <a:spcPts val="621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ru-RU" sz="3100" spc="-1" strike="noStrike">
                <a:solidFill>
                  <a:srgbClr val="ffff00"/>
                </a:solidFill>
                <a:latin typeface="Times New Roman"/>
                <a:ea typeface="Calibri"/>
              </a:rPr>
              <a:t>Графомоторные навыки включают в себя:</a:t>
            </a:r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  <a:p>
            <a:pPr marL="541800" indent="-40608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r>
              <a:rPr b="0" lang="ru-RU" sz="2800" spc="-1" strike="noStrike">
                <a:solidFill>
                  <a:srgbClr val="ffffff"/>
                </a:solidFill>
                <a:latin typeface="Times New Roman"/>
                <a:ea typeface="Calibri"/>
              </a:rPr>
              <a:t>1. Мелкую мускулатуру пальцев (контроль силы пальцев и быстроты их движений); 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1800" indent="-40608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Times New Roman"/>
                <a:ea typeface="Calibri"/>
              </a:rPr>
              <a:t>2. Зрительный анализ и синтез (определение правых и левых частей тела; ориентировка в пространстве по отношению к предметам; выполнение заданий с условиями по выбору необходимых направлений); 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1800" indent="-40608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Times New Roman"/>
                <a:ea typeface="Calibri"/>
              </a:rPr>
              <a:t>3. Рисование (штриховка, обвести по контуру, обводка; срисовывание геометрических фигур; зарисовка деталей, предметов; дорисовывание незаконченных рисунков; дорисовывание рисунков с недостающими деталями); 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1800" indent="-406080" algn="just"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buClr>
                <a:srgbClr val="f9f9f9"/>
              </a:buClr>
              <a:buSzPct val="65000"/>
              <a:buFont typeface="Wingdings 2" charset="2"/>
              <a:buChar char=""/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Times New Roman"/>
                <a:ea typeface="Calibri"/>
              </a:rPr>
              <a:t>4. Графическую символику (умение рисовать узоры, а также изображать их с помощью символов).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4000"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Этапы развития графомоторных навыков или..   с чего начать?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67640" y="1556640"/>
            <a:ext cx="8352720" cy="4569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13716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i="1" lang="ru-RU" sz="2800" spc="-1" strike="noStrike">
                <a:solidFill>
                  <a:srgbClr val="ffffff"/>
                </a:solidFill>
                <a:latin typeface="Book Antiqua"/>
              </a:rPr>
              <a:t>Методика В.А. Илюхиной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 algn="ctr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  <a:tabLst>
                <a:tab algn="l" pos="0"/>
              </a:tabLst>
            </a:pPr>
            <a:r>
              <a:rPr b="1" i="1" lang="ru-RU" sz="2800" spc="-1" strike="noStrike">
                <a:solidFill>
                  <a:srgbClr val="ffffff"/>
                </a:solidFill>
                <a:latin typeface="Book Antiqua"/>
              </a:rPr>
              <a:t>1. Подготовка к занятиям (правильная посадка за столом, правильное положение руки при захвате ручки или карандаша). 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13716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i="1" lang="ru-RU" sz="2800" spc="-1" strike="noStrike">
                <a:solidFill>
                  <a:srgbClr val="ffffff"/>
                </a:solidFill>
                <a:latin typeface="Book Antiqua"/>
              </a:rPr>
              <a:t>        </a:t>
            </a:r>
            <a:r>
              <a:rPr b="1" i="1" lang="ru-RU" sz="2800" spc="-1" strike="noStrike">
                <a:solidFill>
                  <a:srgbClr val="ffffff"/>
                </a:solidFill>
                <a:latin typeface="Book Antiqua"/>
              </a:rPr>
              <a:t>Обучение пространственной ориентировке (право, лево, верх, низ).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 algn="ctr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  <a:tabLst>
                <a:tab algn="l" pos="0"/>
              </a:tabLst>
            </a:pPr>
            <a:r>
              <a:rPr b="1" i="1" lang="ru-RU" sz="2800" spc="-1" strike="noStrike">
                <a:solidFill>
                  <a:srgbClr val="ffffff"/>
                </a:solidFill>
                <a:latin typeface="Book Antiqua"/>
              </a:rPr>
              <a:t>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31" name="Picture 2" descr=""/>
          <p:cNvPicPr/>
          <p:nvPr/>
        </p:nvPicPr>
        <p:blipFill>
          <a:blip r:embed="rId1"/>
          <a:stretch/>
        </p:blipFill>
        <p:spPr>
          <a:xfrm>
            <a:off x="2555640" y="4429440"/>
            <a:ext cx="4608000" cy="230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/>
          </p:nvPr>
        </p:nvSpPr>
        <p:spPr>
          <a:xfrm>
            <a:off x="179640" y="476640"/>
            <a:ext cx="8568720" cy="597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1000"/>
          </a:bodyPr>
          <a:p>
            <a:pPr marL="480240" indent="-360000" algn="ctr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1" i="1" lang="ru-RU" sz="2400" spc="-1" strike="noStrike">
                <a:solidFill>
                  <a:srgbClr val="ffffff"/>
                </a:solidFill>
                <a:latin typeface="Book Antiqua"/>
              </a:rPr>
              <a:t>2. Обучение рисованию линий, прямых, наклонных, деление линий на две, три части. Рисование округлых предметов и частей букв с закруглениями.</a:t>
            </a: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</a:pP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</a:pP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</a:pP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</a:pP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</a:pP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</a:pP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</a:pP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</a:pP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</a:pP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</a:pP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</a:pP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marL="480240" indent="-360000" algn="ctr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1" i="1" lang="ru-RU" sz="2400" spc="-1" strike="noStrike">
                <a:solidFill>
                  <a:srgbClr val="ffffff"/>
                </a:solidFill>
                <a:latin typeface="Book Antiqua"/>
              </a:rPr>
              <a:t>3. Обучение письму отдельных букв (сначала элементов, потом соединение их в целую букву)</a:t>
            </a: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</a:pP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marL="480240" indent="-360000" algn="ctr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1" i="1" lang="ru-RU" sz="2400" spc="-1" strike="noStrike">
                <a:solidFill>
                  <a:srgbClr val="ffffff"/>
                </a:solidFill>
                <a:latin typeface="Book Antiqua"/>
              </a:rPr>
              <a:t>4. Обучение соединению букв и письму слов</a:t>
            </a: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33" name="Picture 2" descr=""/>
          <p:cNvPicPr/>
          <p:nvPr/>
        </p:nvPicPr>
        <p:blipFill>
          <a:blip r:embed="rId1"/>
          <a:stretch/>
        </p:blipFill>
        <p:spPr>
          <a:xfrm>
            <a:off x="251640" y="1772640"/>
            <a:ext cx="4327920" cy="27806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3" descr=""/>
          <p:cNvPicPr/>
          <p:nvPr/>
        </p:nvPicPr>
        <p:blipFill>
          <a:blip r:embed="rId2"/>
          <a:stretch/>
        </p:blipFill>
        <p:spPr>
          <a:xfrm>
            <a:off x="4716000" y="1772640"/>
            <a:ext cx="4251240" cy="278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115640" y="338040"/>
            <a:ext cx="7113600" cy="125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br>
              <a:rPr sz="2800"/>
            </a:br>
            <a:r>
              <a:rPr b="1" lang="ru-RU" sz="2800" spc="-1" strike="noStrike">
                <a:solidFill>
                  <a:srgbClr val="ffffff"/>
                </a:solidFill>
                <a:latin typeface="Lucida Sans"/>
              </a:rPr>
              <a:t>Как развивать графомоторные навыки? </a:t>
            </a:r>
            <a:br>
              <a:rPr sz="2800"/>
            </a:br>
            <a:br>
              <a:rPr sz="2800"/>
            </a:br>
            <a:r>
              <a:rPr b="1" lang="ru-RU" sz="2800" spc="-1" strike="noStrike">
                <a:solidFill>
                  <a:srgbClr val="ffffff"/>
                </a:solidFill>
                <a:latin typeface="Lucida Sans"/>
              </a:rPr>
              <a:t>Упражнять ежедневно или через день </a:t>
            </a:r>
            <a:br>
              <a:rPr sz="2800"/>
            </a:br>
            <a:r>
              <a:rPr b="1" lang="ru-RU" sz="2800" spc="-1" strike="noStrike">
                <a:solidFill>
                  <a:srgbClr val="ffffff"/>
                </a:solidFill>
                <a:latin typeface="Lucida Sans"/>
              </a:rPr>
              <a:t>по 15-20 минут!!!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0" y="1989000"/>
            <a:ext cx="4103280" cy="381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37" name="Облако 4"/>
          <p:cNvSpPr/>
          <p:nvPr/>
        </p:nvSpPr>
        <p:spPr>
          <a:xfrm rot="697800">
            <a:off x="4353840" y="2361960"/>
            <a:ext cx="4567320" cy="3318480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5a5a5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74320" indent="-274320">
              <a:lnSpc>
                <a:spcPct val="100000"/>
              </a:lnSpc>
              <a:spcBef>
                <a:spcPts val="479"/>
              </a:spcBef>
              <a:buClr>
                <a:srgbClr val="4e67c8"/>
              </a:buClr>
              <a:buFont typeface="Symbol"/>
              <a:buChar char=""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Второй путь –веселый и интересный: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479"/>
              </a:spcBef>
              <a:buClr>
                <a:srgbClr val="4e67c8"/>
              </a:buClr>
              <a:buFont typeface="Symbol"/>
              <a:buChar char=""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Проведение  с детьми игр, направленных на развитие навыка.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Облако 5"/>
          <p:cNvSpPr/>
          <p:nvPr/>
        </p:nvSpPr>
        <p:spPr>
          <a:xfrm rot="21208200">
            <a:off x="19440" y="2472840"/>
            <a:ext cx="5067360" cy="3974760"/>
          </a:xfrm>
          <a:prstGeom prst="cloud">
            <a:avLst/>
          </a:prstGeom>
          <a:solidFill>
            <a:srgbClr val="ffff00"/>
          </a:solidFill>
          <a:ln>
            <a:solidFill>
              <a:srgbClr val="5a5a5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spcBef>
                <a:spcPts val="320"/>
              </a:spcBef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00000"/>
              </a:lnSpc>
              <a:spcBef>
                <a:spcPts val="320"/>
              </a:spcBef>
              <a:buClr>
                <a:srgbClr val="4e67c8"/>
              </a:buClr>
              <a:buFont typeface="Symbol"/>
              <a:buChar char=""/>
            </a:pPr>
            <a:r>
              <a:rPr b="1" lang="ru-RU" sz="1600" spc="-1" strike="noStrike">
                <a:solidFill>
                  <a:srgbClr val="c00000"/>
                </a:solidFill>
                <a:latin typeface="Times New Roman"/>
              </a:rPr>
              <a:t>Первый путь – трудоемкий и важный: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15000"/>
              </a:lnSpc>
              <a:spcBef>
                <a:spcPts val="320"/>
              </a:spcBef>
              <a:spcAft>
                <a:spcPts val="1001"/>
              </a:spcAft>
              <a:buClr>
                <a:srgbClr val="4e67c8"/>
              </a:buClr>
              <a:buFont typeface="Symbol"/>
              <a:buChar char=""/>
            </a:pPr>
            <a:r>
              <a:rPr b="0" lang="ru-RU" sz="1600" spc="-1" strike="noStrike">
                <a:solidFill>
                  <a:srgbClr val="002060"/>
                </a:solidFill>
                <a:latin typeface="Times New Roman"/>
              </a:rPr>
              <a:t>Регулярные тренировки руки. Занятия в прописи - </a:t>
            </a:r>
            <a:r>
              <a:rPr b="0" lang="ru-RU" sz="1600" spc="-1" strike="noStrike">
                <a:solidFill>
                  <a:srgbClr val="002060"/>
                </a:solidFill>
                <a:latin typeface="Times New Roman"/>
                <a:ea typeface="Calibri"/>
              </a:rPr>
              <a:t>штриховка, «обвести по контуру», обводка предметов, срисовывание геометрических фигур, зарисовка деталей, предметов. дорисовывание незаконченных рисунков; дорисовывание рисунков с недостающими частями.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264</TotalTime>
  <Application>LibreOffice/7.5.6.2$Linux_X86_64 LibreOffice_project/50$Build-2</Application>
  <AppVersion>15.0000</AppVersion>
  <Words>1032</Words>
  <Paragraphs>106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2018-04-05T08:34:43Z</dcterms:created>
  <dc:creator>user</dc:creator>
  <dc:description/>
  <dc:language>ru-RU</dc:language>
  <cp:lastModifiedBy/>
  <dcterms:modified xsi:type="dcterms:W3CDTF">2024-12-06T15:14:56Z</dcterms:modified>
  <cp:revision>26</cp:revision>
  <dc:subject/>
  <dc:title>Родительское собрание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21</vt:i4>
  </property>
</Properties>
</file>