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9" r:id="rId11"/>
    <p:sldId id="266" r:id="rId12"/>
    <p:sldId id="267" r:id="rId13"/>
    <p:sldId id="268" r:id="rId14"/>
    <p:sldId id="270" r:id="rId15"/>
    <p:sldId id="274" r:id="rId16"/>
    <p:sldId id="271" r:id="rId17"/>
    <p:sldId id="272" r:id="rId18"/>
    <p:sldId id="273" r:id="rId19"/>
    <p:sldId id="275" r:id="rId20"/>
    <p:sldId id="276" r:id="rId21"/>
    <p:sldId id="277" r:id="rId22"/>
    <p:sldId id="27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11AD3-0FA5-4247-B42C-4933307742B7}" type="doc">
      <dgm:prSet loTypeId="urn:microsoft.com/office/officeart/2005/8/layout/hierarchy2" loCatId="hierarchy" qsTypeId="urn:microsoft.com/office/officeart/2005/8/quickstyle/simple3" qsCatId="simple" csTypeId="urn:microsoft.com/office/officeart/2005/8/colors/colorful3" csCatId="colorful" phldr="1"/>
      <dgm:spPr/>
    </dgm:pt>
    <dgm:pt modelId="{71DDA4EC-4A68-41EE-B755-000C84F55983}">
      <dgm:prSet custT="1"/>
      <dgm:spPr/>
      <dgm:t>
        <a:bodyPr/>
        <a:lstStyle/>
        <a:p>
          <a:pPr marR="0" algn="ctr" rtl="0"/>
          <a:r>
            <a:rPr lang="ru-RU" sz="2000" baseline="0" dirty="0" smtClean="0">
              <a:latin typeface="Times New Roman" pitchFamily="18" charset="0"/>
              <a:cs typeface="Times New Roman" pitchFamily="18" charset="0"/>
            </a:rPr>
            <a:t>Методические правила</a:t>
          </a:r>
          <a:endParaRPr lang="ru-RU" sz="2000" dirty="0" smtClean="0">
            <a:latin typeface="Times New Roman" pitchFamily="18" charset="0"/>
            <a:cs typeface="Times New Roman" pitchFamily="18" charset="0"/>
          </a:endParaRPr>
        </a:p>
      </dgm:t>
    </dgm:pt>
    <dgm:pt modelId="{838AE583-C99B-4A09-8146-2B6C1E571E05}" type="parTrans" cxnId="{D04628E6-3252-47C6-ADC6-FDCED2773359}">
      <dgm:prSet/>
      <dgm:spPr/>
      <dgm:t>
        <a:bodyPr/>
        <a:lstStyle/>
        <a:p>
          <a:endParaRPr lang="ru-RU"/>
        </a:p>
      </dgm:t>
    </dgm:pt>
    <dgm:pt modelId="{9929BD33-D733-4472-B851-FC16A0F32F98}" type="sibTrans" cxnId="{D04628E6-3252-47C6-ADC6-FDCED2773359}">
      <dgm:prSet/>
      <dgm:spPr/>
      <dgm:t>
        <a:bodyPr/>
        <a:lstStyle/>
        <a:p>
          <a:endParaRPr lang="ru-RU"/>
        </a:p>
      </dgm:t>
    </dgm:pt>
    <dgm:pt modelId="{B32201EC-AA62-49F4-BE50-94D343A027A8}">
      <dgm:prSet custT="1"/>
      <dgm:spPr/>
      <dgm:t>
        <a:bodyPr/>
        <a:lstStyle/>
        <a:p>
          <a:pPr marR="0" algn="l" rtl="0"/>
          <a:r>
            <a:rPr lang="ru-RU" sz="1800" baseline="0" dirty="0" smtClean="0">
              <a:latin typeface="Times New Roman" pitchFamily="18" charset="0"/>
              <a:cs typeface="Times New Roman" pitchFamily="18" charset="0"/>
            </a:rPr>
            <a:t>Постепенность наращивания интенсивности и длительности нагрузок</a:t>
          </a:r>
          <a:endParaRPr lang="ru-RU" sz="1800" dirty="0" smtClean="0">
            <a:latin typeface="Times New Roman" pitchFamily="18" charset="0"/>
            <a:cs typeface="Times New Roman" pitchFamily="18" charset="0"/>
          </a:endParaRPr>
        </a:p>
      </dgm:t>
    </dgm:pt>
    <dgm:pt modelId="{C65C3006-71BD-440B-AEF2-60008A52E8F4}" type="parTrans" cxnId="{9BF1ACE7-CBCE-43F7-BAEC-8A3A0F61137D}">
      <dgm:prSet/>
      <dgm:spPr/>
      <dgm:t>
        <a:bodyPr/>
        <a:lstStyle/>
        <a:p>
          <a:endParaRPr lang="ru-RU"/>
        </a:p>
      </dgm:t>
    </dgm:pt>
    <dgm:pt modelId="{45627B66-4EE9-47D3-901B-43F3AE772DAD}" type="sibTrans" cxnId="{9BF1ACE7-CBCE-43F7-BAEC-8A3A0F61137D}">
      <dgm:prSet/>
      <dgm:spPr/>
      <dgm:t>
        <a:bodyPr/>
        <a:lstStyle/>
        <a:p>
          <a:endParaRPr lang="ru-RU"/>
        </a:p>
      </dgm:t>
    </dgm:pt>
    <dgm:pt modelId="{785DF798-A486-4A57-BA62-ADDE4F652636}">
      <dgm:prSet custT="1"/>
      <dgm:spPr/>
      <dgm:t>
        <a:bodyPr/>
        <a:lstStyle/>
        <a:p>
          <a:pPr marR="0" algn="l" rtl="0"/>
          <a:r>
            <a:rPr lang="ru-RU" sz="1800" baseline="0" dirty="0" smtClean="0">
              <a:latin typeface="Times New Roman" pitchFamily="18" charset="0"/>
              <a:cs typeface="Times New Roman" pitchFamily="18" charset="0"/>
            </a:rPr>
            <a:t>При низкой исходной тренированности добавления должны составлять 3–5% в день по отношению к достигнутому уровню, а после достижения высоких показателей – меньше. </a:t>
          </a:r>
        </a:p>
      </dgm:t>
    </dgm:pt>
    <dgm:pt modelId="{C9B03EA0-4BB9-4B56-8291-BC28EDA7B337}" type="parTrans" cxnId="{5F618AC4-02AA-4D45-82B7-5B473BA58C41}">
      <dgm:prSet/>
      <dgm:spPr/>
      <dgm:t>
        <a:bodyPr/>
        <a:lstStyle/>
        <a:p>
          <a:endParaRPr lang="ru-RU"/>
        </a:p>
      </dgm:t>
    </dgm:pt>
    <dgm:pt modelId="{FD40407C-E25E-4D16-9E3B-219F63E8F314}" type="sibTrans" cxnId="{5F618AC4-02AA-4D45-82B7-5B473BA58C41}">
      <dgm:prSet/>
      <dgm:spPr/>
      <dgm:t>
        <a:bodyPr/>
        <a:lstStyle/>
        <a:p>
          <a:endParaRPr lang="ru-RU"/>
        </a:p>
      </dgm:t>
    </dgm:pt>
    <dgm:pt modelId="{ACF254B5-B496-4FD3-8D5A-D089CF1D29DF}">
      <dgm:prSet custT="1"/>
      <dgm:spPr/>
      <dgm:t>
        <a:bodyPr/>
        <a:lstStyle/>
        <a:p>
          <a:pPr marR="0" algn="l" rtl="0"/>
          <a:r>
            <a:rPr lang="ru-RU" sz="1800" baseline="0" dirty="0" smtClean="0">
              <a:latin typeface="Times New Roman" pitchFamily="18" charset="0"/>
              <a:cs typeface="Times New Roman" pitchFamily="18" charset="0"/>
            </a:rPr>
            <a:t>Разнообразие применяемых средств</a:t>
          </a:r>
          <a:endParaRPr lang="ru-RU" sz="1800" dirty="0" smtClean="0">
            <a:latin typeface="Times New Roman" pitchFamily="18" charset="0"/>
            <a:cs typeface="Times New Roman" pitchFamily="18" charset="0"/>
          </a:endParaRPr>
        </a:p>
      </dgm:t>
    </dgm:pt>
    <dgm:pt modelId="{D3588455-25DD-434E-9883-CC1D0C98C846}" type="parTrans" cxnId="{A5D01377-BCA5-4595-B56C-829C4A078D14}">
      <dgm:prSet/>
      <dgm:spPr/>
      <dgm:t>
        <a:bodyPr/>
        <a:lstStyle/>
        <a:p>
          <a:endParaRPr lang="ru-RU"/>
        </a:p>
      </dgm:t>
    </dgm:pt>
    <dgm:pt modelId="{A16FC540-A3F7-4C6B-9C2C-87B8FEA15EBD}" type="sibTrans" cxnId="{A5D01377-BCA5-4595-B56C-829C4A078D14}">
      <dgm:prSet/>
      <dgm:spPr/>
      <dgm:t>
        <a:bodyPr/>
        <a:lstStyle/>
        <a:p>
          <a:endParaRPr lang="ru-RU"/>
        </a:p>
      </dgm:t>
    </dgm:pt>
    <dgm:pt modelId="{EF04579C-D550-494E-BF8E-AE624E74D1B8}">
      <dgm:prSet custT="1"/>
      <dgm:spPr/>
      <dgm:t>
        <a:bodyPr/>
        <a:lstStyle/>
        <a:p>
          <a:pPr marR="0" algn="l" rtl="0"/>
          <a:r>
            <a:rPr lang="ru-RU" sz="1800" baseline="0" dirty="0" smtClean="0">
              <a:latin typeface="Times New Roman"/>
            </a:rPr>
            <a:t>Для качественного разнообразия физических нагрузок достаточно всего 7–12 упражнений, но зато существенно отличающихся друг от друга. В содержание тренировки должны входить упражнения на выносливость (бег в медленном и среднем темпе), силовые упражнения для крупных мышечных групп, упражнения для суставов позвоночника, рук и ног, а также упражнения в изменении положения тела. </a:t>
          </a:r>
        </a:p>
      </dgm:t>
    </dgm:pt>
    <dgm:pt modelId="{6DC57B72-13FB-4A33-ABFB-D061CD333CC9}" type="parTrans" cxnId="{42A0C5E8-4F00-4427-B212-58F20F2EF6CD}">
      <dgm:prSet/>
      <dgm:spPr/>
      <dgm:t>
        <a:bodyPr/>
        <a:lstStyle/>
        <a:p>
          <a:endParaRPr lang="ru-RU"/>
        </a:p>
      </dgm:t>
    </dgm:pt>
    <dgm:pt modelId="{4E3ED840-F6E7-4A60-B1E3-D7120BA08707}" type="sibTrans" cxnId="{42A0C5E8-4F00-4427-B212-58F20F2EF6CD}">
      <dgm:prSet/>
      <dgm:spPr/>
      <dgm:t>
        <a:bodyPr/>
        <a:lstStyle/>
        <a:p>
          <a:endParaRPr lang="ru-RU"/>
        </a:p>
      </dgm:t>
    </dgm:pt>
    <dgm:pt modelId="{E8AECF4B-C397-4F76-80D8-0DB539C09FAF}">
      <dgm:prSet custT="1"/>
      <dgm:spPr/>
      <dgm:t>
        <a:bodyPr/>
        <a:lstStyle/>
        <a:p>
          <a:pPr marR="0" algn="l" rtl="0"/>
          <a:r>
            <a:rPr lang="ru-RU" sz="1800" baseline="0" dirty="0" smtClean="0">
              <a:latin typeface="Times New Roman" pitchFamily="18" charset="0"/>
              <a:cs typeface="Times New Roman" pitchFamily="18" charset="0"/>
            </a:rPr>
            <a:t>Систематичность занятий</a:t>
          </a:r>
          <a:endParaRPr lang="ru-RU" sz="1800" dirty="0" smtClean="0">
            <a:latin typeface="Times New Roman" pitchFamily="18" charset="0"/>
            <a:cs typeface="Times New Roman" pitchFamily="18" charset="0"/>
          </a:endParaRPr>
        </a:p>
      </dgm:t>
    </dgm:pt>
    <dgm:pt modelId="{3CFDC647-BB23-431B-BB1B-11B07B635679}" type="parTrans" cxnId="{7BFE5C02-2F12-4EE3-9072-4749371890CB}">
      <dgm:prSet/>
      <dgm:spPr/>
      <dgm:t>
        <a:bodyPr/>
        <a:lstStyle/>
        <a:p>
          <a:endParaRPr lang="ru-RU"/>
        </a:p>
      </dgm:t>
    </dgm:pt>
    <dgm:pt modelId="{1272AC94-47A6-42FF-BA77-5822872EE615}" type="sibTrans" cxnId="{7BFE5C02-2F12-4EE3-9072-4749371890CB}">
      <dgm:prSet/>
      <dgm:spPr/>
      <dgm:t>
        <a:bodyPr/>
        <a:lstStyle/>
        <a:p>
          <a:endParaRPr lang="ru-RU"/>
        </a:p>
      </dgm:t>
    </dgm:pt>
    <dgm:pt modelId="{7095BB69-7EE7-436F-9F74-81045B60102A}">
      <dgm:prSet custT="1"/>
      <dgm:spPr/>
      <dgm:t>
        <a:bodyPr/>
        <a:lstStyle/>
        <a:p>
          <a:pPr marR="0" algn="l" rtl="0"/>
          <a:r>
            <a:rPr lang="ru-RU" sz="1800" baseline="0" dirty="0" smtClean="0">
              <a:latin typeface="Times New Roman" pitchFamily="18" charset="0"/>
              <a:cs typeface="Times New Roman" pitchFamily="18" charset="0"/>
            </a:rPr>
            <a:t>Систематические занятия физическими упражнениями оказывают благотворное влияние почти на все органы и системы организма.                        В оздоровительных целях рекомендуется суммарный недельный объем двигательной активности 10–14 ч.</a:t>
          </a:r>
          <a:endParaRPr lang="ru-RU" sz="1800" dirty="0" smtClean="0">
            <a:latin typeface="Times New Roman" pitchFamily="18" charset="0"/>
            <a:cs typeface="Times New Roman" pitchFamily="18" charset="0"/>
          </a:endParaRPr>
        </a:p>
      </dgm:t>
    </dgm:pt>
    <dgm:pt modelId="{D62EE50A-210C-4E40-B658-A3AD5F216F9E}" type="parTrans" cxnId="{49037936-4CE8-492F-AD31-9A2C53F1C398}">
      <dgm:prSet/>
      <dgm:spPr/>
      <dgm:t>
        <a:bodyPr/>
        <a:lstStyle/>
        <a:p>
          <a:endParaRPr lang="ru-RU"/>
        </a:p>
      </dgm:t>
    </dgm:pt>
    <dgm:pt modelId="{8835BEBD-8548-46D2-BB1B-A6F3B81B5950}" type="sibTrans" cxnId="{49037936-4CE8-492F-AD31-9A2C53F1C398}">
      <dgm:prSet/>
      <dgm:spPr/>
      <dgm:t>
        <a:bodyPr/>
        <a:lstStyle/>
        <a:p>
          <a:endParaRPr lang="ru-RU"/>
        </a:p>
      </dgm:t>
    </dgm:pt>
    <dgm:pt modelId="{C1749384-1032-4208-B9F5-5391C8F7FFF7}" type="pres">
      <dgm:prSet presAssocID="{89C11AD3-0FA5-4247-B42C-4933307742B7}" presName="diagram" presStyleCnt="0">
        <dgm:presLayoutVars>
          <dgm:chPref val="1"/>
          <dgm:dir/>
          <dgm:animOne val="branch"/>
          <dgm:animLvl val="lvl"/>
          <dgm:resizeHandles val="exact"/>
        </dgm:presLayoutVars>
      </dgm:prSet>
      <dgm:spPr/>
    </dgm:pt>
    <dgm:pt modelId="{949AD88C-BE54-46C3-A311-F19EB846B599}" type="pres">
      <dgm:prSet presAssocID="{71DDA4EC-4A68-41EE-B755-000C84F55983}" presName="root1" presStyleCnt="0"/>
      <dgm:spPr/>
    </dgm:pt>
    <dgm:pt modelId="{D3227997-A2C9-4997-98DE-AF712A9F4B63}" type="pres">
      <dgm:prSet presAssocID="{71DDA4EC-4A68-41EE-B755-000C84F55983}" presName="LevelOneTextNode" presStyleLbl="node0" presStyleIdx="0" presStyleCnt="1" custScaleX="176012">
        <dgm:presLayoutVars>
          <dgm:chPref val="3"/>
        </dgm:presLayoutVars>
      </dgm:prSet>
      <dgm:spPr/>
      <dgm:t>
        <a:bodyPr/>
        <a:lstStyle/>
        <a:p>
          <a:endParaRPr lang="ru-RU"/>
        </a:p>
      </dgm:t>
    </dgm:pt>
    <dgm:pt modelId="{4A147E3F-9FAB-44F4-979D-BB95CC3661EE}" type="pres">
      <dgm:prSet presAssocID="{71DDA4EC-4A68-41EE-B755-000C84F55983}" presName="level2hierChild" presStyleCnt="0"/>
      <dgm:spPr/>
    </dgm:pt>
    <dgm:pt modelId="{491EBFE8-45FA-436D-8C80-72D4D19AEE0C}" type="pres">
      <dgm:prSet presAssocID="{C65C3006-71BD-440B-AEF2-60008A52E8F4}" presName="conn2-1" presStyleLbl="parChTrans1D2" presStyleIdx="0" presStyleCnt="3"/>
      <dgm:spPr/>
      <dgm:t>
        <a:bodyPr/>
        <a:lstStyle/>
        <a:p>
          <a:endParaRPr lang="ru-RU"/>
        </a:p>
      </dgm:t>
    </dgm:pt>
    <dgm:pt modelId="{8D02A3C3-17C7-407C-9BD2-AB6D244A68E4}" type="pres">
      <dgm:prSet presAssocID="{C65C3006-71BD-440B-AEF2-60008A52E8F4}" presName="connTx" presStyleLbl="parChTrans1D2" presStyleIdx="0" presStyleCnt="3"/>
      <dgm:spPr/>
      <dgm:t>
        <a:bodyPr/>
        <a:lstStyle/>
        <a:p>
          <a:endParaRPr lang="ru-RU"/>
        </a:p>
      </dgm:t>
    </dgm:pt>
    <dgm:pt modelId="{12CB8FDF-6E2F-4EE3-8A06-5A8FCA261460}" type="pres">
      <dgm:prSet presAssocID="{B32201EC-AA62-49F4-BE50-94D343A027A8}" presName="root2" presStyleCnt="0"/>
      <dgm:spPr/>
    </dgm:pt>
    <dgm:pt modelId="{76CD3D2B-91E5-4C25-B3AC-CFC6AC8C0CB8}" type="pres">
      <dgm:prSet presAssocID="{B32201EC-AA62-49F4-BE50-94D343A027A8}" presName="LevelTwoTextNode" presStyleLbl="node2" presStyleIdx="0" presStyleCnt="3" custScaleX="200167" custScaleY="279055" custLinFactNeighborX="-2182" custLinFactNeighborY="-39763">
        <dgm:presLayoutVars>
          <dgm:chPref val="3"/>
        </dgm:presLayoutVars>
      </dgm:prSet>
      <dgm:spPr/>
      <dgm:t>
        <a:bodyPr/>
        <a:lstStyle/>
        <a:p>
          <a:endParaRPr lang="ru-RU"/>
        </a:p>
      </dgm:t>
    </dgm:pt>
    <dgm:pt modelId="{9243A55E-BDE0-4B4B-A6D8-BF3F2C940B9E}" type="pres">
      <dgm:prSet presAssocID="{B32201EC-AA62-49F4-BE50-94D343A027A8}" presName="level3hierChild" presStyleCnt="0"/>
      <dgm:spPr/>
    </dgm:pt>
    <dgm:pt modelId="{CA9B7DD9-B6FF-445A-B085-5414AA6C05E3}" type="pres">
      <dgm:prSet presAssocID="{C9B03EA0-4BB9-4B56-8291-BC28EDA7B337}" presName="conn2-1" presStyleLbl="parChTrans1D3" presStyleIdx="0" presStyleCnt="3"/>
      <dgm:spPr/>
      <dgm:t>
        <a:bodyPr/>
        <a:lstStyle/>
        <a:p>
          <a:endParaRPr lang="ru-RU"/>
        </a:p>
      </dgm:t>
    </dgm:pt>
    <dgm:pt modelId="{BFEEEFE0-CF35-49B9-9F9D-D24490B789AC}" type="pres">
      <dgm:prSet presAssocID="{C9B03EA0-4BB9-4B56-8291-BC28EDA7B337}" presName="connTx" presStyleLbl="parChTrans1D3" presStyleIdx="0" presStyleCnt="3"/>
      <dgm:spPr/>
      <dgm:t>
        <a:bodyPr/>
        <a:lstStyle/>
        <a:p>
          <a:endParaRPr lang="ru-RU"/>
        </a:p>
      </dgm:t>
    </dgm:pt>
    <dgm:pt modelId="{948B3948-4BE8-4118-BC07-995731C38945}" type="pres">
      <dgm:prSet presAssocID="{785DF798-A486-4A57-BA62-ADDE4F652636}" presName="root2" presStyleCnt="0"/>
      <dgm:spPr/>
    </dgm:pt>
    <dgm:pt modelId="{A3C81566-F737-43C7-ACCF-4006FC888BB5}" type="pres">
      <dgm:prSet presAssocID="{785DF798-A486-4A57-BA62-ADDE4F652636}" presName="LevelTwoTextNode" presStyleLbl="node3" presStyleIdx="0" presStyleCnt="3" custScaleX="478711" custScaleY="308278" custLinFactNeighborX="20254" custLinFactNeighborY="-40204">
        <dgm:presLayoutVars>
          <dgm:chPref val="3"/>
        </dgm:presLayoutVars>
      </dgm:prSet>
      <dgm:spPr/>
      <dgm:t>
        <a:bodyPr/>
        <a:lstStyle/>
        <a:p>
          <a:endParaRPr lang="ru-RU"/>
        </a:p>
      </dgm:t>
    </dgm:pt>
    <dgm:pt modelId="{81F5B610-3F8F-4E50-A8A1-227865413703}" type="pres">
      <dgm:prSet presAssocID="{785DF798-A486-4A57-BA62-ADDE4F652636}" presName="level3hierChild" presStyleCnt="0"/>
      <dgm:spPr/>
    </dgm:pt>
    <dgm:pt modelId="{D2585657-4D8A-475C-A146-57B90E53524C}" type="pres">
      <dgm:prSet presAssocID="{D3588455-25DD-434E-9883-CC1D0C98C846}" presName="conn2-1" presStyleLbl="parChTrans1D2" presStyleIdx="1" presStyleCnt="3"/>
      <dgm:spPr/>
      <dgm:t>
        <a:bodyPr/>
        <a:lstStyle/>
        <a:p>
          <a:endParaRPr lang="ru-RU"/>
        </a:p>
      </dgm:t>
    </dgm:pt>
    <dgm:pt modelId="{CB7A3C46-38A1-422E-8AC7-DE9053BBFD0A}" type="pres">
      <dgm:prSet presAssocID="{D3588455-25DD-434E-9883-CC1D0C98C846}" presName="connTx" presStyleLbl="parChTrans1D2" presStyleIdx="1" presStyleCnt="3"/>
      <dgm:spPr/>
      <dgm:t>
        <a:bodyPr/>
        <a:lstStyle/>
        <a:p>
          <a:endParaRPr lang="ru-RU"/>
        </a:p>
      </dgm:t>
    </dgm:pt>
    <dgm:pt modelId="{77B74E83-6360-44B7-B4AA-708C84A61ACB}" type="pres">
      <dgm:prSet presAssocID="{ACF254B5-B496-4FD3-8D5A-D089CF1D29DF}" presName="root2" presStyleCnt="0"/>
      <dgm:spPr/>
    </dgm:pt>
    <dgm:pt modelId="{551EB0C6-F482-43C9-8D3B-AA7E75E6F3E5}" type="pres">
      <dgm:prSet presAssocID="{ACF254B5-B496-4FD3-8D5A-D089CF1D29DF}" presName="LevelTwoTextNode" presStyleLbl="node2" presStyleIdx="1" presStyleCnt="3" custScaleX="182189" custScaleY="199210" custLinFactNeighborX="12914" custLinFactNeighborY="-44710">
        <dgm:presLayoutVars>
          <dgm:chPref val="3"/>
        </dgm:presLayoutVars>
      </dgm:prSet>
      <dgm:spPr/>
      <dgm:t>
        <a:bodyPr/>
        <a:lstStyle/>
        <a:p>
          <a:endParaRPr lang="ru-RU"/>
        </a:p>
      </dgm:t>
    </dgm:pt>
    <dgm:pt modelId="{32590ADB-65F8-4653-B42D-108277C61163}" type="pres">
      <dgm:prSet presAssocID="{ACF254B5-B496-4FD3-8D5A-D089CF1D29DF}" presName="level3hierChild" presStyleCnt="0"/>
      <dgm:spPr/>
    </dgm:pt>
    <dgm:pt modelId="{B211C970-D25F-4BA4-98A6-28E3F51B32F8}" type="pres">
      <dgm:prSet presAssocID="{6DC57B72-13FB-4A33-ABFB-D061CD333CC9}" presName="conn2-1" presStyleLbl="parChTrans1D3" presStyleIdx="1" presStyleCnt="3"/>
      <dgm:spPr/>
      <dgm:t>
        <a:bodyPr/>
        <a:lstStyle/>
        <a:p>
          <a:endParaRPr lang="ru-RU"/>
        </a:p>
      </dgm:t>
    </dgm:pt>
    <dgm:pt modelId="{B591BEB4-9719-4BAC-B0B6-3B259E82472D}" type="pres">
      <dgm:prSet presAssocID="{6DC57B72-13FB-4A33-ABFB-D061CD333CC9}" presName="connTx" presStyleLbl="parChTrans1D3" presStyleIdx="1" presStyleCnt="3"/>
      <dgm:spPr/>
      <dgm:t>
        <a:bodyPr/>
        <a:lstStyle/>
        <a:p>
          <a:endParaRPr lang="ru-RU"/>
        </a:p>
      </dgm:t>
    </dgm:pt>
    <dgm:pt modelId="{306E6A8E-620C-478F-A5C3-0FB0CD57AE88}" type="pres">
      <dgm:prSet presAssocID="{EF04579C-D550-494E-BF8E-AE624E74D1B8}" presName="root2" presStyleCnt="0"/>
      <dgm:spPr/>
    </dgm:pt>
    <dgm:pt modelId="{63DD5D8B-09A0-4A77-B984-9D8432716BC4}" type="pres">
      <dgm:prSet presAssocID="{EF04579C-D550-494E-BF8E-AE624E74D1B8}" presName="LevelTwoTextNode" presStyleLbl="node3" presStyleIdx="1" presStyleCnt="3" custScaleX="501860" custScaleY="525011" custLinFactNeighborX="15083" custLinFactNeighborY="12824">
        <dgm:presLayoutVars>
          <dgm:chPref val="3"/>
        </dgm:presLayoutVars>
      </dgm:prSet>
      <dgm:spPr/>
      <dgm:t>
        <a:bodyPr/>
        <a:lstStyle/>
        <a:p>
          <a:endParaRPr lang="ru-RU"/>
        </a:p>
      </dgm:t>
    </dgm:pt>
    <dgm:pt modelId="{430DF2E2-A775-41D4-8599-F2D354C9E7DC}" type="pres">
      <dgm:prSet presAssocID="{EF04579C-D550-494E-BF8E-AE624E74D1B8}" presName="level3hierChild" presStyleCnt="0"/>
      <dgm:spPr/>
    </dgm:pt>
    <dgm:pt modelId="{337DA4D3-2E46-49A2-ACF3-91EF6D17C598}" type="pres">
      <dgm:prSet presAssocID="{3CFDC647-BB23-431B-BB1B-11B07B635679}" presName="conn2-1" presStyleLbl="parChTrans1D2" presStyleIdx="2" presStyleCnt="3"/>
      <dgm:spPr/>
      <dgm:t>
        <a:bodyPr/>
        <a:lstStyle/>
        <a:p>
          <a:endParaRPr lang="ru-RU"/>
        </a:p>
      </dgm:t>
    </dgm:pt>
    <dgm:pt modelId="{C05A25FF-71BF-40A9-BB72-73B2D3D59F75}" type="pres">
      <dgm:prSet presAssocID="{3CFDC647-BB23-431B-BB1B-11B07B635679}" presName="connTx" presStyleLbl="parChTrans1D2" presStyleIdx="2" presStyleCnt="3"/>
      <dgm:spPr/>
      <dgm:t>
        <a:bodyPr/>
        <a:lstStyle/>
        <a:p>
          <a:endParaRPr lang="ru-RU"/>
        </a:p>
      </dgm:t>
    </dgm:pt>
    <dgm:pt modelId="{DBAD9A3A-5019-467D-ADBE-7829416D2576}" type="pres">
      <dgm:prSet presAssocID="{E8AECF4B-C397-4F76-80D8-0DB539C09FAF}" presName="root2" presStyleCnt="0"/>
      <dgm:spPr/>
    </dgm:pt>
    <dgm:pt modelId="{C60857F2-D3CA-44E5-A5CD-18EB271A3654}" type="pres">
      <dgm:prSet presAssocID="{E8AECF4B-C397-4F76-80D8-0DB539C09FAF}" presName="LevelTwoTextNode" presStyleLbl="node2" presStyleIdx="2" presStyleCnt="3" custScaleX="184510" custLinFactNeighborX="12914" custLinFactNeighborY="54871">
        <dgm:presLayoutVars>
          <dgm:chPref val="3"/>
        </dgm:presLayoutVars>
      </dgm:prSet>
      <dgm:spPr/>
      <dgm:t>
        <a:bodyPr/>
        <a:lstStyle/>
        <a:p>
          <a:endParaRPr lang="ru-RU"/>
        </a:p>
      </dgm:t>
    </dgm:pt>
    <dgm:pt modelId="{00CAB553-4508-4A68-A9AE-5D2F21189C4D}" type="pres">
      <dgm:prSet presAssocID="{E8AECF4B-C397-4F76-80D8-0DB539C09FAF}" presName="level3hierChild" presStyleCnt="0"/>
      <dgm:spPr/>
    </dgm:pt>
    <dgm:pt modelId="{6091DB35-2A55-4ADF-BAE1-522DCAC6020F}" type="pres">
      <dgm:prSet presAssocID="{D62EE50A-210C-4E40-B658-A3AD5F216F9E}" presName="conn2-1" presStyleLbl="parChTrans1D3" presStyleIdx="2" presStyleCnt="3"/>
      <dgm:spPr/>
      <dgm:t>
        <a:bodyPr/>
        <a:lstStyle/>
        <a:p>
          <a:endParaRPr lang="ru-RU"/>
        </a:p>
      </dgm:t>
    </dgm:pt>
    <dgm:pt modelId="{528EAD4A-6408-4B79-99DF-7D159BC6E3F2}" type="pres">
      <dgm:prSet presAssocID="{D62EE50A-210C-4E40-B658-A3AD5F216F9E}" presName="connTx" presStyleLbl="parChTrans1D3" presStyleIdx="2" presStyleCnt="3"/>
      <dgm:spPr/>
      <dgm:t>
        <a:bodyPr/>
        <a:lstStyle/>
        <a:p>
          <a:endParaRPr lang="ru-RU"/>
        </a:p>
      </dgm:t>
    </dgm:pt>
    <dgm:pt modelId="{74565246-9D17-4CAF-A4F7-9F3F2BD503B0}" type="pres">
      <dgm:prSet presAssocID="{7095BB69-7EE7-436F-9F74-81045B60102A}" presName="root2" presStyleCnt="0"/>
      <dgm:spPr/>
    </dgm:pt>
    <dgm:pt modelId="{7F9104F4-0DD4-4957-A297-0F8AC07CCC36}" type="pres">
      <dgm:prSet presAssocID="{7095BB69-7EE7-436F-9F74-81045B60102A}" presName="LevelTwoTextNode" presStyleLbl="node3" presStyleIdx="2" presStyleCnt="3" custScaleX="514054" custScaleY="320692" custLinFactNeighborX="568" custLinFactNeighborY="59851">
        <dgm:presLayoutVars>
          <dgm:chPref val="3"/>
        </dgm:presLayoutVars>
      </dgm:prSet>
      <dgm:spPr/>
      <dgm:t>
        <a:bodyPr/>
        <a:lstStyle/>
        <a:p>
          <a:endParaRPr lang="ru-RU"/>
        </a:p>
      </dgm:t>
    </dgm:pt>
    <dgm:pt modelId="{DC912274-694F-49C9-8813-48F88D5E03C8}" type="pres">
      <dgm:prSet presAssocID="{7095BB69-7EE7-436F-9F74-81045B60102A}" presName="level3hierChild" presStyleCnt="0"/>
      <dgm:spPr/>
    </dgm:pt>
  </dgm:ptLst>
  <dgm:cxnLst>
    <dgm:cxn modelId="{ED6A4764-9945-466F-8DCD-3F79BE897E7B}" type="presOf" srcId="{D62EE50A-210C-4E40-B658-A3AD5F216F9E}" destId="{528EAD4A-6408-4B79-99DF-7D159BC6E3F2}" srcOrd="1" destOrd="0" presId="urn:microsoft.com/office/officeart/2005/8/layout/hierarchy2"/>
    <dgm:cxn modelId="{9BF1ACE7-CBCE-43F7-BAEC-8A3A0F61137D}" srcId="{71DDA4EC-4A68-41EE-B755-000C84F55983}" destId="{B32201EC-AA62-49F4-BE50-94D343A027A8}" srcOrd="0" destOrd="0" parTransId="{C65C3006-71BD-440B-AEF2-60008A52E8F4}" sibTransId="{45627B66-4EE9-47D3-901B-43F3AE772DAD}"/>
    <dgm:cxn modelId="{5F618AC4-02AA-4D45-82B7-5B473BA58C41}" srcId="{B32201EC-AA62-49F4-BE50-94D343A027A8}" destId="{785DF798-A486-4A57-BA62-ADDE4F652636}" srcOrd="0" destOrd="0" parTransId="{C9B03EA0-4BB9-4B56-8291-BC28EDA7B337}" sibTransId="{FD40407C-E25E-4D16-9E3B-219F63E8F314}"/>
    <dgm:cxn modelId="{D7CF8B02-0FA4-4416-B13C-386C5ED8EA96}" type="presOf" srcId="{89C11AD3-0FA5-4247-B42C-4933307742B7}" destId="{C1749384-1032-4208-B9F5-5391C8F7FFF7}" srcOrd="0" destOrd="0" presId="urn:microsoft.com/office/officeart/2005/8/layout/hierarchy2"/>
    <dgm:cxn modelId="{06B77E08-F5A9-470C-BB64-29F7D44402B1}" type="presOf" srcId="{B32201EC-AA62-49F4-BE50-94D343A027A8}" destId="{76CD3D2B-91E5-4C25-B3AC-CFC6AC8C0CB8}" srcOrd="0" destOrd="0" presId="urn:microsoft.com/office/officeart/2005/8/layout/hierarchy2"/>
    <dgm:cxn modelId="{81C849AB-660E-45B5-A241-4614C0220C78}" type="presOf" srcId="{3CFDC647-BB23-431B-BB1B-11B07B635679}" destId="{C05A25FF-71BF-40A9-BB72-73B2D3D59F75}" srcOrd="1" destOrd="0" presId="urn:microsoft.com/office/officeart/2005/8/layout/hierarchy2"/>
    <dgm:cxn modelId="{EA368E7D-FC95-472C-B2FF-673548ECFD6B}" type="presOf" srcId="{ACF254B5-B496-4FD3-8D5A-D089CF1D29DF}" destId="{551EB0C6-F482-43C9-8D3B-AA7E75E6F3E5}" srcOrd="0" destOrd="0" presId="urn:microsoft.com/office/officeart/2005/8/layout/hierarchy2"/>
    <dgm:cxn modelId="{4D7ACF83-53BD-4AAD-AC57-80D1E9F3054E}" type="presOf" srcId="{D3588455-25DD-434E-9883-CC1D0C98C846}" destId="{D2585657-4D8A-475C-A146-57B90E53524C}" srcOrd="0" destOrd="0" presId="urn:microsoft.com/office/officeart/2005/8/layout/hierarchy2"/>
    <dgm:cxn modelId="{04A17860-B36C-439D-9E7F-91078F817355}" type="presOf" srcId="{D62EE50A-210C-4E40-B658-A3AD5F216F9E}" destId="{6091DB35-2A55-4ADF-BAE1-522DCAC6020F}" srcOrd="0" destOrd="0" presId="urn:microsoft.com/office/officeart/2005/8/layout/hierarchy2"/>
    <dgm:cxn modelId="{7BFE5C02-2F12-4EE3-9072-4749371890CB}" srcId="{71DDA4EC-4A68-41EE-B755-000C84F55983}" destId="{E8AECF4B-C397-4F76-80D8-0DB539C09FAF}" srcOrd="2" destOrd="0" parTransId="{3CFDC647-BB23-431B-BB1B-11B07B635679}" sibTransId="{1272AC94-47A6-42FF-BA77-5822872EE615}"/>
    <dgm:cxn modelId="{E44A4FD3-C0CB-4216-AC60-BB076C7F9110}" type="presOf" srcId="{EF04579C-D550-494E-BF8E-AE624E74D1B8}" destId="{63DD5D8B-09A0-4A77-B984-9D8432716BC4}" srcOrd="0" destOrd="0" presId="urn:microsoft.com/office/officeart/2005/8/layout/hierarchy2"/>
    <dgm:cxn modelId="{17B8456D-59DE-4833-B2BE-CEA72781492E}" type="presOf" srcId="{E8AECF4B-C397-4F76-80D8-0DB539C09FAF}" destId="{C60857F2-D3CA-44E5-A5CD-18EB271A3654}" srcOrd="0" destOrd="0" presId="urn:microsoft.com/office/officeart/2005/8/layout/hierarchy2"/>
    <dgm:cxn modelId="{03DEC73C-BFDF-4235-8254-2C9FAFD13D80}" type="presOf" srcId="{785DF798-A486-4A57-BA62-ADDE4F652636}" destId="{A3C81566-F737-43C7-ACCF-4006FC888BB5}" srcOrd="0" destOrd="0" presId="urn:microsoft.com/office/officeart/2005/8/layout/hierarchy2"/>
    <dgm:cxn modelId="{F3566539-D067-4ED2-9F4F-E0F0E3977346}" type="presOf" srcId="{C9B03EA0-4BB9-4B56-8291-BC28EDA7B337}" destId="{BFEEEFE0-CF35-49B9-9F9D-D24490B789AC}" srcOrd="1" destOrd="0" presId="urn:microsoft.com/office/officeart/2005/8/layout/hierarchy2"/>
    <dgm:cxn modelId="{D04628E6-3252-47C6-ADC6-FDCED2773359}" srcId="{89C11AD3-0FA5-4247-B42C-4933307742B7}" destId="{71DDA4EC-4A68-41EE-B755-000C84F55983}" srcOrd="0" destOrd="0" parTransId="{838AE583-C99B-4A09-8146-2B6C1E571E05}" sibTransId="{9929BD33-D733-4472-B851-FC16A0F32F98}"/>
    <dgm:cxn modelId="{80649F64-AE12-4292-9EF3-C8B05F99C50D}" type="presOf" srcId="{71DDA4EC-4A68-41EE-B755-000C84F55983}" destId="{D3227997-A2C9-4997-98DE-AF712A9F4B63}" srcOrd="0" destOrd="0" presId="urn:microsoft.com/office/officeart/2005/8/layout/hierarchy2"/>
    <dgm:cxn modelId="{A5D01377-BCA5-4595-B56C-829C4A078D14}" srcId="{71DDA4EC-4A68-41EE-B755-000C84F55983}" destId="{ACF254B5-B496-4FD3-8D5A-D089CF1D29DF}" srcOrd="1" destOrd="0" parTransId="{D3588455-25DD-434E-9883-CC1D0C98C846}" sibTransId="{A16FC540-A3F7-4C6B-9C2C-87B8FEA15EBD}"/>
    <dgm:cxn modelId="{4E42B605-0397-4CD1-80DE-B429B55E9F26}" type="presOf" srcId="{6DC57B72-13FB-4A33-ABFB-D061CD333CC9}" destId="{B211C970-D25F-4BA4-98A6-28E3F51B32F8}" srcOrd="0" destOrd="0" presId="urn:microsoft.com/office/officeart/2005/8/layout/hierarchy2"/>
    <dgm:cxn modelId="{1CBA5CDA-38C7-42F5-BFCB-C754BC1A0657}" type="presOf" srcId="{D3588455-25DD-434E-9883-CC1D0C98C846}" destId="{CB7A3C46-38A1-422E-8AC7-DE9053BBFD0A}" srcOrd="1" destOrd="0" presId="urn:microsoft.com/office/officeart/2005/8/layout/hierarchy2"/>
    <dgm:cxn modelId="{AC750471-9F89-4301-B350-B1C9321908CF}" type="presOf" srcId="{6DC57B72-13FB-4A33-ABFB-D061CD333CC9}" destId="{B591BEB4-9719-4BAC-B0B6-3B259E82472D}" srcOrd="1" destOrd="0" presId="urn:microsoft.com/office/officeart/2005/8/layout/hierarchy2"/>
    <dgm:cxn modelId="{49037936-4CE8-492F-AD31-9A2C53F1C398}" srcId="{E8AECF4B-C397-4F76-80D8-0DB539C09FAF}" destId="{7095BB69-7EE7-436F-9F74-81045B60102A}" srcOrd="0" destOrd="0" parTransId="{D62EE50A-210C-4E40-B658-A3AD5F216F9E}" sibTransId="{8835BEBD-8548-46D2-BB1B-A6F3B81B5950}"/>
    <dgm:cxn modelId="{42A0C5E8-4F00-4427-B212-58F20F2EF6CD}" srcId="{ACF254B5-B496-4FD3-8D5A-D089CF1D29DF}" destId="{EF04579C-D550-494E-BF8E-AE624E74D1B8}" srcOrd="0" destOrd="0" parTransId="{6DC57B72-13FB-4A33-ABFB-D061CD333CC9}" sibTransId="{4E3ED840-F6E7-4A60-B1E3-D7120BA08707}"/>
    <dgm:cxn modelId="{25E63257-56C0-4FB3-AF42-EECBA7C0B7A2}" type="presOf" srcId="{C65C3006-71BD-440B-AEF2-60008A52E8F4}" destId="{8D02A3C3-17C7-407C-9BD2-AB6D244A68E4}" srcOrd="1" destOrd="0" presId="urn:microsoft.com/office/officeart/2005/8/layout/hierarchy2"/>
    <dgm:cxn modelId="{07E25982-CA03-4695-873B-15F75AD1A45E}" type="presOf" srcId="{7095BB69-7EE7-436F-9F74-81045B60102A}" destId="{7F9104F4-0DD4-4957-A297-0F8AC07CCC36}" srcOrd="0" destOrd="0" presId="urn:microsoft.com/office/officeart/2005/8/layout/hierarchy2"/>
    <dgm:cxn modelId="{644EA9C6-B404-4C84-96AC-28873E317D98}" type="presOf" srcId="{C65C3006-71BD-440B-AEF2-60008A52E8F4}" destId="{491EBFE8-45FA-436D-8C80-72D4D19AEE0C}" srcOrd="0" destOrd="0" presId="urn:microsoft.com/office/officeart/2005/8/layout/hierarchy2"/>
    <dgm:cxn modelId="{B9FB56F7-AE15-4FB0-8F20-4ECCABC7C82D}" type="presOf" srcId="{3CFDC647-BB23-431B-BB1B-11B07B635679}" destId="{337DA4D3-2E46-49A2-ACF3-91EF6D17C598}" srcOrd="0" destOrd="0" presId="urn:microsoft.com/office/officeart/2005/8/layout/hierarchy2"/>
    <dgm:cxn modelId="{C73DCC06-A687-47D8-A5B5-E4B7B5FEEE7D}" type="presOf" srcId="{C9B03EA0-4BB9-4B56-8291-BC28EDA7B337}" destId="{CA9B7DD9-B6FF-445A-B085-5414AA6C05E3}" srcOrd="0" destOrd="0" presId="urn:microsoft.com/office/officeart/2005/8/layout/hierarchy2"/>
    <dgm:cxn modelId="{AD9A8A90-EB2E-4FFA-8D2F-F09023F936B3}" type="presParOf" srcId="{C1749384-1032-4208-B9F5-5391C8F7FFF7}" destId="{949AD88C-BE54-46C3-A311-F19EB846B599}" srcOrd="0" destOrd="0" presId="urn:microsoft.com/office/officeart/2005/8/layout/hierarchy2"/>
    <dgm:cxn modelId="{B31FB799-475E-4987-9274-94019E6761F3}" type="presParOf" srcId="{949AD88C-BE54-46C3-A311-F19EB846B599}" destId="{D3227997-A2C9-4997-98DE-AF712A9F4B63}" srcOrd="0" destOrd="0" presId="urn:microsoft.com/office/officeart/2005/8/layout/hierarchy2"/>
    <dgm:cxn modelId="{CBF56B2B-0947-4374-8C3F-11CE3E4B86B6}" type="presParOf" srcId="{949AD88C-BE54-46C3-A311-F19EB846B599}" destId="{4A147E3F-9FAB-44F4-979D-BB95CC3661EE}" srcOrd="1" destOrd="0" presId="urn:microsoft.com/office/officeart/2005/8/layout/hierarchy2"/>
    <dgm:cxn modelId="{71536333-5125-4ED2-9109-1287E709005B}" type="presParOf" srcId="{4A147E3F-9FAB-44F4-979D-BB95CC3661EE}" destId="{491EBFE8-45FA-436D-8C80-72D4D19AEE0C}" srcOrd="0" destOrd="0" presId="urn:microsoft.com/office/officeart/2005/8/layout/hierarchy2"/>
    <dgm:cxn modelId="{6FA883D7-A069-4BB1-9239-AB9E49263FE5}" type="presParOf" srcId="{491EBFE8-45FA-436D-8C80-72D4D19AEE0C}" destId="{8D02A3C3-17C7-407C-9BD2-AB6D244A68E4}" srcOrd="0" destOrd="0" presId="urn:microsoft.com/office/officeart/2005/8/layout/hierarchy2"/>
    <dgm:cxn modelId="{7A48308A-EB24-4A7F-B80D-6D7BE8E46EA8}" type="presParOf" srcId="{4A147E3F-9FAB-44F4-979D-BB95CC3661EE}" destId="{12CB8FDF-6E2F-4EE3-8A06-5A8FCA261460}" srcOrd="1" destOrd="0" presId="urn:microsoft.com/office/officeart/2005/8/layout/hierarchy2"/>
    <dgm:cxn modelId="{E7B1E4C4-CDC9-46F4-9A7E-CD3D48148B58}" type="presParOf" srcId="{12CB8FDF-6E2F-4EE3-8A06-5A8FCA261460}" destId="{76CD3D2B-91E5-4C25-B3AC-CFC6AC8C0CB8}" srcOrd="0" destOrd="0" presId="urn:microsoft.com/office/officeart/2005/8/layout/hierarchy2"/>
    <dgm:cxn modelId="{C44236D8-F612-4C4A-BE14-AFF6399AE54D}" type="presParOf" srcId="{12CB8FDF-6E2F-4EE3-8A06-5A8FCA261460}" destId="{9243A55E-BDE0-4B4B-A6D8-BF3F2C940B9E}" srcOrd="1" destOrd="0" presId="urn:microsoft.com/office/officeart/2005/8/layout/hierarchy2"/>
    <dgm:cxn modelId="{88298223-440B-4010-AC9B-D29FEDF1A58F}" type="presParOf" srcId="{9243A55E-BDE0-4B4B-A6D8-BF3F2C940B9E}" destId="{CA9B7DD9-B6FF-445A-B085-5414AA6C05E3}" srcOrd="0" destOrd="0" presId="urn:microsoft.com/office/officeart/2005/8/layout/hierarchy2"/>
    <dgm:cxn modelId="{CB36DA31-17F9-4B9F-B134-21382F707A8D}" type="presParOf" srcId="{CA9B7DD9-B6FF-445A-B085-5414AA6C05E3}" destId="{BFEEEFE0-CF35-49B9-9F9D-D24490B789AC}" srcOrd="0" destOrd="0" presId="urn:microsoft.com/office/officeart/2005/8/layout/hierarchy2"/>
    <dgm:cxn modelId="{BF4CDB82-97E9-4B29-8E91-13E63B48E8BA}" type="presParOf" srcId="{9243A55E-BDE0-4B4B-A6D8-BF3F2C940B9E}" destId="{948B3948-4BE8-4118-BC07-995731C38945}" srcOrd="1" destOrd="0" presId="urn:microsoft.com/office/officeart/2005/8/layout/hierarchy2"/>
    <dgm:cxn modelId="{4D1B4DDE-8FDE-4AC7-BAD6-645CEB413E70}" type="presParOf" srcId="{948B3948-4BE8-4118-BC07-995731C38945}" destId="{A3C81566-F737-43C7-ACCF-4006FC888BB5}" srcOrd="0" destOrd="0" presId="urn:microsoft.com/office/officeart/2005/8/layout/hierarchy2"/>
    <dgm:cxn modelId="{13981028-C54B-4575-B4A5-49ACF0519212}" type="presParOf" srcId="{948B3948-4BE8-4118-BC07-995731C38945}" destId="{81F5B610-3F8F-4E50-A8A1-227865413703}" srcOrd="1" destOrd="0" presId="urn:microsoft.com/office/officeart/2005/8/layout/hierarchy2"/>
    <dgm:cxn modelId="{B63D8D05-0097-4B4E-9859-7E5E25C62FC1}" type="presParOf" srcId="{4A147E3F-9FAB-44F4-979D-BB95CC3661EE}" destId="{D2585657-4D8A-475C-A146-57B90E53524C}" srcOrd="2" destOrd="0" presId="urn:microsoft.com/office/officeart/2005/8/layout/hierarchy2"/>
    <dgm:cxn modelId="{4889AA77-C5D0-40CF-A6C3-F56E1D21059A}" type="presParOf" srcId="{D2585657-4D8A-475C-A146-57B90E53524C}" destId="{CB7A3C46-38A1-422E-8AC7-DE9053BBFD0A}" srcOrd="0" destOrd="0" presId="urn:microsoft.com/office/officeart/2005/8/layout/hierarchy2"/>
    <dgm:cxn modelId="{8A83E1AC-E000-4456-BD5B-391EBED81C39}" type="presParOf" srcId="{4A147E3F-9FAB-44F4-979D-BB95CC3661EE}" destId="{77B74E83-6360-44B7-B4AA-708C84A61ACB}" srcOrd="3" destOrd="0" presId="urn:microsoft.com/office/officeart/2005/8/layout/hierarchy2"/>
    <dgm:cxn modelId="{1D3CAA9C-2E22-4A3B-9B9A-B970E0D3A298}" type="presParOf" srcId="{77B74E83-6360-44B7-B4AA-708C84A61ACB}" destId="{551EB0C6-F482-43C9-8D3B-AA7E75E6F3E5}" srcOrd="0" destOrd="0" presId="urn:microsoft.com/office/officeart/2005/8/layout/hierarchy2"/>
    <dgm:cxn modelId="{F8500AA5-806C-4AB8-99DF-522B7DD12E3C}" type="presParOf" srcId="{77B74E83-6360-44B7-B4AA-708C84A61ACB}" destId="{32590ADB-65F8-4653-B42D-108277C61163}" srcOrd="1" destOrd="0" presId="urn:microsoft.com/office/officeart/2005/8/layout/hierarchy2"/>
    <dgm:cxn modelId="{BB670688-5BA3-4236-A22F-4D84D44CD553}" type="presParOf" srcId="{32590ADB-65F8-4653-B42D-108277C61163}" destId="{B211C970-D25F-4BA4-98A6-28E3F51B32F8}" srcOrd="0" destOrd="0" presId="urn:microsoft.com/office/officeart/2005/8/layout/hierarchy2"/>
    <dgm:cxn modelId="{B6FA9876-7187-4C1C-98FE-36E6A57B71E3}" type="presParOf" srcId="{B211C970-D25F-4BA4-98A6-28E3F51B32F8}" destId="{B591BEB4-9719-4BAC-B0B6-3B259E82472D}" srcOrd="0" destOrd="0" presId="urn:microsoft.com/office/officeart/2005/8/layout/hierarchy2"/>
    <dgm:cxn modelId="{47BE1E1C-7B1E-4B0F-9685-6051CA7C019C}" type="presParOf" srcId="{32590ADB-65F8-4653-B42D-108277C61163}" destId="{306E6A8E-620C-478F-A5C3-0FB0CD57AE88}" srcOrd="1" destOrd="0" presId="urn:microsoft.com/office/officeart/2005/8/layout/hierarchy2"/>
    <dgm:cxn modelId="{6E6A266D-61D9-45A3-9374-34662EAECF57}" type="presParOf" srcId="{306E6A8E-620C-478F-A5C3-0FB0CD57AE88}" destId="{63DD5D8B-09A0-4A77-B984-9D8432716BC4}" srcOrd="0" destOrd="0" presId="urn:microsoft.com/office/officeart/2005/8/layout/hierarchy2"/>
    <dgm:cxn modelId="{CD68F52D-FF84-4605-B55E-1C8E0D1D7BFF}" type="presParOf" srcId="{306E6A8E-620C-478F-A5C3-0FB0CD57AE88}" destId="{430DF2E2-A775-41D4-8599-F2D354C9E7DC}" srcOrd="1" destOrd="0" presId="urn:microsoft.com/office/officeart/2005/8/layout/hierarchy2"/>
    <dgm:cxn modelId="{C13D31B4-7DC7-4089-A75B-EBFFF91122D7}" type="presParOf" srcId="{4A147E3F-9FAB-44F4-979D-BB95CC3661EE}" destId="{337DA4D3-2E46-49A2-ACF3-91EF6D17C598}" srcOrd="4" destOrd="0" presId="urn:microsoft.com/office/officeart/2005/8/layout/hierarchy2"/>
    <dgm:cxn modelId="{CDAD478C-F713-4A3F-BCF7-452028C77B91}" type="presParOf" srcId="{337DA4D3-2E46-49A2-ACF3-91EF6D17C598}" destId="{C05A25FF-71BF-40A9-BB72-73B2D3D59F75}" srcOrd="0" destOrd="0" presId="urn:microsoft.com/office/officeart/2005/8/layout/hierarchy2"/>
    <dgm:cxn modelId="{5E83489E-6652-476A-91AD-0C6A42D7EB05}" type="presParOf" srcId="{4A147E3F-9FAB-44F4-979D-BB95CC3661EE}" destId="{DBAD9A3A-5019-467D-ADBE-7829416D2576}" srcOrd="5" destOrd="0" presId="urn:microsoft.com/office/officeart/2005/8/layout/hierarchy2"/>
    <dgm:cxn modelId="{77E11F1A-868B-4117-A1BD-819EAD16179C}" type="presParOf" srcId="{DBAD9A3A-5019-467D-ADBE-7829416D2576}" destId="{C60857F2-D3CA-44E5-A5CD-18EB271A3654}" srcOrd="0" destOrd="0" presId="urn:microsoft.com/office/officeart/2005/8/layout/hierarchy2"/>
    <dgm:cxn modelId="{2E92F7A0-4A44-4DEB-A153-CBFBB2C58BEF}" type="presParOf" srcId="{DBAD9A3A-5019-467D-ADBE-7829416D2576}" destId="{00CAB553-4508-4A68-A9AE-5D2F21189C4D}" srcOrd="1" destOrd="0" presId="urn:microsoft.com/office/officeart/2005/8/layout/hierarchy2"/>
    <dgm:cxn modelId="{E93D35DB-9FBC-4A63-82DA-21D571DACA89}" type="presParOf" srcId="{00CAB553-4508-4A68-A9AE-5D2F21189C4D}" destId="{6091DB35-2A55-4ADF-BAE1-522DCAC6020F}" srcOrd="0" destOrd="0" presId="urn:microsoft.com/office/officeart/2005/8/layout/hierarchy2"/>
    <dgm:cxn modelId="{9C838194-8A82-4539-A230-8BF2F6E84630}" type="presParOf" srcId="{6091DB35-2A55-4ADF-BAE1-522DCAC6020F}" destId="{528EAD4A-6408-4B79-99DF-7D159BC6E3F2}" srcOrd="0" destOrd="0" presId="urn:microsoft.com/office/officeart/2005/8/layout/hierarchy2"/>
    <dgm:cxn modelId="{D5CDDBD3-03C0-4E31-870C-15E1FA477BD9}" type="presParOf" srcId="{00CAB553-4508-4A68-A9AE-5D2F21189C4D}" destId="{74565246-9D17-4CAF-A4F7-9F3F2BD503B0}" srcOrd="1" destOrd="0" presId="urn:microsoft.com/office/officeart/2005/8/layout/hierarchy2"/>
    <dgm:cxn modelId="{46907360-8511-410C-A647-7E9D5D5EFFC3}" type="presParOf" srcId="{74565246-9D17-4CAF-A4F7-9F3F2BD503B0}" destId="{7F9104F4-0DD4-4957-A297-0F8AC07CCC36}" srcOrd="0" destOrd="0" presId="urn:microsoft.com/office/officeart/2005/8/layout/hierarchy2"/>
    <dgm:cxn modelId="{82FD706C-87B0-4076-BCE2-D1ED5CA0438D}" type="presParOf" srcId="{74565246-9D17-4CAF-A4F7-9F3F2BD503B0}" destId="{DC912274-694F-49C9-8813-48F88D5E03C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227997-A2C9-4997-98DE-AF712A9F4B63}">
      <dsp:nvSpPr>
        <dsp:cNvPr id="0" name=""/>
        <dsp:cNvSpPr/>
      </dsp:nvSpPr>
      <dsp:spPr>
        <a:xfrm>
          <a:off x="5433" y="2960815"/>
          <a:ext cx="1684036" cy="4783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ru-RU" sz="2000" kern="1200" baseline="0" dirty="0" smtClean="0">
              <a:latin typeface="Times New Roman" pitchFamily="18" charset="0"/>
              <a:cs typeface="Times New Roman" pitchFamily="18" charset="0"/>
            </a:rPr>
            <a:t>Методические правила</a:t>
          </a:r>
          <a:endParaRPr lang="ru-RU" sz="2000" kern="1200" dirty="0" smtClean="0">
            <a:latin typeface="Times New Roman" pitchFamily="18" charset="0"/>
            <a:cs typeface="Times New Roman" pitchFamily="18" charset="0"/>
          </a:endParaRPr>
        </a:p>
      </dsp:txBody>
      <dsp:txXfrm>
        <a:off x="5433" y="2960815"/>
        <a:ext cx="1684036" cy="478386"/>
      </dsp:txXfrm>
    </dsp:sp>
    <dsp:sp modelId="{491EBFE8-45FA-436D-8C80-72D4D19AEE0C}">
      <dsp:nvSpPr>
        <dsp:cNvPr id="0" name=""/>
        <dsp:cNvSpPr/>
      </dsp:nvSpPr>
      <dsp:spPr>
        <a:xfrm rot="16798914">
          <a:off x="826660" y="2165804"/>
          <a:ext cx="2087453" cy="12556"/>
        </a:xfrm>
        <a:custGeom>
          <a:avLst/>
          <a:gdLst/>
          <a:ahLst/>
          <a:cxnLst/>
          <a:rect l="0" t="0" r="0" b="0"/>
          <a:pathLst>
            <a:path>
              <a:moveTo>
                <a:pt x="0" y="6278"/>
              </a:moveTo>
              <a:lnTo>
                <a:pt x="2087453" y="62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rot="16798914">
        <a:off x="1818200" y="2119895"/>
        <a:ext cx="104372" cy="104372"/>
      </dsp:txXfrm>
    </dsp:sp>
    <dsp:sp modelId="{76CD3D2B-91E5-4C25-B3AC-CFC6AC8C0CB8}">
      <dsp:nvSpPr>
        <dsp:cNvPr id="0" name=""/>
        <dsp:cNvSpPr/>
      </dsp:nvSpPr>
      <dsp:spPr>
        <a:xfrm>
          <a:off x="2051303" y="476673"/>
          <a:ext cx="1915145" cy="133496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pitchFamily="18" charset="0"/>
              <a:cs typeface="Times New Roman" pitchFamily="18" charset="0"/>
            </a:rPr>
            <a:t>Постепенность наращивания интенсивности и длительности нагрузок</a:t>
          </a:r>
          <a:endParaRPr lang="ru-RU" sz="1800" kern="1200" dirty="0" smtClean="0">
            <a:latin typeface="Times New Roman" pitchFamily="18" charset="0"/>
            <a:cs typeface="Times New Roman" pitchFamily="18" charset="0"/>
          </a:endParaRPr>
        </a:p>
      </dsp:txBody>
      <dsp:txXfrm>
        <a:off x="2051303" y="476673"/>
        <a:ext cx="1915145" cy="1334962"/>
      </dsp:txXfrm>
    </dsp:sp>
    <dsp:sp modelId="{CA9B7DD9-B6FF-445A-B085-5414AA6C05E3}">
      <dsp:nvSpPr>
        <dsp:cNvPr id="0" name=""/>
        <dsp:cNvSpPr/>
      </dsp:nvSpPr>
      <dsp:spPr>
        <a:xfrm rot="21587859">
          <a:off x="3966446" y="1136822"/>
          <a:ext cx="597374" cy="12556"/>
        </a:xfrm>
        <a:custGeom>
          <a:avLst/>
          <a:gdLst/>
          <a:ahLst/>
          <a:cxnLst/>
          <a:rect l="0" t="0" r="0" b="0"/>
          <a:pathLst>
            <a:path>
              <a:moveTo>
                <a:pt x="0" y="6278"/>
              </a:moveTo>
              <a:lnTo>
                <a:pt x="597374" y="62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587859">
        <a:off x="4250199" y="1128165"/>
        <a:ext cx="29868" cy="29868"/>
      </dsp:txXfrm>
    </dsp:sp>
    <dsp:sp modelId="{A3C81566-F737-43C7-ACCF-4006FC888BB5}">
      <dsp:nvSpPr>
        <dsp:cNvPr id="0" name=""/>
        <dsp:cNvSpPr/>
      </dsp:nvSpPr>
      <dsp:spPr>
        <a:xfrm>
          <a:off x="4563818" y="404664"/>
          <a:ext cx="4580181" cy="147476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pitchFamily="18" charset="0"/>
              <a:cs typeface="Times New Roman" pitchFamily="18" charset="0"/>
            </a:rPr>
            <a:t>При низкой исходной тренированности добавления должны составлять 3–5% в день по отношению к достигнутому уровню, а после достижения высоких показателей – меньше. </a:t>
          </a:r>
        </a:p>
      </dsp:txBody>
      <dsp:txXfrm>
        <a:off x="4563818" y="404664"/>
        <a:ext cx="4580181" cy="1474761"/>
      </dsp:txXfrm>
    </dsp:sp>
    <dsp:sp modelId="{D2585657-4D8A-475C-A146-57B90E53524C}">
      <dsp:nvSpPr>
        <dsp:cNvPr id="0" name=""/>
        <dsp:cNvSpPr/>
      </dsp:nvSpPr>
      <dsp:spPr>
        <a:xfrm rot="21500958">
          <a:off x="1689365" y="3186436"/>
          <a:ext cx="506477" cy="12556"/>
        </a:xfrm>
        <a:custGeom>
          <a:avLst/>
          <a:gdLst/>
          <a:ahLst/>
          <a:cxnLst/>
          <a:rect l="0" t="0" r="0" b="0"/>
          <a:pathLst>
            <a:path>
              <a:moveTo>
                <a:pt x="0" y="6278"/>
              </a:moveTo>
              <a:lnTo>
                <a:pt x="506477" y="62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1500958">
        <a:off x="1929942" y="3180052"/>
        <a:ext cx="25323" cy="25323"/>
      </dsp:txXfrm>
    </dsp:sp>
    <dsp:sp modelId="{551EB0C6-F482-43C9-8D3B-AA7E75E6F3E5}">
      <dsp:nvSpPr>
        <dsp:cNvPr id="0" name=""/>
        <dsp:cNvSpPr/>
      </dsp:nvSpPr>
      <dsp:spPr>
        <a:xfrm>
          <a:off x="2195737" y="2708922"/>
          <a:ext cx="1743136" cy="95299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pitchFamily="18" charset="0"/>
              <a:cs typeface="Times New Roman" pitchFamily="18" charset="0"/>
            </a:rPr>
            <a:t>Разнообразие применяемых средств</a:t>
          </a:r>
          <a:endParaRPr lang="ru-RU" sz="1800" kern="1200" dirty="0" smtClean="0">
            <a:latin typeface="Times New Roman" pitchFamily="18" charset="0"/>
            <a:cs typeface="Times New Roman" pitchFamily="18" charset="0"/>
          </a:endParaRPr>
        </a:p>
      </dsp:txBody>
      <dsp:txXfrm>
        <a:off x="2195737" y="2708922"/>
        <a:ext cx="1743136" cy="952994"/>
      </dsp:txXfrm>
    </dsp:sp>
    <dsp:sp modelId="{B211C970-D25F-4BA4-98A6-28E3F51B32F8}">
      <dsp:nvSpPr>
        <dsp:cNvPr id="0" name=""/>
        <dsp:cNvSpPr/>
      </dsp:nvSpPr>
      <dsp:spPr>
        <a:xfrm rot="2058073">
          <a:off x="3896404" y="3316759"/>
          <a:ext cx="488400" cy="12556"/>
        </a:xfrm>
        <a:custGeom>
          <a:avLst/>
          <a:gdLst/>
          <a:ahLst/>
          <a:cxnLst/>
          <a:rect l="0" t="0" r="0" b="0"/>
          <a:pathLst>
            <a:path>
              <a:moveTo>
                <a:pt x="0" y="6278"/>
              </a:moveTo>
              <a:lnTo>
                <a:pt x="488400" y="62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058073">
        <a:off x="4128394" y="3310827"/>
        <a:ext cx="24420" cy="24420"/>
      </dsp:txXfrm>
    </dsp:sp>
    <dsp:sp modelId="{63DD5D8B-09A0-4A77-B984-9D8432716BC4}">
      <dsp:nvSpPr>
        <dsp:cNvPr id="0" name=""/>
        <dsp:cNvSpPr/>
      </dsp:nvSpPr>
      <dsp:spPr>
        <a:xfrm>
          <a:off x="4342335" y="2204863"/>
          <a:ext cx="4801664" cy="251158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a:rPr>
            <a:t>Для качественного разнообразия физических нагрузок достаточно всего 7–12 упражнений, но зато существенно отличающихся друг от друга. В содержание тренировки должны входить упражнения на выносливость (бег в медленном и среднем темпе), силовые упражнения для крупных мышечных групп, упражнения для суставов позвоночника, рук и ног, а также упражнения в изменении положения тела. </a:t>
          </a:r>
        </a:p>
      </dsp:txBody>
      <dsp:txXfrm>
        <a:off x="4342335" y="2204863"/>
        <a:ext cx="4801664" cy="2511583"/>
      </dsp:txXfrm>
    </dsp:sp>
    <dsp:sp modelId="{337DA4D3-2E46-49A2-ACF3-91EF6D17C598}">
      <dsp:nvSpPr>
        <dsp:cNvPr id="0" name=""/>
        <dsp:cNvSpPr/>
      </dsp:nvSpPr>
      <dsp:spPr>
        <a:xfrm rot="4727892">
          <a:off x="639571" y="4471939"/>
          <a:ext cx="2606064" cy="12556"/>
        </a:xfrm>
        <a:custGeom>
          <a:avLst/>
          <a:gdLst/>
          <a:ahLst/>
          <a:cxnLst/>
          <a:rect l="0" t="0" r="0" b="0"/>
          <a:pathLst>
            <a:path>
              <a:moveTo>
                <a:pt x="0" y="6278"/>
              </a:moveTo>
              <a:lnTo>
                <a:pt x="2606064" y="62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rot="4727892">
        <a:off x="1877452" y="4413066"/>
        <a:ext cx="130303" cy="130303"/>
      </dsp:txXfrm>
    </dsp:sp>
    <dsp:sp modelId="{C60857F2-D3CA-44E5-A5CD-18EB271A3654}">
      <dsp:nvSpPr>
        <dsp:cNvPr id="0" name=""/>
        <dsp:cNvSpPr/>
      </dsp:nvSpPr>
      <dsp:spPr>
        <a:xfrm>
          <a:off x="2195737" y="5517232"/>
          <a:ext cx="1765343" cy="47838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pitchFamily="18" charset="0"/>
              <a:cs typeface="Times New Roman" pitchFamily="18" charset="0"/>
            </a:rPr>
            <a:t>Систематичность занятий</a:t>
          </a:r>
          <a:endParaRPr lang="ru-RU" sz="1800" kern="1200" dirty="0" smtClean="0">
            <a:latin typeface="Times New Roman" pitchFamily="18" charset="0"/>
            <a:cs typeface="Times New Roman" pitchFamily="18" charset="0"/>
          </a:endParaRPr>
        </a:p>
      </dsp:txBody>
      <dsp:txXfrm>
        <a:off x="2195737" y="5517232"/>
        <a:ext cx="1765343" cy="478386"/>
      </dsp:txXfrm>
    </dsp:sp>
    <dsp:sp modelId="{6091DB35-2A55-4ADF-BAE1-522DCAC6020F}">
      <dsp:nvSpPr>
        <dsp:cNvPr id="0" name=""/>
        <dsp:cNvSpPr/>
      </dsp:nvSpPr>
      <dsp:spPr>
        <a:xfrm rot="308707">
          <a:off x="3960545" y="5762060"/>
          <a:ext cx="265655" cy="12556"/>
        </a:xfrm>
        <a:custGeom>
          <a:avLst/>
          <a:gdLst/>
          <a:ahLst/>
          <a:cxnLst/>
          <a:rect l="0" t="0" r="0" b="0"/>
          <a:pathLst>
            <a:path>
              <a:moveTo>
                <a:pt x="0" y="6278"/>
              </a:moveTo>
              <a:lnTo>
                <a:pt x="265655" y="62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08707">
        <a:off x="4086732" y="5761696"/>
        <a:ext cx="13282" cy="13282"/>
      </dsp:txXfrm>
    </dsp:sp>
    <dsp:sp modelId="{7F9104F4-0DD4-4957-A297-0F8AC07CCC36}">
      <dsp:nvSpPr>
        <dsp:cNvPr id="0" name=""/>
        <dsp:cNvSpPr/>
      </dsp:nvSpPr>
      <dsp:spPr>
        <a:xfrm>
          <a:off x="4225666" y="5013175"/>
          <a:ext cx="4918333" cy="153414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R="0" lvl="0" algn="l" defTabSz="800100" rtl="0">
            <a:lnSpc>
              <a:spcPct val="90000"/>
            </a:lnSpc>
            <a:spcBef>
              <a:spcPct val="0"/>
            </a:spcBef>
            <a:spcAft>
              <a:spcPct val="35000"/>
            </a:spcAft>
          </a:pPr>
          <a:r>
            <a:rPr lang="ru-RU" sz="1800" kern="1200" baseline="0" dirty="0" smtClean="0">
              <a:latin typeface="Times New Roman" pitchFamily="18" charset="0"/>
              <a:cs typeface="Times New Roman" pitchFamily="18" charset="0"/>
            </a:rPr>
            <a:t>Систематические занятия физическими упражнениями оказывают благотворное влияние почти на все органы и системы организма.                        В оздоровительных целях рекомендуется суммарный недельный объем двигательной активности 10–14 ч.</a:t>
          </a:r>
          <a:endParaRPr lang="ru-RU" sz="1800" kern="1200" dirty="0" smtClean="0">
            <a:latin typeface="Times New Roman" pitchFamily="18" charset="0"/>
            <a:cs typeface="Times New Roman" pitchFamily="18" charset="0"/>
          </a:endParaRPr>
        </a:p>
      </dsp:txBody>
      <dsp:txXfrm>
        <a:off x="4225666" y="5013175"/>
        <a:ext cx="4918333" cy="15341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68C4FF4-6EE1-4A76-9B8F-B2F594D6C874}" type="datetimeFigureOut">
              <a:rPr lang="ru-RU"/>
              <a:pPr>
                <a:defRPr/>
              </a:pPr>
              <a:t>12.07.2016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7A747-1B53-4B3F-B8D2-D8AB0E128148}" type="slidenum">
              <a:rPr lang="ru-RU"/>
              <a:pPr>
                <a:defRPr/>
              </a:pPr>
              <a:t>‹#›</a:t>
            </a:fld>
            <a:endParaRPr lang="ru-RU"/>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24BD201-5F9C-4593-BEFD-74C971F0B552}" type="datetimeFigureOut">
              <a:rPr lang="ru-RU"/>
              <a:pPr>
                <a:defRPr/>
              </a:pPr>
              <a:t>12.07.2016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22E6F0-797A-404D-B2F0-96032D2C16E5}" type="slidenum">
              <a:rPr lang="ru-RU"/>
              <a:pPr>
                <a:defRPr/>
              </a:pPr>
              <a:t>‹#›</a:t>
            </a:fld>
            <a:endParaRPr lang="ru-RU"/>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637A3035-02C7-4538-A480-C6887B19F5A6}" type="datetimeFigureOut">
              <a:rPr lang="ru-RU"/>
              <a:pPr>
                <a:defRPr/>
              </a:pPr>
              <a:t>12.07.2016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518664C-3B03-4311-A452-8E87A1DF2E36}" type="slidenum">
              <a:rPr lang="ru-RU"/>
              <a:pPr>
                <a:defRPr/>
              </a:pPr>
              <a:t>‹#›</a:t>
            </a:fld>
            <a:endParaRPr lang="ru-RU"/>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3152DDE1-E9F2-4B50-AB95-1A36B28481DE}" type="datetimeFigureOut">
              <a:rPr lang="ru-RU"/>
              <a:pPr>
                <a:defRPr/>
              </a:pPr>
              <a:t>12.07.2016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87BA6C-DE82-4922-A007-5CB817EE4E20}" type="slidenum">
              <a:rPr lang="ru-RU"/>
              <a:pPr>
                <a:defRPr/>
              </a:pPr>
              <a:t>‹#›</a:t>
            </a:fld>
            <a:endParaRPr lang="ru-RU"/>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D5011FA9-72D4-4D0D-AA04-5200C8F96D1C}" type="datetimeFigureOut">
              <a:rPr lang="ru-RU"/>
              <a:pPr>
                <a:defRPr/>
              </a:pPr>
              <a:t>12.07.2016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CBFCBB-F7D8-4AD9-B5F9-93687358CA6B}" type="slidenum">
              <a:rPr lang="ru-RU"/>
              <a:pPr>
                <a:defRPr/>
              </a:pPr>
              <a:t>‹#›</a:t>
            </a:fld>
            <a:endParaRPr lang="ru-RU"/>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18AA105-3B9A-485F-A7BD-B3B1C1BFF994}" type="datetimeFigureOut">
              <a:rPr lang="ru-RU"/>
              <a:pPr>
                <a:defRPr/>
              </a:pPr>
              <a:t>12.07.2016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217202-91A5-4841-8837-12B3422A9C13}" type="slidenum">
              <a:rPr lang="ru-RU"/>
              <a:pPr>
                <a:defRPr/>
              </a:pPr>
              <a:t>‹#›</a:t>
            </a:fld>
            <a:endParaRPr lang="ru-RU"/>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B003E727-7E97-4B76-A273-97C117DFD6DE}" type="datetimeFigureOut">
              <a:rPr lang="ru-RU"/>
              <a:pPr>
                <a:defRPr/>
              </a:pPr>
              <a:t>12.07.2016</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F140D1-42AB-456C-B3EB-2E58162D29C5}" type="slidenum">
              <a:rPr lang="ru-RU"/>
              <a:pPr>
                <a:defRPr/>
              </a:pPr>
              <a:t>‹#›</a:t>
            </a:fld>
            <a:endParaRPr lang="ru-RU"/>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C62FDA9A-A9AF-4522-BA4E-959710ABA8F2}" type="datetimeFigureOut">
              <a:rPr lang="ru-RU"/>
              <a:pPr>
                <a:defRPr/>
              </a:pPr>
              <a:t>12.07.2016</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4C3DF-49FF-4AA4-A1AB-8615103FAECA}" type="slidenum">
              <a:rPr lang="ru-RU"/>
              <a:pPr>
                <a:defRPr/>
              </a:pPr>
              <a:t>‹#›</a:t>
            </a:fld>
            <a:endParaRPr lang="ru-RU"/>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981C31E6-6AC6-4E62-806B-D0CB1E8C6262}" type="datetimeFigureOut">
              <a:rPr lang="ru-RU"/>
              <a:pPr>
                <a:defRPr/>
              </a:pPr>
              <a:t>12.07.2016</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B0E188-B191-46AC-99B7-5113417AE6AB}" type="slidenum">
              <a:rPr lang="ru-RU"/>
              <a:pPr>
                <a:defRPr/>
              </a:pPr>
              <a:t>‹#›</a:t>
            </a:fld>
            <a:endParaRPr lang="ru-RU"/>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F9E59BE0-226E-4980-AAF5-F1A9DF7C7AE8}" type="datetimeFigureOut">
              <a:rPr lang="ru-RU"/>
              <a:pPr>
                <a:defRPr/>
              </a:pPr>
              <a:t>12.07.2016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D8319C-EFFD-43A6-A723-9E31BBA50F68}" type="slidenum">
              <a:rPr lang="ru-RU"/>
              <a:pPr>
                <a:defRPr/>
              </a:pPr>
              <a:t>‹#›</a:t>
            </a:fld>
            <a:endParaRPr lang="ru-RU"/>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fld id="{8194FB44-2B3A-4EA5-B708-4FEB9F41BBF1}" type="datetimeFigureOut">
              <a:rPr lang="ru-RU"/>
              <a:pPr>
                <a:defRPr/>
              </a:pPr>
              <a:t>12.07.2016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C51498-F984-481A-8E8C-4DDFA9BC9183}" type="slidenum">
              <a:rPr lang="ru-RU"/>
              <a:pPr>
                <a:defRPr/>
              </a:pPr>
              <a:t>‹#›</a:t>
            </a:fld>
            <a:endParaRPr lang="ru-RU"/>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pic>
        <p:nvPicPr>
          <p:cNvPr id="13" name="Рисунок 12" descr="Рисунок2.png"/>
          <p:cNvPicPr>
            <a:picLocks noChangeAspect="1"/>
          </p:cNvPicPr>
          <p:nvPr userDrawn="1"/>
        </p:nvPicPr>
        <p:blipFill>
          <a:blip r:embed="rId14" cstate="print">
            <a:lum/>
          </a:blip>
          <a:stretch>
            <a:fillRect/>
          </a:stretch>
        </p:blipFill>
        <p:spPr>
          <a:xfrm>
            <a:off x="0" y="357166"/>
            <a:ext cx="9144000" cy="6500834"/>
          </a:xfrm>
          <a:prstGeom prst="rect">
            <a:avLst/>
          </a:prstGeom>
          <a:effectLst>
            <a:outerShdw blurRad="50800" dist="38100" dir="16200000" rotWithShape="0">
              <a:schemeClr val="bg1">
                <a:alpha val="40000"/>
              </a:schemeClr>
            </a:outerShdw>
          </a:effectLst>
        </p:spPr>
      </p:pic>
      <p:sp>
        <p:nvSpPr>
          <p:cNvPr id="15" name="Прямоугольник 14"/>
          <p:cNvSpPr/>
          <p:nvPr userDrawn="1"/>
        </p:nvSpPr>
        <p:spPr>
          <a:xfrm>
            <a:off x="0" y="6572272"/>
            <a:ext cx="9144000" cy="285728"/>
          </a:xfrm>
          <a:prstGeom prst="rect">
            <a:avLst/>
          </a:prstGeom>
          <a:blipFill>
            <a:blip r:embed="rId13" cstate="print"/>
            <a:stretch>
              <a:fillRect/>
            </a:stretch>
          </a:blip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0" y="1285860"/>
            <a:ext cx="9144000" cy="5214974"/>
          </a:xfrm>
          <a:prstGeom prst="rect">
            <a:avLst/>
          </a:prstGeom>
          <a:solidFill>
            <a:schemeClr val="bg1">
              <a:alpha val="72000"/>
            </a:schemeClr>
          </a:solidFill>
          <a:ln>
            <a:noFill/>
          </a:ln>
          <a:effectLst>
            <a:outerShdw blurRad="1270000" dist="50800" dir="5400000" algn="ctr" rotWithShape="0">
              <a:schemeClr val="bg1">
                <a:alpha val="43000"/>
              </a:scheme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0" y="6642556"/>
            <a:ext cx="1199367" cy="215444"/>
          </a:xfrm>
          <a:prstGeom prst="rect">
            <a:avLst/>
          </a:prstGeom>
        </p:spPr>
        <p:txBody>
          <a:bodyPr wrap="none">
            <a:spAutoFit/>
          </a:bodyPr>
          <a:lstStyle/>
          <a:p>
            <a:r>
              <a:rPr lang="en-US" sz="800" dirty="0" smtClean="0">
                <a:solidFill>
                  <a:schemeClr val="bg1">
                    <a:lumMod val="65000"/>
                  </a:schemeClr>
                </a:solidFill>
                <a:latin typeface="Times New Roman" pitchFamily="18" charset="0"/>
                <a:cs typeface="Times New Roman" pitchFamily="18" charset="0"/>
              </a:rPr>
              <a:t>http://linda6035.ucoz.ru/</a:t>
            </a:r>
            <a:endParaRPr lang="ru-RU" sz="800" dirty="0">
              <a:solidFill>
                <a:schemeClr val="bg1">
                  <a:lumMod val="65000"/>
                </a:schemeClr>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ru/url?sa=i&amp;rct=j&amp;q=&amp;esrc=s&amp;source=images&amp;cd=&amp;cad=rja&amp;uact=8&amp;ved=0ahUKEwiix_GEtNvNAhXGkiwKHSutDAEQjRwIBw&amp;url=http://ambmurom.narod.ru/fiz-ra.html&amp;psig=AFQjCNFGc3kmm0yM8fYe0kOR_OoUOXE13g&amp;ust=1467776350694036"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19872" y="1700808"/>
            <a:ext cx="5508104" cy="1815882"/>
          </a:xfrm>
          <a:prstGeom prst="rect">
            <a:avLst/>
          </a:prstGeom>
          <a:noFill/>
        </p:spPr>
        <p:txBody>
          <a:bodyPr wrap="square">
            <a:spAutoFit/>
          </a:bodyPr>
          <a:lstStyle/>
          <a:p>
            <a:pPr algn="ctr">
              <a:defRPr/>
            </a:pPr>
            <a:r>
              <a:rPr lang="ru-RU" sz="2800" dirty="0" smtClean="0">
                <a:solidFill>
                  <a:srgbClr val="7030A0"/>
                </a:solidFill>
                <a:latin typeface="Bookman Old Style" pitchFamily="18" charset="0"/>
              </a:rPr>
              <a:t>Формы, принципы, методы самостоятельных занятий физическими упражнениями</a:t>
            </a:r>
            <a:endParaRPr lang="ru-RU" sz="2800" dirty="0">
              <a:ln w="19050">
                <a:solidFill>
                  <a:prstClr val="white"/>
                </a:solidFill>
                <a:prstDash val="solid"/>
              </a:ln>
              <a:solidFill>
                <a:srgbClr val="7030A0"/>
              </a:solidFill>
              <a:effectLst>
                <a:outerShdw blurRad="50000" dist="50800" dir="7500000" algn="tl">
                  <a:srgbClr val="000000">
                    <a:shade val="5000"/>
                    <a:alpha val="35000"/>
                  </a:srgbClr>
                </a:outerShdw>
              </a:effectLst>
              <a:latin typeface="Bookman Old Style" pitchFamily="18" charset="0"/>
            </a:endParaRPr>
          </a:p>
        </p:txBody>
      </p:sp>
      <p:sp>
        <p:nvSpPr>
          <p:cNvPr id="5" name="TextBox 4"/>
          <p:cNvSpPr txBox="1"/>
          <p:nvPr/>
        </p:nvSpPr>
        <p:spPr>
          <a:xfrm>
            <a:off x="5471592" y="5805264"/>
            <a:ext cx="3672408" cy="707886"/>
          </a:xfrm>
          <a:prstGeom prst="rect">
            <a:avLst/>
          </a:prstGeom>
          <a:noFill/>
        </p:spPr>
        <p:txBody>
          <a:bodyPr wrap="square" rtlCol="0">
            <a:spAutoFit/>
          </a:bodyPr>
          <a:lstStyle/>
          <a:p>
            <a:r>
              <a:rPr lang="ru-RU" sz="2000" i="1" dirty="0" smtClean="0">
                <a:solidFill>
                  <a:srgbClr val="002060"/>
                </a:solidFill>
                <a:latin typeface="Times New Roman" pitchFamily="18" charset="0"/>
                <a:cs typeface="Times New Roman" pitchFamily="18" charset="0"/>
              </a:rPr>
              <a:t>Выполнила</a:t>
            </a:r>
          </a:p>
          <a:p>
            <a:r>
              <a:rPr lang="ru-RU" sz="2000" i="1" dirty="0" err="1" smtClean="0">
                <a:solidFill>
                  <a:srgbClr val="002060"/>
                </a:solidFill>
                <a:latin typeface="Times New Roman" pitchFamily="18" charset="0"/>
                <a:cs typeface="Times New Roman" pitchFamily="18" charset="0"/>
              </a:rPr>
              <a:t>Аргунова</a:t>
            </a:r>
            <a:r>
              <a:rPr lang="ru-RU" sz="2000" i="1" dirty="0" smtClean="0">
                <a:solidFill>
                  <a:srgbClr val="002060"/>
                </a:solidFill>
                <a:latin typeface="Times New Roman" pitchFamily="18" charset="0"/>
                <a:cs typeface="Times New Roman" pitchFamily="18" charset="0"/>
              </a:rPr>
              <a:t> Елена Евгеньевна</a:t>
            </a:r>
            <a:endParaRPr lang="ru-RU" sz="2000" i="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404664"/>
            <a:ext cx="3571875" cy="6153150"/>
          </a:xfrm>
          <a:prstGeom prst="rect">
            <a:avLst/>
          </a:prstGeom>
          <a:ln>
            <a:noFill/>
          </a:ln>
          <a:effectLst>
            <a:softEdge rad="112500"/>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1000"/>
                                        <p:tgtEl>
                                          <p:spTgt spid="1026"/>
                                        </p:tgtEl>
                                      </p:cBhvr>
                                    </p:animEffect>
                                  </p:childTnLst>
                                </p:cTn>
                              </p:par>
                            </p:childTnLst>
                          </p:cTn>
                        </p:par>
                        <p:par>
                          <p:cTn id="8" fill="hold">
                            <p:stCondLst>
                              <p:cond delay="1000"/>
                            </p:stCondLst>
                            <p:childTnLst>
                              <p:par>
                                <p:cTn id="9" presetID="13"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out)">
                                      <p:cBhvr>
                                        <p:cTn id="11" dur="1000"/>
                                        <p:tgtEl>
                                          <p:spTgt spid="3"/>
                                        </p:tgtEl>
                                      </p:cBhvr>
                                    </p:animEffect>
                                  </p:childTnLst>
                                </p:cTn>
                              </p:par>
                            </p:childTnLst>
                          </p:cTn>
                        </p:par>
                        <p:par>
                          <p:cTn id="12" fill="hold">
                            <p:stCondLst>
                              <p:cond delay="2000"/>
                            </p:stCondLst>
                            <p:childTnLst>
                              <p:par>
                                <p:cTn id="13" presetID="16" presetClass="entr" presetSubtype="2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620688"/>
            <a:ext cx="57241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lang="ru-RU" sz="2000" i="1" dirty="0" smtClean="0">
                <a:solidFill>
                  <a:srgbClr val="002060"/>
                </a:solidFill>
                <a:latin typeface="Times New Roman" pitchFamily="18" charset="0"/>
                <a:cs typeface="Times New Roman" pitchFamily="18" charset="0"/>
              </a:rPr>
              <a:t>2) Повышение функциональных возможностей организма. </a:t>
            </a:r>
          </a:p>
          <a:p>
            <a:pPr marL="0" marR="0" lvl="0" indent="342900" defTabSz="914400" rtl="0" eaLnBrk="0" fontAlgn="base" latinLnBrk="0" hangingPunct="0">
              <a:lnSpc>
                <a:spcPct val="100000"/>
              </a:lnSpc>
              <a:spcBef>
                <a:spcPct val="0"/>
              </a:spcBef>
              <a:spcAft>
                <a:spcPct val="0"/>
              </a:spcAft>
              <a:buClrTx/>
              <a:buSzTx/>
              <a:buFontTx/>
              <a:buNone/>
              <a:tabLst/>
            </a:pPr>
            <a:r>
              <a:rPr lang="ru-RU" sz="2000" dirty="0" smtClean="0">
                <a:solidFill>
                  <a:srgbClr val="002060"/>
                </a:solidFill>
                <a:latin typeface="Times New Roman" pitchFamily="18" charset="0"/>
                <a:cs typeface="Times New Roman" pitchFamily="18" charset="0"/>
              </a:rPr>
              <a:t>В ВУЗах используют три простых теста для определения физической подготовки студента: бег на короткие дистанции (100 м), бег на длинные дистанции (2000 или 3000 м) и силовые упражнения. Результаты тестов дают возможность</a:t>
            </a:r>
          </a:p>
        </p:txBody>
      </p:sp>
      <p:pic>
        <p:nvPicPr>
          <p:cNvPr id="3" name="Рисунок 2" descr="http://fotooboi.3niti.ru/upload/images/fotooboi/oboi_new/znaki%20i%20simvoli/bigstock--d-white-people-lying-on-a-que-32690438.jpg"/>
          <p:cNvPicPr/>
          <p:nvPr/>
        </p:nvPicPr>
        <p:blipFill>
          <a:blip r:embed="rId2" cstate="print"/>
          <a:srcRect l="8786" t="1975" r="12423" b="7516"/>
          <a:stretch>
            <a:fillRect/>
          </a:stretch>
        </p:blipFill>
        <p:spPr bwMode="auto">
          <a:xfrm flipH="1">
            <a:off x="5580112" y="0"/>
            <a:ext cx="3563888" cy="2708920"/>
          </a:xfrm>
          <a:prstGeom prst="rect">
            <a:avLst/>
          </a:prstGeom>
          <a:ln>
            <a:noFill/>
          </a:ln>
          <a:effectLst>
            <a:softEdge rad="112500"/>
          </a:effectLst>
        </p:spPr>
      </p:pic>
      <p:sp>
        <p:nvSpPr>
          <p:cNvPr id="4" name="Прямоугольник 3"/>
          <p:cNvSpPr/>
          <p:nvPr/>
        </p:nvSpPr>
        <p:spPr>
          <a:xfrm>
            <a:off x="0" y="2780928"/>
            <a:ext cx="8748464" cy="3170099"/>
          </a:xfrm>
          <a:prstGeom prst="rect">
            <a:avLst/>
          </a:prstGeom>
        </p:spPr>
        <p:txBody>
          <a:bodyPr wrap="square">
            <a:spAutoFit/>
          </a:bodyPr>
          <a:lstStyle/>
          <a:p>
            <a:pPr lvl="0" eaLnBrk="0" hangingPunct="0"/>
            <a:r>
              <a:rPr lang="ru-RU" sz="2000" dirty="0" smtClean="0">
                <a:solidFill>
                  <a:srgbClr val="002060"/>
                </a:solidFill>
                <a:latin typeface="Times New Roman" pitchFamily="18" charset="0"/>
                <a:cs typeface="Times New Roman" pitchFamily="18" charset="0"/>
              </a:rPr>
              <a:t>определить такие физические качества студента как быстрота, выносливость и сила соответственно.</a:t>
            </a:r>
          </a:p>
          <a:p>
            <a:pPr lvl="0" indent="342900" eaLnBrk="0" hangingPunct="0"/>
            <a:r>
              <a:rPr lang="ru-RU" sz="2000" dirty="0" smtClean="0">
                <a:solidFill>
                  <a:srgbClr val="002060"/>
                </a:solidFill>
                <a:latin typeface="Times New Roman" pitchFamily="18" charset="0"/>
                <a:cs typeface="Times New Roman" pitchFamily="18" charset="0"/>
              </a:rPr>
              <a:t>После этого студент стоит перед выбором:</a:t>
            </a:r>
          </a:p>
          <a:p>
            <a:pPr lvl="0" indent="342900" eaLnBrk="0" hangingPunct="0"/>
            <a:r>
              <a:rPr lang="ru-RU" sz="2000" dirty="0" smtClean="0">
                <a:solidFill>
                  <a:srgbClr val="002060"/>
                </a:solidFill>
                <a:latin typeface="Times New Roman" pitchFamily="18" charset="0"/>
                <a:cs typeface="Times New Roman" pitchFamily="18" charset="0"/>
              </a:rPr>
              <a:t>а) заниматься видом спорта, который способствует развитию более слабого качества; мотивацией выбора при этом является оздоровление, общее физическое развитие. Этот вариант рекомендован студентам с низкой общей физической подготовленностью;</a:t>
            </a:r>
          </a:p>
          <a:p>
            <a:pPr lvl="0" indent="342900" eaLnBrk="0" hangingPunct="0"/>
            <a:r>
              <a:rPr lang="ru-RU" sz="2000" dirty="0" smtClean="0">
                <a:solidFill>
                  <a:srgbClr val="002060"/>
                </a:solidFill>
                <a:latin typeface="Times New Roman" pitchFamily="18" charset="0"/>
                <a:cs typeface="Times New Roman" pitchFamily="18" charset="0"/>
              </a:rPr>
              <a:t>б) или спортом, который совершенствует уже развитое качество; мотивация выбора при этом - достижение спортивных результатов. Вариант рекомендован студентам в хорошей общей физической и спортивной форме.</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508104" y="1700808"/>
            <a:ext cx="36358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0" fontAlgn="base" latinLnBrk="0" hangingPunct="0">
              <a:lnSpc>
                <a:spcPct val="100000"/>
              </a:lnSpc>
              <a:spcBef>
                <a:spcPct val="0"/>
              </a:spcBef>
              <a:spcAft>
                <a:spcPct val="0"/>
              </a:spcAft>
              <a:buClrTx/>
              <a:buSzTx/>
              <a:buFontTx/>
              <a:buNone/>
              <a:tabLst/>
            </a:pPr>
            <a:r>
              <a:rPr lang="ru-RU" sz="2000" dirty="0" smtClean="0">
                <a:solidFill>
                  <a:srgbClr val="002060"/>
                </a:solidFill>
                <a:latin typeface="Times New Roman" pitchFamily="18" charset="0"/>
                <a:cs typeface="Times New Roman" pitchFamily="18" charset="0"/>
              </a:rPr>
              <a:t>Цель выбора - достичь лучшей специальной психофизической подготовленности в соответствии с выбранной профессией. Допустим, если профессия требует повышенной общей выносливости, то выбирают вид спорта, развивающий это качество, например, бег на длинные дистанции и т.д. </a:t>
            </a:r>
          </a:p>
        </p:txBody>
      </p:sp>
      <p:pic>
        <p:nvPicPr>
          <p:cNvPr id="3" name="Рисунок 2" descr="https://s.pfst.net/2012.01/104557220674508094ec9cb01935f238a1b07b45282_b.jpg"/>
          <p:cNvPicPr/>
          <p:nvPr/>
        </p:nvPicPr>
        <p:blipFill>
          <a:blip r:embed="rId2" cstate="print"/>
          <a:srcRect r="4641" b="2961"/>
          <a:stretch>
            <a:fillRect/>
          </a:stretch>
        </p:blipFill>
        <p:spPr bwMode="auto">
          <a:xfrm>
            <a:off x="0" y="1772816"/>
            <a:ext cx="5449788" cy="4159349"/>
          </a:xfrm>
          <a:prstGeom prst="rect">
            <a:avLst/>
          </a:prstGeom>
          <a:ln>
            <a:noFill/>
          </a:ln>
          <a:effectLst>
            <a:softEdge rad="112500"/>
          </a:effectLst>
        </p:spPr>
      </p:pic>
      <p:sp>
        <p:nvSpPr>
          <p:cNvPr id="4" name="Прямоугольник 3"/>
          <p:cNvSpPr/>
          <p:nvPr/>
        </p:nvSpPr>
        <p:spPr>
          <a:xfrm>
            <a:off x="0" y="764704"/>
            <a:ext cx="8388424" cy="707886"/>
          </a:xfrm>
          <a:prstGeom prst="rect">
            <a:avLst/>
          </a:prstGeom>
        </p:spPr>
        <p:txBody>
          <a:bodyPr wrap="square">
            <a:spAutoFit/>
          </a:bodyPr>
          <a:lstStyle/>
          <a:p>
            <a:pPr lvl="0" indent="342900"/>
            <a:r>
              <a:rPr lang="ru-RU" sz="2000" i="1" dirty="0" smtClean="0">
                <a:solidFill>
                  <a:srgbClr val="002060"/>
                </a:solidFill>
                <a:latin typeface="Times New Roman" pitchFamily="18" charset="0"/>
                <a:cs typeface="Times New Roman" pitchFamily="18" charset="0"/>
              </a:rPr>
              <a:t>3) Подготовка к будущей профессиональной деятельности и овладение жизненно необходимыми умениями и навыками. </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620688"/>
            <a:ext cx="88204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a:t>
            </a:r>
            <a:r>
              <a:rPr kumimoji="0" lang="ru-RU" sz="2000" b="0" i="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Выбор видов спорта и систем физических упражнений для активного отдыха.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Многие студенты воспринимают занятия спортом как активный отдых.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Если такие занятия вызывают интерес у студента, то такие занятия несомненно приносят больше пользы. Занятия нужно подбирать индивидуально в зависимости от психологической настроенности и темперамента человека:</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http://www.scooterway.ru/wp-content/uploads/2015/04/serfing.jpg"/>
          <p:cNvPicPr/>
          <p:nvPr/>
        </p:nvPicPr>
        <p:blipFill>
          <a:blip r:embed="rId2" cstate="print"/>
          <a:srcRect/>
          <a:stretch>
            <a:fillRect/>
          </a:stretch>
        </p:blipFill>
        <p:spPr bwMode="auto">
          <a:xfrm>
            <a:off x="4067944" y="2780928"/>
            <a:ext cx="5076056"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0" y="2852936"/>
            <a:ext cx="4104456" cy="3477875"/>
          </a:xfrm>
          <a:prstGeom prst="rect">
            <a:avLst/>
          </a:prstGeom>
        </p:spPr>
        <p:txBody>
          <a:bodyPr wrap="square">
            <a:spAutoFit/>
          </a:bodyPr>
          <a:lstStyle/>
          <a:p>
            <a:pPr lvl="0" indent="342900" eaLnBrk="0" hangingPunct="0"/>
            <a:r>
              <a:rPr lang="ru-RU" sz="2000" dirty="0" smtClean="0">
                <a:solidFill>
                  <a:srgbClr val="002060"/>
                </a:solidFill>
                <a:latin typeface="Times New Roman" pitchFamily="18" charset="0"/>
                <a:ea typeface="Times New Roman" pitchFamily="18" charset="0"/>
                <a:cs typeface="Times New Roman" pitchFamily="18" charset="0"/>
              </a:rPr>
              <a:t>- для людей, которые легко отвлекаются от работы, а затем быстро в нее включается - игровые виды спорта или единоборства;</a:t>
            </a:r>
            <a:endParaRPr lang="ru-RU" sz="2000" dirty="0" smtClean="0">
              <a:solidFill>
                <a:srgbClr val="002060"/>
              </a:solidFill>
              <a:latin typeface="Times New Roman" pitchFamily="18" charset="0"/>
              <a:cs typeface="Times New Roman" pitchFamily="18" charset="0"/>
            </a:endParaRPr>
          </a:p>
          <a:p>
            <a:pPr lvl="0" indent="342900" eaLnBrk="0" hangingPunct="0"/>
            <a:r>
              <a:rPr lang="ru-RU" sz="2000" dirty="0" smtClean="0">
                <a:solidFill>
                  <a:srgbClr val="002060"/>
                </a:solidFill>
                <a:latin typeface="Times New Roman" pitchFamily="18" charset="0"/>
                <a:ea typeface="Times New Roman" pitchFamily="18" charset="0"/>
                <a:cs typeface="Times New Roman" pitchFamily="18" charset="0"/>
              </a:rPr>
              <a:t>- для усидчивых, которые сосредоточены на работе и склонны к однородной деятельности - бег, лыжный спорт, плавание;</a:t>
            </a:r>
            <a:endParaRPr lang="ru-RU" sz="2000" dirty="0" smtClean="0">
              <a:solidFill>
                <a:srgbClr val="002060"/>
              </a:solidFill>
              <a:latin typeface="Times New Roman" pitchFamily="18" charset="0"/>
              <a:cs typeface="Times New Roman" pitchFamily="18" charset="0"/>
            </a:endParaRPr>
          </a:p>
          <a:p>
            <a:pPr lvl="0" indent="342900" eaLnBrk="0" hangingPunct="0"/>
            <a:r>
              <a:rPr lang="ru-RU" sz="2000" dirty="0" smtClean="0">
                <a:solidFill>
                  <a:srgbClr val="002060"/>
                </a:solidFill>
                <a:latin typeface="Times New Roman" pitchFamily="18" charset="0"/>
                <a:ea typeface="Times New Roman" pitchFamily="18" charset="0"/>
                <a:cs typeface="Times New Roman" pitchFamily="18" charset="0"/>
              </a:rPr>
              <a:t>- замкнутым, необщительным, неуверенным в себе не стоит заниматься постоянно в группах.</a:t>
            </a:r>
            <a:endParaRPr lang="ru-RU" sz="2000" dirty="0" smtClean="0">
              <a:solidFill>
                <a:srgbClr val="002060"/>
              </a:solidFill>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908720"/>
            <a:ext cx="86764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a:t>
            </a:r>
            <a:r>
              <a:rPr kumimoji="0" lang="ru-RU" sz="2000" b="0" i="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Выбор видов спорта для достижения спортивных результатов.</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Выбирая этот путь, нужно объективно оценить все его плюсы и минусы, сопоставить цели с реальными возможностями, так как в возрасте 17-19 лет истинно одаренный спортсмен уже имеет 5-8-летнюю подготовку в выбранном виде спорта и заметен в спортивном мире. </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http://skiliberty.ru/images/content/1.jpg"/>
          <p:cNvPicPr/>
          <p:nvPr/>
        </p:nvPicPr>
        <p:blipFill>
          <a:blip r:embed="rId2" cstate="print"/>
          <a:srcRect/>
          <a:stretch>
            <a:fillRect/>
          </a:stretch>
        </p:blipFill>
        <p:spPr bwMode="auto">
          <a:xfrm>
            <a:off x="0" y="2564904"/>
            <a:ext cx="5940425" cy="3957808"/>
          </a:xfrm>
          <a:prstGeom prst="rect">
            <a:avLst/>
          </a:prstGeom>
          <a:ln>
            <a:noFill/>
          </a:ln>
          <a:effectLst>
            <a:softEdge rad="112500"/>
          </a:effectLst>
        </p:spPr>
      </p:pic>
      <p:sp>
        <p:nvSpPr>
          <p:cNvPr id="4" name="Прямоугольник 3"/>
          <p:cNvSpPr/>
          <p:nvPr/>
        </p:nvSpPr>
        <p:spPr>
          <a:xfrm>
            <a:off x="5940152" y="2348880"/>
            <a:ext cx="3203848" cy="4093428"/>
          </a:xfrm>
          <a:prstGeom prst="rect">
            <a:avLst/>
          </a:prstGeom>
        </p:spPr>
        <p:txBody>
          <a:bodyPr wrap="square">
            <a:spAutoFit/>
          </a:bodyPr>
          <a:lstStyle/>
          <a:p>
            <a:r>
              <a:rPr lang="ru-RU" sz="2000" dirty="0" smtClean="0">
                <a:solidFill>
                  <a:srgbClr val="002060"/>
                </a:solidFill>
                <a:latin typeface="Times New Roman" pitchFamily="18" charset="0"/>
                <a:ea typeface="Times New Roman" pitchFamily="18" charset="0"/>
                <a:cs typeface="Times New Roman" pitchFamily="18" charset="0"/>
              </a:rPr>
              <a:t>Кроме этого, в каждом виде спорта разработаны основы отбора молодежи, определены этапы многолетней подготовки к рекордным результатам, установлены контрольные требования к физическому развитию, параметрам психической устойчивости и многое другое для каждого этапа многолетней подготовки.</a:t>
            </a:r>
            <a:endParaRPr lang="ru-RU" sz="20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124744"/>
            <a:ext cx="39959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При воздействии физических упражнений на человека возникает нагрузка на его организм. Эта нагрузка вызывает активную реакцию функциональных систем.      Для определения степени напряженности этих систем при нагрузке используют показатели интенсивности:</a:t>
            </a:r>
            <a:endParaRPr kumimoji="0" lang="ru-RU" sz="22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http://artlife.rv.ua/uploads/Image/triathlon123.jpg"/>
          <p:cNvPicPr/>
          <p:nvPr/>
        </p:nvPicPr>
        <p:blipFill>
          <a:blip r:embed="rId2" cstate="print"/>
          <a:srcRect/>
          <a:stretch>
            <a:fillRect/>
          </a:stretch>
        </p:blipFill>
        <p:spPr bwMode="auto">
          <a:xfrm flipH="1">
            <a:off x="4010025" y="908720"/>
            <a:ext cx="5133975" cy="390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323528" y="4797152"/>
            <a:ext cx="8136904" cy="1785104"/>
          </a:xfrm>
          <a:prstGeom prst="rect">
            <a:avLst/>
          </a:prstGeom>
        </p:spPr>
        <p:txBody>
          <a:bodyPr wrap="square">
            <a:spAutoFit/>
          </a:bodyPr>
          <a:lstStyle/>
          <a:p>
            <a:pPr lvl="0">
              <a:buFont typeface="Wingdings" pitchFamily="2" charset="2"/>
              <a:buChar char="ü"/>
            </a:pPr>
            <a:r>
              <a:rPr lang="ru-RU" sz="2200" dirty="0" smtClean="0">
                <a:solidFill>
                  <a:srgbClr val="002060"/>
                </a:solidFill>
                <a:latin typeface="Times New Roman" pitchFamily="18" charset="0"/>
                <a:ea typeface="Times New Roman" pitchFamily="18" charset="0"/>
                <a:cs typeface="Times New Roman" pitchFamily="18" charset="0"/>
              </a:rPr>
              <a:t>изменение времени двигательной реакции, </a:t>
            </a:r>
          </a:p>
          <a:p>
            <a:pPr lvl="0">
              <a:buFont typeface="Wingdings" pitchFamily="2" charset="2"/>
              <a:buChar char="ü"/>
            </a:pPr>
            <a:r>
              <a:rPr lang="ru-RU" sz="2200" dirty="0" smtClean="0">
                <a:solidFill>
                  <a:srgbClr val="002060"/>
                </a:solidFill>
                <a:latin typeface="Times New Roman" pitchFamily="18" charset="0"/>
                <a:ea typeface="Times New Roman" pitchFamily="18" charset="0"/>
                <a:cs typeface="Times New Roman" pitchFamily="18" charset="0"/>
              </a:rPr>
              <a:t>частота дыхания, </a:t>
            </a:r>
          </a:p>
          <a:p>
            <a:pPr lvl="0">
              <a:buFont typeface="Wingdings" pitchFamily="2" charset="2"/>
              <a:buChar char="ü"/>
            </a:pPr>
            <a:r>
              <a:rPr lang="ru-RU" sz="2200" dirty="0" smtClean="0">
                <a:solidFill>
                  <a:srgbClr val="002060"/>
                </a:solidFill>
                <a:latin typeface="Times New Roman" pitchFamily="18" charset="0"/>
                <a:ea typeface="Times New Roman" pitchFamily="18" charset="0"/>
                <a:cs typeface="Times New Roman" pitchFamily="18" charset="0"/>
              </a:rPr>
              <a:t>минутный объем потребления кислорода и т.д. </a:t>
            </a:r>
          </a:p>
          <a:p>
            <a:pPr lvl="0"/>
            <a:r>
              <a:rPr lang="ru-RU" sz="2200" dirty="0" smtClean="0">
                <a:solidFill>
                  <a:srgbClr val="002060"/>
                </a:solidFill>
                <a:latin typeface="Times New Roman" pitchFamily="18" charset="0"/>
                <a:ea typeface="Times New Roman" pitchFamily="18" charset="0"/>
                <a:cs typeface="Times New Roman" pitchFamily="18" charset="0"/>
              </a:rPr>
              <a:t>Эти показатели характеризуют реакцию организма на выполненную работу. </a:t>
            </a:r>
            <a:endParaRPr lang="ru-RU" sz="2200" dirty="0" smtClean="0">
              <a:solidFill>
                <a:srgbClr val="002060"/>
              </a:solidFill>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3d.kartinki-i-oboi.ru/user-content/uploads/wall/thumb/91/klipart_doska_plakat_izuchenie_chelovek_19898_2560x1600.jpg"/>
          <p:cNvPicPr/>
          <p:nvPr/>
        </p:nvPicPr>
        <p:blipFill>
          <a:blip r:embed="rId2" cstate="print"/>
          <a:srcRect l="12814" r="15386"/>
          <a:stretch>
            <a:fillRect/>
          </a:stretch>
        </p:blipFill>
        <p:spPr bwMode="auto">
          <a:xfrm>
            <a:off x="0" y="1412776"/>
            <a:ext cx="5040560" cy="5157192"/>
          </a:xfrm>
          <a:prstGeom prst="rect">
            <a:avLst/>
          </a:prstGeom>
          <a:noFill/>
          <a:ln w="9525">
            <a:noFill/>
            <a:miter lim="800000"/>
            <a:headEnd/>
            <a:tailEnd/>
          </a:ln>
        </p:spPr>
      </p:pic>
      <p:sp>
        <p:nvSpPr>
          <p:cNvPr id="3" name="TextBox 2"/>
          <p:cNvSpPr txBox="1"/>
          <p:nvPr/>
        </p:nvSpPr>
        <p:spPr>
          <a:xfrm>
            <a:off x="1187624" y="3356992"/>
            <a:ext cx="3888432" cy="2246769"/>
          </a:xfrm>
          <a:prstGeom prst="rect">
            <a:avLst/>
          </a:prstGeom>
          <a:noFill/>
        </p:spPr>
        <p:txBody>
          <a:bodyPr wrap="square" rtlCol="0">
            <a:spAutoFit/>
          </a:bodyPr>
          <a:lstStyle/>
          <a:p>
            <a:r>
              <a:rPr lang="ru-RU" sz="2000" dirty="0" smtClean="0">
                <a:solidFill>
                  <a:srgbClr val="002060"/>
                </a:solidFill>
                <a:latin typeface="Times New Roman" pitchFamily="18" charset="0"/>
                <a:cs typeface="Times New Roman" pitchFamily="18" charset="0"/>
              </a:rPr>
              <a:t>Наиболее эффективны тренировки с оздоровительной направленностью при нагрузках, которые повышают                          ЧСС от 100 до 170–180 уд./мин,              в зависимости от возраста и состояния здоровья человека. </a:t>
            </a:r>
            <a:endParaRPr lang="ru-RU" dirty="0">
              <a:solidFill>
                <a:srgbClr val="002060"/>
              </a:solidFill>
            </a:endParaRPr>
          </a:p>
        </p:txBody>
      </p:sp>
      <p:sp>
        <p:nvSpPr>
          <p:cNvPr id="4" name="Прямоугольник 3"/>
          <p:cNvSpPr/>
          <p:nvPr/>
        </p:nvSpPr>
        <p:spPr>
          <a:xfrm>
            <a:off x="2123728" y="764704"/>
            <a:ext cx="7020272" cy="2246769"/>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   Большинство специалистов рекомендуют заниматься физическими упражнениями при таком пульсе, когда необходимая для работы энергия образуется при биохимических реакциях с участием кислорода, т.е. в аэробном режиме. Такие тренировки практически исключают опасность возникновения нарушений в деятельности </a:t>
            </a:r>
            <a:r>
              <a:rPr lang="ru-RU" sz="2000" dirty="0" err="1" smtClean="0">
                <a:solidFill>
                  <a:srgbClr val="002060"/>
                </a:solidFill>
                <a:latin typeface="Times New Roman" pitchFamily="18" charset="0"/>
                <a:cs typeface="Times New Roman" pitchFamily="18" charset="0"/>
              </a:rPr>
              <a:t>сердечно-сосудистой</a:t>
            </a:r>
            <a:r>
              <a:rPr lang="ru-RU" sz="2000" dirty="0" smtClean="0">
                <a:solidFill>
                  <a:srgbClr val="002060"/>
                </a:solidFill>
                <a:latin typeface="Times New Roman" pitchFamily="18" charset="0"/>
                <a:cs typeface="Times New Roman" pitchFamily="18" charset="0"/>
              </a:rPr>
              <a:t> системы. </a:t>
            </a:r>
            <a:endParaRPr lang="ru-RU" sz="2000" dirty="0">
              <a:solidFill>
                <a:srgbClr val="002060"/>
              </a:solidFill>
              <a:latin typeface="Times New Roman" pitchFamily="18" charset="0"/>
              <a:cs typeface="Times New Roman" pitchFamily="18" charset="0"/>
            </a:endParaRPr>
          </a:p>
        </p:txBody>
      </p:sp>
      <p:pic>
        <p:nvPicPr>
          <p:cNvPr id="5" name="Рисунок 4"/>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3553" r="4117"/>
          <a:stretch/>
        </p:blipFill>
        <p:spPr bwMode="auto">
          <a:xfrm>
            <a:off x="6300192" y="3356992"/>
            <a:ext cx="2560687" cy="3105894"/>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1000"/>
                                        <p:tgtEl>
                                          <p:spTgt spid="2"/>
                                        </p:tgtEl>
                                      </p:cBhvr>
                                    </p:animEffect>
                                  </p:childTnLst>
                                </p:cTn>
                              </p:par>
                            </p:childTnLst>
                          </p:cTn>
                        </p:par>
                        <p:par>
                          <p:cTn id="13" fill="hold">
                            <p:stCondLst>
                              <p:cond delay="15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732240" cy="1785104"/>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Для проведения контроля интенсивности нагрузки каждому занимающемуся необходимо знать свою нижнюю и верхнюю границы пульса, а также оптимальную для себя величину колебания ЧСС. </a:t>
            </a:r>
          </a:p>
          <a:p>
            <a:r>
              <a:rPr lang="ru-RU" sz="2200" b="1" dirty="0" smtClean="0">
                <a:solidFill>
                  <a:srgbClr val="002060"/>
                </a:solidFill>
                <a:latin typeface="Times New Roman" pitchFamily="18" charset="0"/>
                <a:cs typeface="Times New Roman" pitchFamily="18" charset="0"/>
              </a:rPr>
              <a:t>Нижняя граница пульса определяется по формуле: </a:t>
            </a:r>
            <a:endParaRPr lang="ru-RU" sz="2200" b="1" dirty="0">
              <a:solidFill>
                <a:srgbClr val="002060"/>
              </a:solidFill>
              <a:latin typeface="Times New Roman" pitchFamily="18" charset="0"/>
              <a:cs typeface="Times New Roman" pitchFamily="18" charset="0"/>
            </a:endParaRPr>
          </a:p>
        </p:txBody>
      </p:sp>
      <p:pic>
        <p:nvPicPr>
          <p:cNvPr id="3" name="Рисунок 2" descr="https://sektascience.files.wordpress.com/2015/09/heart_rate.jpg?w=250&amp;h=167"/>
          <p:cNvPicPr/>
          <p:nvPr/>
        </p:nvPicPr>
        <p:blipFill>
          <a:blip r:embed="rId2" cstate="print"/>
          <a:srcRect/>
          <a:stretch>
            <a:fillRect/>
          </a:stretch>
        </p:blipFill>
        <p:spPr bwMode="auto">
          <a:xfrm>
            <a:off x="0" y="1268760"/>
            <a:ext cx="2339752" cy="1872208"/>
          </a:xfrm>
          <a:prstGeom prst="rect">
            <a:avLst/>
          </a:prstGeom>
          <a:ln>
            <a:noFill/>
          </a:ln>
          <a:effectLst>
            <a:softEdge rad="112500"/>
          </a:effectLst>
        </p:spPr>
      </p:pic>
      <p:sp>
        <p:nvSpPr>
          <p:cNvPr id="4" name="Прямоугольник 3"/>
          <p:cNvSpPr/>
          <p:nvPr/>
        </p:nvSpPr>
        <p:spPr>
          <a:xfrm>
            <a:off x="2267744" y="2924944"/>
            <a:ext cx="6876256" cy="430887"/>
          </a:xfrm>
          <a:prstGeom prst="rect">
            <a:avLst/>
          </a:prstGeom>
        </p:spPr>
        <p:txBody>
          <a:bodyPr wrap="square">
            <a:spAutoFit/>
          </a:bodyPr>
          <a:lstStyle/>
          <a:p>
            <a:r>
              <a:rPr lang="ru-RU" sz="2200" b="1" dirty="0" smtClean="0">
                <a:solidFill>
                  <a:srgbClr val="002060"/>
                </a:solidFill>
                <a:latin typeface="Times New Roman" pitchFamily="18" charset="0"/>
                <a:cs typeface="Times New Roman" pitchFamily="18" charset="0"/>
              </a:rPr>
              <a:t>Верхняя граница пульса определяется по формуле: </a:t>
            </a:r>
          </a:p>
        </p:txBody>
      </p:sp>
      <p:sp>
        <p:nvSpPr>
          <p:cNvPr id="5" name="Прямоугольник 4"/>
          <p:cNvSpPr/>
          <p:nvPr/>
        </p:nvSpPr>
        <p:spPr>
          <a:xfrm>
            <a:off x="2555776" y="2348880"/>
            <a:ext cx="590465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ru-RU" sz="2200" dirty="0" smtClean="0">
                <a:solidFill>
                  <a:srgbClr val="002060"/>
                </a:solidFill>
                <a:latin typeface="Times New Roman" pitchFamily="18" charset="0"/>
                <a:cs typeface="Times New Roman" pitchFamily="18" charset="0"/>
              </a:rPr>
              <a:t>220 минус возраст (в годах) умножить на 0,6. </a:t>
            </a:r>
            <a:endParaRPr lang="ru-RU" sz="2200" dirty="0">
              <a:solidFill>
                <a:srgbClr val="002060"/>
              </a:solidFill>
              <a:latin typeface="Times New Roman" pitchFamily="18" charset="0"/>
              <a:cs typeface="Times New Roman" pitchFamily="18" charset="0"/>
            </a:endParaRPr>
          </a:p>
        </p:txBody>
      </p:sp>
      <p:sp>
        <p:nvSpPr>
          <p:cNvPr id="7" name="Прямоугольник 6"/>
          <p:cNvSpPr/>
          <p:nvPr/>
        </p:nvSpPr>
        <p:spPr>
          <a:xfrm>
            <a:off x="179512" y="4005064"/>
            <a:ext cx="8640960" cy="1446550"/>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Можно считать, что ЧСС 120–130 уд./мин является зоной тренировки для новичков. У ослабленных людей или людей, имеющих отклонения в деятельности </a:t>
            </a:r>
            <a:r>
              <a:rPr lang="ru-RU" sz="2200" dirty="0" err="1" smtClean="0">
                <a:solidFill>
                  <a:srgbClr val="002060"/>
                </a:solidFill>
                <a:latin typeface="Times New Roman" pitchFamily="18" charset="0"/>
                <a:cs typeface="Times New Roman" pitchFamily="18" charset="0"/>
              </a:rPr>
              <a:t>сердечно-сосудистой</a:t>
            </a:r>
            <a:r>
              <a:rPr lang="ru-RU" sz="2200" dirty="0" smtClean="0">
                <a:solidFill>
                  <a:srgbClr val="002060"/>
                </a:solidFill>
                <a:latin typeface="Times New Roman" pitchFamily="18" charset="0"/>
                <a:cs typeface="Times New Roman" pitchFamily="18" charset="0"/>
              </a:rPr>
              <a:t> системы, пульс во время занятий не должен превышать 120 уд./мин. </a:t>
            </a:r>
            <a:endParaRPr lang="ru-RU" sz="2200" dirty="0"/>
          </a:p>
        </p:txBody>
      </p:sp>
      <p:sp>
        <p:nvSpPr>
          <p:cNvPr id="8" name="Прямоугольник 7"/>
          <p:cNvSpPr/>
          <p:nvPr/>
        </p:nvSpPr>
        <p:spPr>
          <a:xfrm>
            <a:off x="2555776" y="3356992"/>
            <a:ext cx="5688632"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200" dirty="0" smtClean="0">
                <a:solidFill>
                  <a:srgbClr val="002060"/>
                </a:solidFill>
                <a:latin typeface="Times New Roman" pitchFamily="18" charset="0"/>
                <a:cs typeface="Times New Roman" pitchFamily="18" charset="0"/>
              </a:rPr>
              <a:t>220 минус возраст (в годах) умножить на 0,7. </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8712968" cy="2800767"/>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Тренировка при ЧСС 130–140 уд./мин обеспечивает развитие общей выносливости у начинающих и ее поддержание у более подготовленных. Максимальный тренировочный эффект для развития аэробных возможностей и общей выносливости наблюдается во время тренировки при ЧСС от 144 до 156 уд./мин. Решающим условием обеспечения оптимального оздоровительного эффекта при использовании физических упражнений является соответствие величины нагрузок функциональным возможностям организма. </a:t>
            </a:r>
            <a:endParaRPr lang="ru-RU" sz="2200" dirty="0">
              <a:solidFill>
                <a:srgbClr val="002060"/>
              </a:solidFill>
              <a:latin typeface="Times New Roman" pitchFamily="18" charset="0"/>
              <a:cs typeface="Times New Roman" pitchFamily="18" charset="0"/>
            </a:endParaRPr>
          </a:p>
        </p:txBody>
      </p:sp>
      <p:pic>
        <p:nvPicPr>
          <p:cNvPr id="3" name="Рисунок 2" descr="http://gofaster.ru/pulse1.jpg"/>
          <p:cNvPicPr/>
          <p:nvPr/>
        </p:nvPicPr>
        <p:blipFill>
          <a:blip r:embed="rId2" cstate="print"/>
          <a:srcRect/>
          <a:stretch>
            <a:fillRect/>
          </a:stretch>
        </p:blipFill>
        <p:spPr bwMode="auto">
          <a:xfrm>
            <a:off x="683568" y="3356992"/>
            <a:ext cx="7524328" cy="314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12845"/>
            <a:ext cx="8964488" cy="2462213"/>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В процессе самостоятельных занятий физическими упражнениями используют дозирование нагрузок по частоте сердечных сокращений.   Во время занятий физическими упражнениями с оздоровительной направленностью сердце должно работать с определенной, но не максимальной нагрузкой, обеспечивающей безопасный уровень для выполнения, непрерывных упражнений. Его можно вычислить по формуле: 190 минус возраст. </a:t>
            </a:r>
            <a:endParaRPr lang="ru-RU" sz="2200" dirty="0">
              <a:solidFill>
                <a:srgbClr val="002060"/>
              </a:solidFill>
              <a:latin typeface="Times New Roman" pitchFamily="18" charset="0"/>
              <a:cs typeface="Times New Roman" pitchFamily="18" charset="0"/>
            </a:endParaRPr>
          </a:p>
        </p:txBody>
      </p:sp>
      <p:pic>
        <p:nvPicPr>
          <p:cNvPr id="3" name="Рисунок 2" descr="http://newstes.ru/uploads/posts/2015-05/legkie-fizicheskie-nagruzki-v-pozhilom-vozraste-snizhayut-risk-prezhdevremennoy-smerti-schitayut-uchenye_1.jpeg"/>
          <p:cNvPicPr/>
          <p:nvPr/>
        </p:nvPicPr>
        <p:blipFill>
          <a:blip r:embed="rId2" cstate="print"/>
          <a:srcRect/>
          <a:stretch>
            <a:fillRect/>
          </a:stretch>
        </p:blipFill>
        <p:spPr bwMode="auto">
          <a:xfrm>
            <a:off x="0" y="3212976"/>
            <a:ext cx="5220072" cy="3276223"/>
          </a:xfrm>
          <a:prstGeom prst="rect">
            <a:avLst/>
          </a:prstGeom>
          <a:ln>
            <a:noFill/>
          </a:ln>
          <a:effectLst>
            <a:softEdge rad="112500"/>
          </a:effectLst>
        </p:spPr>
      </p:pic>
      <p:sp>
        <p:nvSpPr>
          <p:cNvPr id="4" name="Прямоугольник 3"/>
          <p:cNvSpPr/>
          <p:nvPr/>
        </p:nvSpPr>
        <p:spPr>
          <a:xfrm>
            <a:off x="5220072" y="2924944"/>
            <a:ext cx="3923928" cy="3477875"/>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Задавая физическую нагрузку по пульсу, можно дозировать величину физиологических сдвигов, к которым должна привести тренировка.            Это несравненно более объективно, чем дозирование физической нагрузки по объему и интенсивности выполняемых упражнений. </a:t>
            </a:r>
            <a:endParaRPr lang="ru-RU" sz="22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edbooking.com/files/node_faq/photo/fitnes-dlya-dvoih-sovmestnaja-trenirovka-dlya-supruzheskoj-pary1.jpg"/>
          <p:cNvPicPr/>
          <p:nvPr/>
        </p:nvPicPr>
        <p:blipFill>
          <a:blip r:embed="rId2" cstate="print"/>
          <a:srcRect l="14551" b="14764"/>
          <a:stretch>
            <a:fillRect/>
          </a:stretch>
        </p:blipFill>
        <p:spPr bwMode="auto">
          <a:xfrm>
            <a:off x="4067944" y="188640"/>
            <a:ext cx="5076056" cy="3309557"/>
          </a:xfrm>
          <a:prstGeom prst="rect">
            <a:avLst/>
          </a:prstGeom>
          <a:ln>
            <a:noFill/>
          </a:ln>
          <a:effectLst>
            <a:softEdge rad="112500"/>
          </a:effectLst>
        </p:spPr>
      </p:pic>
      <p:sp>
        <p:nvSpPr>
          <p:cNvPr id="3" name="Прямоугольник 2"/>
          <p:cNvSpPr/>
          <p:nvPr/>
        </p:nvSpPr>
        <p:spPr>
          <a:xfrm>
            <a:off x="0" y="620688"/>
            <a:ext cx="4211960" cy="2800767"/>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Дозирование в соответствии с энергетическими затратами. </a:t>
            </a:r>
          </a:p>
          <a:p>
            <a:r>
              <a:rPr lang="ru-RU" sz="2200" dirty="0" smtClean="0">
                <a:solidFill>
                  <a:srgbClr val="002060"/>
                </a:solidFill>
                <a:latin typeface="Times New Roman" pitchFamily="18" charset="0"/>
                <a:cs typeface="Times New Roman" pitchFamily="18" charset="0"/>
              </a:rPr>
              <a:t>Между частотой пульса и расходом энергии существует прямая зависимость. Зная частоту пульса и количество времени, затраченное на выполнение физических</a:t>
            </a:r>
            <a:endParaRPr lang="ru-RU" sz="22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0" y="3356992"/>
            <a:ext cx="8964488" cy="2800767"/>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упражнений, можно подсчитать </a:t>
            </a:r>
            <a:r>
              <a:rPr lang="ru-RU" sz="2200" dirty="0" err="1" smtClean="0">
                <a:solidFill>
                  <a:srgbClr val="002060"/>
                </a:solidFill>
                <a:latin typeface="Times New Roman" pitchFamily="18" charset="0"/>
                <a:cs typeface="Times New Roman" pitchFamily="18" charset="0"/>
              </a:rPr>
              <a:t>энерготраты</a:t>
            </a:r>
            <a:r>
              <a:rPr lang="ru-RU" sz="2200" dirty="0" smtClean="0">
                <a:solidFill>
                  <a:srgbClr val="002060"/>
                </a:solidFill>
                <a:latin typeface="Times New Roman" pitchFamily="18" charset="0"/>
                <a:cs typeface="Times New Roman" pitchFamily="18" charset="0"/>
              </a:rPr>
              <a:t> организма.                           Специалисты считают, что для получения желаемых результатов минимальный расход энергии во время занятий должен составлять                  300–500 ккал. Оздоровительные программы, предлагающие меньший калорийный расход, оказываются неэффективными или почти неэффективными. Для того чтобы оставаться здоровым, каждый человек должен ежедневно расходовать (сверх основного обмена) за счет мускульных усилий не менее 1200–2000 ккал. </a:t>
            </a:r>
            <a:endParaRPr lang="ru-RU" sz="22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68760"/>
            <a:ext cx="4608512" cy="4832092"/>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Выбор той или иной методики занятий физическими упражнениями оздоровительной направленности соотносится с реальной обстановкой, возможностями, запросами, иногда является делом индивидуального вкуса и интереса. </a:t>
            </a:r>
          </a:p>
          <a:p>
            <a:r>
              <a:rPr lang="ru-RU" sz="2200" dirty="0" smtClean="0">
                <a:solidFill>
                  <a:srgbClr val="002060"/>
                </a:solidFill>
                <a:latin typeface="Times New Roman" pitchFamily="18" charset="0"/>
                <a:cs typeface="Times New Roman" pitchFamily="18" charset="0"/>
              </a:rPr>
              <a:t>    Для того чтобы самостоятельные физкультурные занятия оказывали на человека только положительное влияние, необходимо соблюдать ряд методических правил.</a:t>
            </a:r>
          </a:p>
          <a:p>
            <a:endParaRPr lang="ru-RU" sz="2200" dirty="0">
              <a:solidFill>
                <a:srgbClr val="002060"/>
              </a:solidFill>
              <a:latin typeface="Times New Roman" pitchFamily="18" charset="0"/>
              <a:cs typeface="Times New Roman" pitchFamily="18" charset="0"/>
            </a:endParaRPr>
          </a:p>
        </p:txBody>
      </p:sp>
      <p:pic>
        <p:nvPicPr>
          <p:cNvPr id="3" name="irc_mi" descr="12-10-2010_19">
            <a:hlinkClick r:id="rId2"/>
          </p:cNvPr>
          <p:cNvPicPr/>
          <p:nvPr/>
        </p:nvPicPr>
        <p:blipFill>
          <a:blip r:embed="rId3" cstate="print"/>
          <a:srcRect/>
          <a:stretch>
            <a:fillRect/>
          </a:stretch>
        </p:blipFill>
        <p:spPr bwMode="auto">
          <a:xfrm>
            <a:off x="5081414" y="980728"/>
            <a:ext cx="4062586" cy="5472608"/>
          </a:xfrm>
          <a:prstGeom prst="rect">
            <a:avLst/>
          </a:prstGeom>
          <a:ln>
            <a:noFill/>
          </a:ln>
          <a:effectLst>
            <a:outerShdw blurRad="190500" algn="tl" rotWithShape="0">
              <a:srgbClr val="000000">
                <a:alpha val="70000"/>
              </a:srgbClr>
            </a:outerShdw>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48680"/>
            <a:ext cx="864096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r>
              <a:rPr kumimoji="0" lang="ru-RU" sz="2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Теория и практика физической культуры и спорта определяет ряд принципиальных положений, соблюдение которых гарантирует успехи в самостоятельных занятиях физическими упражнениями и ограничивает от переутомления и нежелательных последствий.     </a:t>
            </a:r>
          </a:p>
          <a:p>
            <a:pPr lvl="0" indent="342900"/>
            <a:r>
              <a:rPr lang="ru-RU" sz="2200" dirty="0" smtClean="0">
                <a:solidFill>
                  <a:srgbClr val="002060"/>
                </a:solidFill>
                <a:latin typeface="Times New Roman" pitchFamily="18" charset="0"/>
                <a:ea typeface="Times New Roman" pitchFamily="18" charset="0"/>
                <a:cs typeface="Times New Roman" pitchFamily="18" charset="0"/>
              </a:rPr>
              <a:t>Главное из них: сознательность, постепенность и последовательность, повторность, индивидуализация, систематичность и регулярность. </a:t>
            </a:r>
            <a:endParaRPr kumimoji="0" lang="ru-RU" sz="22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http://i-fit.pro/upload/img/20151007_5796.jpg"/>
          <p:cNvPicPr/>
          <p:nvPr/>
        </p:nvPicPr>
        <p:blipFill>
          <a:blip r:embed="rId2" cstate="print"/>
          <a:srcRect l="7444" t="6854" r="14954" b="8730"/>
          <a:stretch>
            <a:fillRect/>
          </a:stretch>
        </p:blipFill>
        <p:spPr bwMode="auto">
          <a:xfrm>
            <a:off x="0" y="2996952"/>
            <a:ext cx="4464496"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499992" y="3356992"/>
            <a:ext cx="4464496" cy="2800767"/>
          </a:xfrm>
          <a:prstGeom prst="rect">
            <a:avLst/>
          </a:prstGeom>
        </p:spPr>
        <p:txBody>
          <a:bodyPr wrap="square">
            <a:spAutoFit/>
          </a:bodyPr>
          <a:lstStyle/>
          <a:p>
            <a:pPr lvl="0" indent="342900" eaLnBrk="0" hangingPunct="0"/>
            <a:r>
              <a:rPr lang="ru-RU" sz="2200" dirty="0" smtClean="0">
                <a:solidFill>
                  <a:srgbClr val="002060"/>
                </a:solidFill>
                <a:latin typeface="Times New Roman" pitchFamily="18" charset="0"/>
                <a:ea typeface="Times New Roman" pitchFamily="18" charset="0"/>
                <a:cs typeface="Times New Roman" pitchFamily="18" charset="0"/>
              </a:rPr>
              <a:t>Принцип сознательности направлен на воспитание у занимающихся глубокого понимания роли и значения проводимых самостоятельных занятий в укреплении здоровья в самосовершенствовании своего организма</a:t>
            </a:r>
            <a:r>
              <a:rPr lang="ru-RU" dirty="0" smtClean="0">
                <a:solidFill>
                  <a:srgbClr val="002060"/>
                </a:solidFill>
                <a:latin typeface="Times New Roman" pitchFamily="18" charset="0"/>
                <a:ea typeface="Times New Roman" pitchFamily="18" charset="0"/>
                <a:cs typeface="Times New Roman" pitchFamily="18" charset="0"/>
              </a:rPr>
              <a:t>.</a:t>
            </a:r>
            <a:endParaRPr lang="ru-RU" dirty="0" smtClean="0">
              <a:solidFill>
                <a:srgbClr val="002060"/>
              </a:solidFill>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779912" y="613137"/>
            <a:ext cx="536408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Жизнь человека зависит от состояния здоровья организма и масштабов использования его психофизиологического потенциала. Все стороны человеческой жизни в широком диапазоне социального бытия – производственно- трудовом, социально-экономическом, политическом, семейно-бытовом, духовном, оздоровительном, учебном – в конечном счете определяются уровнем здоровья. Всестороннее развитие физических способностей людей с помощью самостоятельных занятий физическими упражнениями помогает сосредоточить все внутренние ресурсы организма на достижении поставленной цели, повышает работоспособность, укрепляет здоровье.</a:t>
            </a:r>
            <a:endParaRPr kumimoji="0" lang="ru-RU" sz="22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http://ic.pics.livejournal.com/pensionnij_fond/37652844/98965/98965_original.jpg"/>
          <p:cNvPicPr/>
          <p:nvPr/>
        </p:nvPicPr>
        <p:blipFill>
          <a:blip r:embed="rId2" cstate="print"/>
          <a:srcRect/>
          <a:stretch>
            <a:fillRect/>
          </a:stretch>
        </p:blipFill>
        <p:spPr bwMode="auto">
          <a:xfrm>
            <a:off x="0" y="1124744"/>
            <a:ext cx="4104456" cy="500099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1gemorroy.ru/wp-content/uploads/2012/11/116-e1450175055535.jpg"/>
          <p:cNvPicPr/>
          <p:nvPr/>
        </p:nvPicPr>
        <p:blipFill>
          <a:blip r:embed="rId2" cstate="print"/>
          <a:srcRect/>
          <a:stretch>
            <a:fillRect/>
          </a:stretch>
        </p:blipFill>
        <p:spPr bwMode="auto">
          <a:xfrm>
            <a:off x="0" y="764704"/>
            <a:ext cx="5724128" cy="5616623"/>
          </a:xfrm>
          <a:prstGeom prst="rect">
            <a:avLst/>
          </a:prstGeom>
          <a:ln>
            <a:noFill/>
          </a:ln>
          <a:effectLst>
            <a:softEdge rad="112500"/>
          </a:effectLst>
        </p:spPr>
      </p:pic>
      <p:sp>
        <p:nvSpPr>
          <p:cNvPr id="3" name="TextBox 2"/>
          <p:cNvSpPr txBox="1"/>
          <p:nvPr/>
        </p:nvSpPr>
        <p:spPr>
          <a:xfrm>
            <a:off x="5580112" y="1484784"/>
            <a:ext cx="3419872" cy="2664296"/>
          </a:xfrm>
          <a:prstGeom prst="rect">
            <a:avLst/>
          </a:prstGeom>
          <a:noFill/>
        </p:spPr>
        <p:txBody>
          <a:bodyPr wrap="square" rtlCol="0">
            <a:prstTxWarp prst="textPlain">
              <a:avLst/>
            </a:prstTxWarp>
            <a:spAutoFit/>
          </a:bodyPr>
          <a:lstStyle/>
          <a:p>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Спасибо  за</a:t>
            </a:r>
          </a:p>
          <a:p>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внимание !</a:t>
            </a:r>
            <a:endParaRPr lang="ru-RU"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рганизационная диаграмма 3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95536" y="852682"/>
            <a:ext cx="820891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i="1" dirty="0" smtClean="0">
                <a:solidFill>
                  <a:srgbClr val="002060"/>
                </a:solidFill>
                <a:latin typeface="Times New Roman" pitchFamily="18" charset="0"/>
                <a:cs typeface="Times New Roman" pitchFamily="18" charset="0"/>
              </a:rPr>
              <a:t>Формы самостоятельных занятий </a:t>
            </a:r>
            <a:endParaRPr lang="ru-RU" sz="2400" b="1" i="1" dirty="0" smtClean="0">
              <a:solidFill>
                <a:srgbClr val="00206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400" b="1" i="1" dirty="0" smtClean="0">
                <a:solidFill>
                  <a:srgbClr val="002060"/>
                </a:solidFill>
                <a:latin typeface="Times New Roman" pitchFamily="18" charset="0"/>
                <a:cs typeface="Times New Roman" pitchFamily="18" charset="0"/>
              </a:rPr>
              <a:t>физическими </a:t>
            </a:r>
            <a:r>
              <a:rPr lang="ru-RU" sz="2400" b="1" i="1" dirty="0" smtClean="0">
                <a:solidFill>
                  <a:srgbClr val="002060"/>
                </a:solidFill>
                <a:latin typeface="Times New Roman" pitchFamily="18" charset="0"/>
                <a:cs typeface="Times New Roman" pitchFamily="18" charset="0"/>
              </a:rPr>
              <a:t>упражнениями</a:t>
            </a:r>
            <a:r>
              <a:rPr lang="ru-RU" sz="2200" dirty="0" smtClean="0">
                <a:solidFill>
                  <a:srgbClr val="002060"/>
                </a:solidFill>
                <a:latin typeface="Times New Roman" pitchFamily="18" charset="0"/>
                <a:cs typeface="Times New Roman" pitchFamily="18" charset="0"/>
              </a:rPr>
              <a:t>: </a:t>
            </a:r>
            <a:endParaRPr lang="ru-RU" sz="2200" dirty="0" smtClean="0">
              <a:solidFill>
                <a:srgbClr val="00206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ru-RU" sz="2200" dirty="0" smtClean="0">
                <a:solidFill>
                  <a:srgbClr val="002060"/>
                </a:solidFill>
                <a:latin typeface="Times New Roman" pitchFamily="18" charset="0"/>
                <a:cs typeface="Times New Roman" pitchFamily="18" charset="0"/>
              </a:rPr>
              <a:t>утренняя </a:t>
            </a:r>
            <a:r>
              <a:rPr lang="ru-RU" sz="2200" dirty="0" smtClean="0">
                <a:solidFill>
                  <a:srgbClr val="002060"/>
                </a:solidFill>
                <a:latin typeface="Times New Roman" pitchFamily="18" charset="0"/>
                <a:cs typeface="Times New Roman" pitchFamily="18" charset="0"/>
              </a:rPr>
              <a:t>гигиеническая гимнастика,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ru-RU" sz="2200" dirty="0" smtClean="0">
                <a:solidFill>
                  <a:srgbClr val="002060"/>
                </a:solidFill>
                <a:latin typeface="Times New Roman" pitchFamily="18" charset="0"/>
                <a:cs typeface="Times New Roman" pitchFamily="18" charset="0"/>
              </a:rPr>
              <a:t>упражнения в течение дня,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ru-RU" sz="2200" dirty="0" smtClean="0">
                <a:solidFill>
                  <a:srgbClr val="002060"/>
                </a:solidFill>
                <a:latin typeface="Times New Roman" pitchFamily="18" charset="0"/>
                <a:cs typeface="Times New Roman" pitchFamily="18" charset="0"/>
              </a:rPr>
              <a:t>самостоятельные тренировочные занятия.</a:t>
            </a:r>
          </a:p>
        </p:txBody>
      </p:sp>
      <p:pic>
        <p:nvPicPr>
          <p:cNvPr id="3" name="Рисунок 2" descr="http://steptostep22.ru/images/pages/pic/105_49.jpg"/>
          <p:cNvPicPr/>
          <p:nvPr/>
        </p:nvPicPr>
        <p:blipFill>
          <a:blip r:embed="rId2" cstate="print"/>
          <a:srcRect/>
          <a:stretch>
            <a:fillRect/>
          </a:stretch>
        </p:blipFill>
        <p:spPr bwMode="auto">
          <a:xfrm>
            <a:off x="1547664" y="2636912"/>
            <a:ext cx="5940425" cy="3972105"/>
          </a:xfrm>
          <a:prstGeom prst="rect">
            <a:avLst/>
          </a:prstGeom>
          <a:ln>
            <a:noFill/>
          </a:ln>
          <a:effectLst>
            <a:softEdge rad="112500"/>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82243"/>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200" dirty="0" smtClean="0">
                <a:solidFill>
                  <a:srgbClr val="002060"/>
                </a:solidFill>
                <a:latin typeface="Times New Roman" pitchFamily="18" charset="0"/>
                <a:cs typeface="Times New Roman" pitchFamily="18" charset="0"/>
              </a:rPr>
              <a:t>     Утренняя гигиеническая гимнастика включается в распорядок дня в утренние часы после пробуждения от сна.</a:t>
            </a:r>
          </a:p>
          <a:p>
            <a:pPr marL="0" marR="0" lvl="0" indent="0" algn="l" defTabSz="914400" rtl="0" eaLnBrk="0" fontAlgn="base" latinLnBrk="0" hangingPunct="0">
              <a:lnSpc>
                <a:spcPct val="100000"/>
              </a:lnSpc>
              <a:spcBef>
                <a:spcPct val="0"/>
              </a:spcBef>
              <a:spcAft>
                <a:spcPct val="0"/>
              </a:spcAft>
              <a:buClrTx/>
              <a:buSzTx/>
              <a:buFontTx/>
              <a:buNone/>
              <a:tabLst/>
            </a:pPr>
            <a:r>
              <a:rPr lang="ru-RU" sz="2200" dirty="0" smtClean="0">
                <a:solidFill>
                  <a:srgbClr val="002060"/>
                </a:solidFill>
                <a:latin typeface="Times New Roman" pitchFamily="18" charset="0"/>
                <a:cs typeface="Times New Roman" pitchFamily="18" charset="0"/>
              </a:rPr>
              <a:t>     В комплексы следует включать упражнения для всех групп мышц, упражнения на гибкость и дыхательные упражнения.</a:t>
            </a:r>
          </a:p>
        </p:txBody>
      </p:sp>
      <p:pic>
        <p:nvPicPr>
          <p:cNvPr id="3" name="Рисунок 2" descr="http://miledy.com.ua/uploads/posts/2013-09/1379409273_utrennyaya-gimnastika.jpg"/>
          <p:cNvPicPr/>
          <p:nvPr/>
        </p:nvPicPr>
        <p:blipFill>
          <a:blip r:embed="rId2" cstate="print"/>
          <a:srcRect/>
          <a:stretch>
            <a:fillRect/>
          </a:stretch>
        </p:blipFill>
        <p:spPr bwMode="auto">
          <a:xfrm>
            <a:off x="179512" y="2348880"/>
            <a:ext cx="6156176" cy="4029615"/>
          </a:xfrm>
          <a:prstGeom prst="rect">
            <a:avLst/>
          </a:prstGeom>
          <a:ln>
            <a:noFill/>
          </a:ln>
          <a:effectLst>
            <a:softEdge rad="112500"/>
          </a:effectLst>
        </p:spPr>
      </p:pic>
      <p:sp>
        <p:nvSpPr>
          <p:cNvPr id="4" name="Прямоугольник 3"/>
          <p:cNvSpPr/>
          <p:nvPr/>
        </p:nvSpPr>
        <p:spPr>
          <a:xfrm>
            <a:off x="6372200" y="2276872"/>
            <a:ext cx="2555776" cy="3816429"/>
          </a:xfrm>
          <a:prstGeom prst="rect">
            <a:avLst/>
          </a:prstGeom>
        </p:spPr>
        <p:txBody>
          <a:bodyPr wrap="square">
            <a:spAutoFit/>
          </a:bodyPr>
          <a:lstStyle/>
          <a:p>
            <a:pPr eaLnBrk="0" hangingPunct="0"/>
            <a:r>
              <a:rPr lang="ru-RU" sz="2200" dirty="0" smtClean="0">
                <a:solidFill>
                  <a:srgbClr val="002060"/>
                </a:solidFill>
                <a:latin typeface="Times New Roman" pitchFamily="18" charset="0"/>
                <a:cs typeface="Times New Roman" pitchFamily="18" charset="0"/>
              </a:rPr>
              <a:t>Не рекомендуется выполнять упражнения статического характера, со значительными отягощениями, на выносливость (например, длительный бег до утомления).</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908720"/>
            <a:ext cx="88924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lang="ru-RU" sz="2200" dirty="0" smtClean="0">
                <a:solidFill>
                  <a:srgbClr val="002060"/>
                </a:solidFill>
                <a:latin typeface="Times New Roman" pitchFamily="18" charset="0"/>
                <a:cs typeface="Times New Roman" pitchFamily="18" charset="0"/>
              </a:rPr>
              <a:t>Можно включать упражнения со скакалкой, эспандером и резиновым жгутом, с мячом (элементы игры в волейбол, баскетбол, футбол с небольшой нагрузкой). При составлении комплексов и их выполнении рекомендуется физическую нагрузку, на организм повышать постепенно, с максимумом в середине и во второй половине комплекса. К окончанию выполнения комплекса упражнений нагрузка снижается и организм приводится в сравнительно спокойное состояние. Увеличение и уменьшение нагрузки должно быть волнообразным. Каждое упражнение следует начинать в медленном темпе и с небольшой амплитудой движений и постепенно увеличивать ее до средних величин. Между сериями из 2—3 упражнений (а при силовых — после каждого) выполняется упражнение на расслабление или медленный бег (20-30 с). </a:t>
            </a:r>
          </a:p>
        </p:txBody>
      </p:sp>
      <p:pic>
        <p:nvPicPr>
          <p:cNvPr id="3" name="Рисунок 2" descr="http://4brain.ru/blog/wp-content/uploads/2014/03/%D1%83%D1%82%D1%80%D0%B5%D0%BD%D0%BD%D1%8F%D1%8F-%D0%B7%D0%B0%D1%80%D1%8F%D0%B4%D0%BA%D0%B0.jpg"/>
          <p:cNvPicPr/>
          <p:nvPr/>
        </p:nvPicPr>
        <p:blipFill>
          <a:blip r:embed="rId2" cstate="print"/>
          <a:srcRect l="23031" t="12122" r="23332" b="7067"/>
          <a:stretch>
            <a:fillRect/>
          </a:stretch>
        </p:blipFill>
        <p:spPr bwMode="auto">
          <a:xfrm>
            <a:off x="4932040" y="4941168"/>
            <a:ext cx="3347864" cy="1656184"/>
          </a:xfrm>
          <a:prstGeom prst="rect">
            <a:avLst/>
          </a:prstGeom>
          <a:ln>
            <a:noFill/>
          </a:ln>
          <a:effectLst>
            <a:softEdge rad="112500"/>
          </a:effectLst>
        </p:spPr>
      </p:pic>
      <p:pic>
        <p:nvPicPr>
          <p:cNvPr id="4" name="Рисунок 3" descr="http://4brain.ru/blog/wp-content/uploads/2014/03/%D1%83%D1%82%D1%80%D0%B5%D0%BD%D0%BD%D1%8F%D1%8F-%D0%B7%D0%B0%D1%80%D1%8F%D0%B4%D0%BA%D0%B0.jpg"/>
          <p:cNvPicPr/>
          <p:nvPr/>
        </p:nvPicPr>
        <p:blipFill>
          <a:blip r:embed="rId2" cstate="print"/>
          <a:srcRect l="23031" t="12122" r="23332" b="7067"/>
          <a:stretch>
            <a:fillRect/>
          </a:stretch>
        </p:blipFill>
        <p:spPr bwMode="auto">
          <a:xfrm flipH="1">
            <a:off x="467544" y="4869160"/>
            <a:ext cx="3347864" cy="1656184"/>
          </a:xfrm>
          <a:prstGeom prst="rect">
            <a:avLst/>
          </a:prstGeom>
          <a:ln>
            <a:noFill/>
          </a:ln>
          <a:effectLst>
            <a:softEdge rad="112500"/>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692696"/>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r>
              <a:rPr lang="ru-RU" sz="2200" dirty="0" smtClean="0">
                <a:solidFill>
                  <a:srgbClr val="002060"/>
                </a:solidFill>
                <a:latin typeface="Times New Roman" pitchFamily="18" charset="0"/>
                <a:cs typeface="Times New Roman" pitchFamily="18" charset="0"/>
              </a:rPr>
              <a:t>Дозировка физических упражнений, т.е. увеличение или уменьшение их интенсивности и объема, обеспечивается: </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изменением исходных положений; </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изменением амплитуды движений; </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ускорением или замедлением темпа; </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увеличением или уменьшением числа повторений упражнений; </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включением в работу большего или меньшего числа мышечных групп;</a:t>
            </a:r>
          </a:p>
          <a:p>
            <a:pPr lvl="0" indent="342900">
              <a:buFont typeface="Wingdings" pitchFamily="2" charset="2"/>
              <a:buChar char="q"/>
            </a:pPr>
            <a:r>
              <a:rPr lang="ru-RU" sz="2200" dirty="0" smtClean="0">
                <a:solidFill>
                  <a:srgbClr val="002060"/>
                </a:solidFill>
                <a:latin typeface="Times New Roman" pitchFamily="18" charset="0"/>
                <a:cs typeface="Times New Roman" pitchFamily="18" charset="0"/>
              </a:rPr>
              <a:t>увеличением или сокращением пауз для отдыха.  </a:t>
            </a:r>
          </a:p>
        </p:txBody>
      </p:sp>
      <p:pic>
        <p:nvPicPr>
          <p:cNvPr id="3" name="Рисунок 2" descr="http://0diet.ru/uploads/i/68/87f268ddefbc48a6cf2686a0dfa2defb.jpeg"/>
          <p:cNvPicPr/>
          <p:nvPr/>
        </p:nvPicPr>
        <p:blipFill>
          <a:blip r:embed="rId2" cstate="print"/>
          <a:srcRect l="25291"/>
          <a:stretch>
            <a:fillRect/>
          </a:stretch>
        </p:blipFill>
        <p:spPr bwMode="auto">
          <a:xfrm>
            <a:off x="6588224" y="3140968"/>
            <a:ext cx="2339752" cy="3454152"/>
          </a:xfrm>
          <a:prstGeom prst="rect">
            <a:avLst/>
          </a:prstGeom>
          <a:ln>
            <a:noFill/>
          </a:ln>
          <a:effectLst>
            <a:softEdge rad="112500"/>
          </a:effectLst>
        </p:spPr>
      </p:pic>
      <p:sp>
        <p:nvSpPr>
          <p:cNvPr id="4" name="Прямоугольник 3"/>
          <p:cNvSpPr/>
          <p:nvPr/>
        </p:nvSpPr>
        <p:spPr>
          <a:xfrm>
            <a:off x="395536" y="3645024"/>
            <a:ext cx="5868144" cy="2123658"/>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     Утренняя гимнастика (зарядка) ускоряет приведение организма в работоспособное состояние, усиливает ток крови и лимфы во всех частях тела и учащает дыхание, что активизирует обмен веществ и быстро удаляет продукты распада, накопившиеся за ночь. </a:t>
            </a:r>
            <a:endParaRPr lang="ru-RU" sz="22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713021"/>
            <a:ext cx="889248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a:r>
              <a:rPr lang="ru-RU" sz="2200" dirty="0" smtClean="0">
                <a:solidFill>
                  <a:srgbClr val="002060"/>
                </a:solidFill>
                <a:latin typeface="Times New Roman" pitchFamily="18" charset="0"/>
                <a:cs typeface="Times New Roman" pitchFamily="18" charset="0"/>
              </a:rPr>
              <a:t>Систематическое выполнение зарядки улучшает кровообращение, укрепляет </a:t>
            </a:r>
            <a:r>
              <a:rPr lang="ru-RU" sz="2200" dirty="0" err="1" smtClean="0">
                <a:solidFill>
                  <a:srgbClr val="002060"/>
                </a:solidFill>
                <a:latin typeface="Times New Roman" pitchFamily="18" charset="0"/>
                <a:cs typeface="Times New Roman" pitchFamily="18" charset="0"/>
              </a:rPr>
              <a:t>сердечно-сосудистую</a:t>
            </a:r>
            <a:r>
              <a:rPr lang="ru-RU" sz="2200" dirty="0" smtClean="0">
                <a:solidFill>
                  <a:srgbClr val="002060"/>
                </a:solidFill>
                <a:latin typeface="Times New Roman" pitchFamily="18" charset="0"/>
                <a:cs typeface="Times New Roman" pitchFamily="18" charset="0"/>
              </a:rPr>
              <a:t>, нервную и дыхательную системы, улучшает деятельность пищеварительных органов, способствует более продуктивной деятельности коры головного мозга. Регулярные занятия физическими упражнениями укрепляют двигательный аппарат, способствуют развитию физических качеств, особенно таких, как сила, </a:t>
            </a:r>
          </a:p>
        </p:txBody>
      </p:sp>
      <p:pic>
        <p:nvPicPr>
          <p:cNvPr id="3" name="Рисунок 2" descr="http://nashpilkah.ru/uploads/posts/2015-07/1437204266_dyhatelnye-uprazhneniya.jpg"/>
          <p:cNvPicPr/>
          <p:nvPr/>
        </p:nvPicPr>
        <p:blipFill>
          <a:blip r:embed="rId2" cstate="print"/>
          <a:srcRect/>
          <a:stretch>
            <a:fillRect/>
          </a:stretch>
        </p:blipFill>
        <p:spPr bwMode="auto">
          <a:xfrm>
            <a:off x="4860032" y="3068960"/>
            <a:ext cx="4283968" cy="3347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0" y="2780928"/>
            <a:ext cx="4860032" cy="3139321"/>
          </a:xfrm>
          <a:prstGeom prst="rect">
            <a:avLst/>
          </a:prstGeom>
        </p:spPr>
        <p:txBody>
          <a:bodyPr wrap="square">
            <a:spAutoFit/>
          </a:bodyPr>
          <a:lstStyle/>
          <a:p>
            <a:r>
              <a:rPr lang="ru-RU" sz="2200" dirty="0" smtClean="0">
                <a:solidFill>
                  <a:srgbClr val="002060"/>
                </a:solidFill>
                <a:latin typeface="Times New Roman" pitchFamily="18" charset="0"/>
                <a:cs typeface="Times New Roman" pitchFamily="18" charset="0"/>
              </a:rPr>
              <a:t>гибкость, ловкость.  Кроме того, во время гимнастики можно осваивать технику многих спортивных упражнений; зарядка позволяет преодолеть гиподинамию, свойственную современному человеку, укрепить здоровье, повысить физическую и                       умственную работоспособность.</a:t>
            </a:r>
            <a:endParaRPr lang="ru-RU" sz="22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620688"/>
            <a:ext cx="56521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lang="ru-RU" sz="2000" dirty="0" smtClean="0">
                <a:solidFill>
                  <a:srgbClr val="002060"/>
                </a:solidFill>
                <a:latin typeface="Times New Roman" pitchFamily="18" charset="0"/>
                <a:cs typeface="Times New Roman" pitchFamily="18" charset="0"/>
              </a:rPr>
              <a:t>Эффективность утренней гимнастики зависит от подбора упражнений, дозировки нагрузок и интенсивности выполнения упражнений.</a:t>
            </a:r>
          </a:p>
          <a:p>
            <a:pPr marL="0" marR="0" lvl="0" indent="342900" defTabSz="914400" rtl="0" eaLnBrk="0" fontAlgn="base" latinLnBrk="0" hangingPunct="0">
              <a:lnSpc>
                <a:spcPct val="100000"/>
              </a:lnSpc>
              <a:spcBef>
                <a:spcPct val="0"/>
              </a:spcBef>
              <a:spcAft>
                <a:spcPct val="0"/>
              </a:spcAft>
              <a:buClrTx/>
              <a:buSzTx/>
              <a:buFontTx/>
              <a:buNone/>
              <a:tabLst/>
            </a:pPr>
            <a:r>
              <a:rPr lang="ru-RU" sz="2000" dirty="0" smtClean="0">
                <a:solidFill>
                  <a:srgbClr val="002060"/>
                </a:solidFill>
                <a:latin typeface="Times New Roman" pitchFamily="18" charset="0"/>
                <a:cs typeface="Times New Roman" pitchFamily="18" charset="0"/>
              </a:rPr>
              <a:t>1) </a:t>
            </a:r>
            <a:r>
              <a:rPr lang="ru-RU" sz="2000" i="1" dirty="0" smtClean="0">
                <a:solidFill>
                  <a:srgbClr val="002060"/>
                </a:solidFill>
                <a:latin typeface="Times New Roman" pitchFamily="18" charset="0"/>
                <a:cs typeface="Times New Roman" pitchFamily="18" charset="0"/>
              </a:rPr>
              <a:t>Выбор видов спорта для укрепления здоровья, исправления недостатков физического развития. </a:t>
            </a:r>
          </a:p>
          <a:p>
            <a:pPr marL="0" marR="0" lvl="0" indent="342900" defTabSz="914400" rtl="0" eaLnBrk="0" fontAlgn="base" latinLnBrk="0" hangingPunct="0">
              <a:lnSpc>
                <a:spcPct val="100000"/>
              </a:lnSpc>
              <a:spcBef>
                <a:spcPct val="0"/>
              </a:spcBef>
              <a:spcAft>
                <a:spcPct val="0"/>
              </a:spcAft>
              <a:buClrTx/>
              <a:buSzTx/>
              <a:buFontTx/>
              <a:buNone/>
              <a:tabLst/>
            </a:pPr>
            <a:r>
              <a:rPr lang="ru-RU" sz="2000" dirty="0" smtClean="0">
                <a:solidFill>
                  <a:srgbClr val="002060"/>
                </a:solidFill>
                <a:latin typeface="Times New Roman" pitchFamily="18" charset="0"/>
                <a:cs typeface="Times New Roman" pitchFamily="18" charset="0"/>
              </a:rPr>
              <a:t>Виды спорта, связанные с активной двигательной деятельностью, способствуют</a:t>
            </a:r>
          </a:p>
        </p:txBody>
      </p:sp>
      <p:pic>
        <p:nvPicPr>
          <p:cNvPr id="3" name="Рисунок 2" descr="http://xvatit.com/uploads/posts/2015-09/1442834345_6842780.jpg"/>
          <p:cNvPicPr/>
          <p:nvPr/>
        </p:nvPicPr>
        <p:blipFill>
          <a:blip r:embed="rId2" cstate="print"/>
          <a:srcRect l="18119" r="22074" b="14663"/>
          <a:stretch>
            <a:fillRect/>
          </a:stretch>
        </p:blipFill>
        <p:spPr bwMode="auto">
          <a:xfrm>
            <a:off x="5591175" y="0"/>
            <a:ext cx="3552825" cy="3381375"/>
          </a:xfrm>
          <a:prstGeom prst="rect">
            <a:avLst/>
          </a:prstGeom>
          <a:ln>
            <a:noFill/>
          </a:ln>
          <a:effectLst>
            <a:softEdge rad="112500"/>
          </a:effectLst>
        </p:spPr>
      </p:pic>
      <p:sp>
        <p:nvSpPr>
          <p:cNvPr id="4" name="Прямоугольник 3"/>
          <p:cNvSpPr/>
          <p:nvPr/>
        </p:nvSpPr>
        <p:spPr>
          <a:xfrm>
            <a:off x="0" y="3068960"/>
            <a:ext cx="8964488" cy="3477875"/>
          </a:xfrm>
          <a:prstGeom prst="rect">
            <a:avLst/>
          </a:prstGeom>
        </p:spPr>
        <p:txBody>
          <a:bodyPr wrap="square">
            <a:spAutoFit/>
          </a:bodyPr>
          <a:lstStyle/>
          <a:p>
            <a:pPr lvl="0" eaLnBrk="0" hangingPunct="0"/>
            <a:r>
              <a:rPr lang="ru-RU" sz="2000" dirty="0" smtClean="0">
                <a:solidFill>
                  <a:srgbClr val="002060"/>
                </a:solidFill>
                <a:latin typeface="Times New Roman" pitchFamily="18" charset="0"/>
                <a:cs typeface="Times New Roman" pitchFamily="18" charset="0"/>
              </a:rPr>
              <a:t>нормальному функционированию организма, а также поддерживают и укрепляют здоровье. Занятия определенными видами спорта и физическими упражнениями способствуют развитию определенных органов (систем организма), например, гимнастика влияет на развитие плечевого пояса и мышц верхних конечностей (но при занятиях гимнастикой мышцы нижних конечностей развиваются значительно слабее), конькобежный спорт - на развитие грудной клетки, мышц бедер и т.д. </a:t>
            </a:r>
          </a:p>
          <a:p>
            <a:pPr lvl="0" indent="342900" eaLnBrk="0" hangingPunct="0"/>
            <a:r>
              <a:rPr lang="ru-RU" sz="2000" dirty="0" smtClean="0">
                <a:solidFill>
                  <a:srgbClr val="002060"/>
                </a:solidFill>
                <a:latin typeface="Times New Roman" pitchFamily="18" charset="0"/>
                <a:cs typeface="Times New Roman" pitchFamily="18" charset="0"/>
              </a:rPr>
              <a:t>На поддержание здоровья, его укрепление направлены в основном виды спорта и упражнения, регулярные занятия которыми относительно равномерно влияют на все системы и органы организма, например, такие как шейпинг или атлетическая гимнастика.</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Другая 1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1698</Words>
  <Application>Microsoft Office PowerPoint</Application>
  <PresentationFormat>Экран (4:3)</PresentationFormat>
  <Paragraphs>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NATASHA</cp:lastModifiedBy>
  <cp:revision>28</cp:revision>
  <dcterms:created xsi:type="dcterms:W3CDTF">2014-06-24T15:51:35Z</dcterms:created>
  <dcterms:modified xsi:type="dcterms:W3CDTF">2016-07-12T12:47:22Z</dcterms:modified>
</cp:coreProperties>
</file>