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6" r:id="rId1"/>
  </p:sldMasterIdLst>
  <p:sldIdLst>
    <p:sldId id="256" r:id="rId2"/>
    <p:sldId id="257" r:id="rId3"/>
    <p:sldId id="258" r:id="rId4"/>
    <p:sldId id="262" r:id="rId5"/>
    <p:sldId id="264" r:id="rId6"/>
    <p:sldId id="266" r:id="rId7"/>
    <p:sldId id="265" r:id="rId8"/>
    <p:sldId id="276" r:id="rId9"/>
    <p:sldId id="267" r:id="rId10"/>
    <p:sldId id="268" r:id="rId11"/>
    <p:sldId id="269" r:id="rId12"/>
    <p:sldId id="274" r:id="rId13"/>
    <p:sldId id="27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E8950-B97F-969B-6A71-9B923EDC4B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9702502-39A3-D23D-1105-2A51DFAD8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5DDA84-A46C-E752-5946-0E5FA1602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EFBD-6776-4859-8E25-E4B7769FF9E9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600091-6E3A-9E69-BC2D-F352771DF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C458CA-35E7-0530-33A5-2294B68CB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BDA2-C035-4526-995A-4A77C5650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74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2F287-FC32-44FA-CEB5-FEAA07FE5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C909E0-AA33-27AC-1DE1-6863E3688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E7ACA8-2021-5CBA-7320-A7EF6E6A4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EFBD-6776-4859-8E25-E4B7769FF9E9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49435C-02C2-984B-299F-735BCC96D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4DC2CA-1F4C-819C-7C1B-CDC4BA2B1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BDA2-C035-4526-995A-4A77C5650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18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B84D6F2-1393-41B3-7695-49F62FD8E4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C6B70E-87B1-8D93-C9F3-D8B942BBA6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5D745B-252A-6362-E0B6-3A1E695B6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EFBD-6776-4859-8E25-E4B7769FF9E9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FD88B3-91DF-1C8B-D642-A425B798D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EE7480-7EED-15B1-E065-DF67E65D7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BDA2-C035-4526-995A-4A77C5650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564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1D6CC-877F-A81A-7906-2CCF69C01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7F2B44-A9B8-5357-78E2-0CC25F040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A64884-9174-383E-B780-3E8A45283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EFBD-6776-4859-8E25-E4B7769FF9E9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D33B0B-FC74-CF84-1A92-E4F7B0049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C65877-E2F6-3DAE-AA91-DFB131938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BDA2-C035-4526-995A-4A77C5650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153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67F0F0-EBD8-4C9A-BCA5-B5876E57D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18F1D5-987D-3124-5B53-A86DA832B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23E30C-C03B-8518-708D-E63B0862F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EFBD-6776-4859-8E25-E4B7769FF9E9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DC851B-E813-1177-7E7A-E0CEA48C1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F5DFF9-83F8-95AE-2C97-B36E1DB73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BDA2-C035-4526-995A-4A77C5650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005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30E1AA-A982-32ED-93E7-F905A17AC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9D2292-F4E5-7917-9256-FB4C93AA8C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6978C8-D32A-70AA-41A7-6F84B55933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60C2E9-86D9-6F2D-AF1A-48B14868C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EFBD-6776-4859-8E25-E4B7769FF9E9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3ECA6A-2442-83C9-5ABB-8AA87163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65968D-4081-9767-B147-D960DB841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BDA2-C035-4526-995A-4A77C5650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172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C307B1-CDD9-D296-BEFD-2E6D95BE2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7311A6-175C-1C6B-74E8-0C1156693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9F7616-DE3D-88BB-C0DE-99F3C5587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897B206-FF91-027C-CBC6-6301A1CE09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3D1339-A4C8-3FE2-4510-C74292FDE1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3F9766-8A38-605F-BC08-C4FF0825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EFBD-6776-4859-8E25-E4B7769FF9E9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A6B5CC4-5770-02AE-7882-379D02E5D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7F1CBFE-D2E1-1597-2DE0-EA9D4EA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BDA2-C035-4526-995A-4A77C5650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784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C63CFF-2B01-F753-6247-1416704DA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3A60EB2-BCC5-9BE5-DF2C-6DDC4B90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EFBD-6776-4859-8E25-E4B7769FF9E9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47BDF4F-3B88-5B79-3285-6BA53C8CC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086D5-7559-59C8-9EC7-71E131713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BDA2-C035-4526-995A-4A77C5650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422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D0FF87C-0628-1921-ADE1-B94EBCD7A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EFBD-6776-4859-8E25-E4B7769FF9E9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4E3B1D2-CD08-391C-10D3-0FD9680D6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0490F4-DCDA-6B90-7B21-E9EF2A9C6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BDA2-C035-4526-995A-4A77C5650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696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F2941-161C-C1CA-2FC2-5308E36B1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56D693-3D76-14AF-86FF-F1BAAD2E3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CE93A0-907E-0604-C1BC-7ACB4D0C2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103EBF-897A-4C21-49B1-80EA9DF03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EFBD-6776-4859-8E25-E4B7769FF9E9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47491-AF26-16F7-3DD1-31C243119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4614EC-5504-5E7C-001E-E93AC0379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BDA2-C035-4526-995A-4A77C5650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655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42F1C-4AAB-DFBF-B280-6217C3220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2AF46C4-C5C9-2791-27D5-A050827B5C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8B0B33-38C9-12EE-0707-4B366061BE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615496-A9EF-02D0-3C51-644DB07B5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EFBD-6776-4859-8E25-E4B7769FF9E9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93EA66-DF0E-BCD5-6537-FC6CDC42C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1AF193-9DED-E134-3BE8-35E4CB633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1BDA2-C035-4526-995A-4A77C5650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912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A36CE9-96CE-FD02-F669-E2FE02E54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A43B64-ABD2-DABA-0787-4C187E5F5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42C643-3107-D05B-668B-211885B4F2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8EFBD-6776-4859-8E25-E4B7769FF9E9}" type="datetimeFigureOut">
              <a:rPr lang="ru-RU" smtClean="0"/>
              <a:t>05.11.2024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F76443-88F0-B58C-C736-B4FE42D71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C69E17-4EFF-CEAA-8F1E-48D16A6D1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1BDA2-C035-4526-995A-4A77C5650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469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5B8DD4-21F0-B7A7-AC7F-8E4DCD5394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Формирование слоговой структуры слова у детей с общим недоразвитием речи.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7FBC29-BD23-03E0-480E-F306B410C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7332" y="4989250"/>
            <a:ext cx="4160668" cy="1322772"/>
          </a:xfrm>
        </p:spPr>
        <p:txBody>
          <a:bodyPr>
            <a:normAutofit/>
          </a:bodyPr>
          <a:lstStyle/>
          <a:p>
            <a:r>
              <a:rPr lang="ru-RU" dirty="0"/>
              <a:t>Подготовила учитель-логопед МБДОУ «Детский сад № 6 «</a:t>
            </a:r>
            <a:r>
              <a:rPr lang="ru-RU" dirty="0" err="1"/>
              <a:t>Автошка</a:t>
            </a:r>
            <a:r>
              <a:rPr lang="ru-RU" dirty="0"/>
              <a:t>» Самойлова Е.А</a:t>
            </a:r>
          </a:p>
        </p:txBody>
      </p:sp>
    </p:spTree>
    <p:extLst>
      <p:ext uri="{BB962C8B-B14F-4D97-AF65-F5344CB8AC3E}">
        <p14:creationId xmlns:p14="http://schemas.microsoft.com/office/powerpoint/2010/main" val="3173408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4431B-6125-DEA1-B22D-C910933B9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55" y="0"/>
            <a:ext cx="10719521" cy="1683328"/>
          </a:xfrm>
        </p:spPr>
        <p:txBody>
          <a:bodyPr>
            <a:normAutofit/>
          </a:bodyPr>
          <a:lstStyle/>
          <a:p>
            <a:pPr algn="ctr"/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Игра: </a:t>
            </a:r>
            <a:r>
              <a:rPr lang="ru-RU" sz="2800" b="1" dirty="0">
                <a:solidFill>
                  <a:schemeClr val="tx2"/>
                </a:solidFill>
                <a:latin typeface="Trebuchet MS" panose="020B0603020202020204"/>
              </a:rPr>
              <a:t>Найди пару</a:t>
            </a:r>
            <a:b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B4D1981-E324-5912-5652-58CC78023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6435" y="50796"/>
            <a:ext cx="5338623" cy="8007929"/>
          </a:xfrm>
        </p:spPr>
      </p:pic>
    </p:spTree>
    <p:extLst>
      <p:ext uri="{BB962C8B-B14F-4D97-AF65-F5344CB8AC3E}">
        <p14:creationId xmlns:p14="http://schemas.microsoft.com/office/powerpoint/2010/main" val="566216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4431B-6125-DEA1-B22D-C910933B9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304800"/>
            <a:ext cx="9520158" cy="720436"/>
          </a:xfrm>
        </p:spPr>
        <p:txBody>
          <a:bodyPr>
            <a:normAutofit/>
          </a:bodyPr>
          <a:lstStyle/>
          <a:p>
            <a:pPr algn="ctr"/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Игра: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Один -много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B40D20-5CDA-57B7-284C-0D6772922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r>
              <a:rPr lang="ru-RU" dirty="0">
                <a:solidFill>
                  <a:schemeClr val="tx2"/>
                </a:solidFill>
              </a:rPr>
              <a:t>                       </a:t>
            </a:r>
          </a:p>
          <a:p>
            <a:endParaRPr lang="ru-RU" dirty="0">
              <a:solidFill>
                <a:schemeClr val="tx2"/>
              </a:solidFill>
            </a:endParaRPr>
          </a:p>
          <a:p>
            <a:endParaRPr lang="ru-RU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FB9FA2-84E3-DEEB-48A6-7F88BD6F2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96492" y="1179381"/>
            <a:ext cx="5076228" cy="44992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7F6EB0-C86A-B2BE-ED7B-409E220CE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122" y="1179381"/>
            <a:ext cx="4682134" cy="449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26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47EEEB-98D9-BD09-2E61-3159D8C22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805" y="193964"/>
            <a:ext cx="9520158" cy="1179500"/>
          </a:xfrm>
        </p:spPr>
        <p:txBody>
          <a:bodyPr/>
          <a:lstStyle/>
          <a:p>
            <a:pPr algn="ctr"/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Игра: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Проговори фразу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6F29D7C-8876-4F53-42D0-1CFA3239F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99854" y="1588652"/>
            <a:ext cx="6954982" cy="4323195"/>
          </a:xfrm>
        </p:spPr>
      </p:pic>
    </p:spTree>
    <p:extLst>
      <p:ext uri="{BB962C8B-B14F-4D97-AF65-F5344CB8AC3E}">
        <p14:creationId xmlns:p14="http://schemas.microsoft.com/office/powerpoint/2010/main" val="1763933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530EF6-A076-13DB-7117-742A134B6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8265"/>
            <a:ext cx="10515600" cy="113242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4F7CCA-F408-B72A-55F5-6D27E6DF4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indent="0" algn="ctr">
              <a:buNone/>
            </a:pPr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marL="0" indent="0" algn="ctr">
              <a:buNone/>
            </a:pPr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263089719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644819-95D4-14D9-4729-0D2714F82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81578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Слоговая структура слова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– это взаиморасположение и связь слогов в слове.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Слог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- это фонетико-фонологическая единица, занимающая промежуточное положение между звуком и речевым тактом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Слоги являются кратчайшими звеньями ритмической организации речи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К 3-м годам слоговая структура слова нарушается редко, главным образом, в малознакомых словах.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9556F3-A2F0-BEB1-6752-30EEB9E54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387" y="1253331"/>
            <a:ext cx="6435571" cy="4351338"/>
          </a:xfrm>
        </p:spPr>
        <p:txBody>
          <a:bodyPr/>
          <a:lstStyle/>
          <a:p>
            <a:pPr marL="3657600" lvl="8" indent="0">
              <a:buNone/>
            </a:pPr>
            <a:endParaRPr lang="ru-RU" dirty="0"/>
          </a:p>
          <a:p>
            <a:pPr marL="3657600" lvl="8" indent="0">
              <a:buNone/>
            </a:pPr>
            <a:endParaRPr lang="ru-RU" dirty="0"/>
          </a:p>
          <a:p>
            <a:pPr marL="3657600" lvl="8" indent="0">
              <a:buNone/>
            </a:pPr>
            <a:endParaRPr lang="ru-RU" dirty="0"/>
          </a:p>
          <a:p>
            <a:pPr marL="3657600" lvl="8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FD5BC7-B2C1-0CFF-793D-5760F65D1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673" y="0"/>
            <a:ext cx="7017558" cy="161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18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4DEAAE-949D-0E35-669B-6F49EFE0C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        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04E058-03BE-AE20-8982-6CDC954B3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6400"/>
            <a:ext cx="10515600" cy="5770563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                                        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А. К. Маркова определяет слоговую структуру слова как чередование ударных и безударных слогов различной степени сложности.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Слоговая структура слова характеризуется четырьмя параметрами: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1.Ударностью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2. Количеством слогов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3.Линейной последовательностью слогов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4.Моделью самого слога.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6857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D0736-8014-DC61-FEC4-E0D18A609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240146"/>
            <a:ext cx="9520158" cy="840510"/>
          </a:xfrm>
        </p:spPr>
        <p:txBody>
          <a:bodyPr/>
          <a:lstStyle/>
          <a:p>
            <a:r>
              <a:rPr lang="ru-RU" dirty="0"/>
              <a:t>                    </a:t>
            </a:r>
            <a:r>
              <a:rPr lang="ru-RU" dirty="0">
                <a:solidFill>
                  <a:schemeClr val="tx2"/>
                </a:solidFill>
              </a:rPr>
              <a:t>Уровень  слова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D5295B-D539-3F64-61BD-AE8BCEFEF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1293092"/>
            <a:ext cx="9520158" cy="4173254"/>
          </a:xfrm>
        </p:spPr>
        <p:txBody>
          <a:bodyPr>
            <a:normAutofit fontScale="77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А.К. Маркова выделяет 14 типов слоговой структуры слова и располагает их по возрастающей степени сложности.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Усложнение заключается в наращивании количества и использовании различных типов слогов: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1.Двусложные слова из открытых слогов.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2.Трехсложные слова из открытых слогов.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3.Односложные слова.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4.Двусложные слова с закрытым слогом.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5.Двусложные слова со стечением согласных в середине слова.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6.Двусложные слова из закрытых слогов.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7. трехсложные слова с закрытым слогом.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8.Трехсложные слова со стечением согласных.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9.Трехсложные слова со стечением согласных и закрытым слогом.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10.Трехсложные слова с двумя стечениями согласных.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11.Односложные слова со стечением согласных в начале, середине слова.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12.Двухсложные слова с двумя стечениями согласных.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13.Трехсложные слова со стечением согласных в начале и середине слова.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14.Многосложные слова из открытых слогов.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0415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F5AD-EAFC-F363-C5F0-40CABF7FA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Логопедическая работа по устранению нарушений слоговой структуры слова должна включать в себя: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806F3D-A350-7AF4-A36C-DCB20D2D4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Коррекционную работу по исправлению недостатка.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Работу над фонематическим восприятием,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Работу над словарным запасом,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Работу над грамматическими формами, работу над развитием интеллектуальных функций (мышления, памяти, внимания)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6040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C6594-788D-0094-9381-01892C215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Коррекционно-развивающая работа по преодолению нарушений слоговой структуры у детей с ОНР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DAB18C-B784-BFC7-4A60-0D5273BA0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Выделяются два этапа коррекционно-развивающей работы: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1.Подготовительный (пропедевтический) этап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: цель первого этапа подготовить ребёнка к усвоению ритмической структуры слов родного языка.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2.Коррекционный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этап: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коррекция нарушений слоговой структуры слов или формирование навыка правильного произнесения слов продуктивных классов.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6361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FE5919-2485-28A7-45F3-5BFAB91E6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926" y="184727"/>
            <a:ext cx="8634927" cy="1025237"/>
          </a:xfrm>
        </p:spPr>
        <p:txBody>
          <a:bodyPr/>
          <a:lstStyle/>
          <a:p>
            <a:r>
              <a:rPr lang="ru-RU" sz="3200" dirty="0">
                <a:ln>
                  <a:noFill/>
                </a:ln>
                <a:solidFill>
                  <a:schemeClr val="tx2"/>
                </a:solidFill>
                <a:effectLst/>
                <a:latin typeface="Trebuchet MS" panose="020B0603020202020204"/>
              </a:rPr>
              <a:t>Формирование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слоговой структуры слов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3BB5EE-0F9A-CDAB-8AD8-82FD5363B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209964"/>
            <a:ext cx="6739515" cy="2419927"/>
          </a:xfrm>
        </p:spPr>
        <p:txBody>
          <a:bodyPr>
            <a:normAutofit fontScale="925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Приёмы работы: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-Медленное проговаривание каждого слога(«</a:t>
            </a:r>
            <a:r>
              <a:rPr lang="ru-RU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ма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-ши-на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»)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-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Отхлопывание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и отстукивание слогов;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-Использование слоговой схемы для зрительной опоры.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-Называем первый и последний слоги;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-Определяем количество слогов.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4786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0B2DD9-8A71-9EE6-D1C8-5A2A0CF96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FDC80F-ABA1-BB2F-A559-F59FFAF6C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926" y="184727"/>
            <a:ext cx="8634927" cy="1025237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Игра « Произнеси по слогам»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C8A533-C369-794A-2037-AB645415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209964"/>
            <a:ext cx="6739515" cy="2419927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B6ADF1-785F-B894-5D46-97D80E815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309" y="1126836"/>
            <a:ext cx="4950691" cy="47936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F9EDB8-E71D-140F-7FD5-94A8C1A04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939" y="1126837"/>
            <a:ext cx="4293914" cy="479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30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9F2E02-116E-799A-6543-009D1F5A8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036" y="332509"/>
            <a:ext cx="9216818" cy="1533236"/>
          </a:xfrm>
        </p:spPr>
        <p:txBody>
          <a:bodyPr>
            <a:normAutofit fontScale="90000"/>
          </a:bodyPr>
          <a:lstStyle/>
          <a:p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Игра «</a:t>
            </a:r>
            <a:r>
              <a:rPr lang="ru-RU" sz="3200" b="1" dirty="0">
                <a:solidFill>
                  <a:schemeClr val="tx2"/>
                </a:solidFill>
                <a:latin typeface="Trebuchet MS" panose="020B0603020202020204"/>
                <a:ea typeface="+mj-ea"/>
                <a:cs typeface="+mj-cs"/>
              </a:rPr>
              <a:t>Зачеркни картинку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»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5BD29A-16C3-0088-270F-04CD58A8F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5345B6-5EBF-837E-4B98-0CD7D7143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4" y="1662544"/>
            <a:ext cx="5828146" cy="45720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4999CC-1D1E-3EAF-3737-65C155C4D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213" y="1662544"/>
            <a:ext cx="4901609" cy="45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49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</TotalTime>
  <Words>462</Words>
  <Application>Microsoft Office PowerPoint</Application>
  <PresentationFormat>Широкоэкранный</PresentationFormat>
  <Paragraphs>64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Trebuchet MS</vt:lpstr>
      <vt:lpstr>Wingdings</vt:lpstr>
      <vt:lpstr>Wingdings 3</vt:lpstr>
      <vt:lpstr>Тема Office</vt:lpstr>
      <vt:lpstr>Формирование слоговой структуры слова у детей с общим недоразвитием речи.</vt:lpstr>
      <vt:lpstr>Слоговая структура слова – это взаиморасположение и связь слогов в слове. Слог- это фонетико-фонологическая единица, занимающая промежуточное положение между звуком и речевым тактом Слоги являются кратчайшими звеньями ритмической организации речи К 3-м годам слоговая структура слова нарушается редко, главным образом, в малознакомых словах. </vt:lpstr>
      <vt:lpstr>           </vt:lpstr>
      <vt:lpstr>                    Уровень  слова</vt:lpstr>
      <vt:lpstr>Логопедическая работа по устранению нарушений слоговой структуры слова должна включать в себя:</vt:lpstr>
      <vt:lpstr>Коррекционно-развивающая работа по преодолению нарушений слоговой структуры у детей с ОНР</vt:lpstr>
      <vt:lpstr>Формирование слоговой структуры слов </vt:lpstr>
      <vt:lpstr>Игра « Произнеси по слогам»</vt:lpstr>
      <vt:lpstr>Игра «Зачеркни картинку»  </vt:lpstr>
      <vt:lpstr>Игра: Найди пару </vt:lpstr>
      <vt:lpstr>Игра: Один -много</vt:lpstr>
      <vt:lpstr>Игра: Проговори фразу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Максим Иванов</dc:creator>
  <cp:lastModifiedBy>Максим Иванов</cp:lastModifiedBy>
  <cp:revision>9</cp:revision>
  <dcterms:created xsi:type="dcterms:W3CDTF">2024-10-25T16:29:18Z</dcterms:created>
  <dcterms:modified xsi:type="dcterms:W3CDTF">2024-11-05T15:07:50Z</dcterms:modified>
</cp:coreProperties>
</file>