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8" r:id="rId3"/>
    <p:sldId id="257" r:id="rId4"/>
    <p:sldId id="256" r:id="rId5"/>
    <p:sldId id="259" r:id="rId6"/>
    <p:sldId id="260" r:id="rId7"/>
    <p:sldId id="261" r:id="rId8"/>
    <p:sldId id="262" r:id="rId9"/>
    <p:sldId id="264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5" r:id="rId18"/>
    <p:sldId id="271" r:id="rId19"/>
    <p:sldId id="276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CB32AC-C472-0854-9507-E049E81742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50D17F-0FA4-1455-1507-80D645131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125C64-5D4B-C5DF-5E28-B4D317117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A32A-821A-4301-BF5D-C3A517C0746D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80EE76-76EA-BCB8-31A5-C6798C80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C0EF95-8261-B806-3DD9-C74D9ADBC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537F-C637-4355-8B1D-DA1C6246A4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5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A764-6FCE-A171-8002-6320FB202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8BB9C2-90E8-17E9-DB58-A60420EA3E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F7FD3C-AE2F-A3DD-1967-1EFDC8A1C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A32A-821A-4301-BF5D-C3A517C0746D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927EA7-FA24-C395-0AA5-BCBCFFFA1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C9902A-CD2F-B13F-6637-887460A4D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537F-C637-4355-8B1D-DA1C6246A4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540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E0CBFE5-ACC9-68AA-C696-D4DBEF4048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151FB59-190C-E1A3-5663-6CEC15A644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1D3806-7077-82A5-0FF4-A5E5319DE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A32A-821A-4301-BF5D-C3A517C0746D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394F0F-06A4-9DC3-6980-880C01F8C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A7EDC8-AE2C-12C7-7948-67C621C19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537F-C637-4355-8B1D-DA1C6246A4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257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ACFDD7-D115-B8D6-8835-E6638716A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DE4AE5-2374-1329-17D1-EEC09F6EA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484838-3307-CB99-95D0-7BED13143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A32A-821A-4301-BF5D-C3A517C0746D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7AA5C7-0E24-C514-9E60-3F840897A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A808A7-238D-6CB6-7F53-A707D9D02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537F-C637-4355-8B1D-DA1C6246A4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15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8F43D2-8F06-BFB0-152A-17E159F18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D06905-575C-68E5-4812-4CD0DB45E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92D17E-36FA-30CC-1AF0-9AEE57F52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A32A-821A-4301-BF5D-C3A517C0746D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44C835-F0E9-42CA-256E-364DE7235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DA7EB4-24A8-25D2-650E-2761C8A2B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537F-C637-4355-8B1D-DA1C6246A4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637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3AD6A9-AF76-1B66-39FF-D6D8B3F33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481B40-3897-07D1-5941-C91747F4BE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9CA457-C219-1AE1-7703-9EDABD06D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DF5A1C-37FA-6C5E-F5D7-ED05EB79B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A32A-821A-4301-BF5D-C3A517C0746D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A4CDB6D-B8B1-F56F-2E00-EDACFBECC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CD7F81-BB59-1250-CB7F-949A4378B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537F-C637-4355-8B1D-DA1C6246A4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410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30A84D-2E2C-4D81-EBE1-82D43F20C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685839-CDD9-DDEB-029C-D9E0D5F8A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6EF3865-0B24-4D46-5593-63DCD9C16C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CE6FCC4-7A9D-B3A7-AADD-DBF767A15D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4A76684-A99A-9C3A-7BB4-42339BD994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DA8DA8F-98CC-9726-156A-EFFAED0EC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A32A-821A-4301-BF5D-C3A517C0746D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FC72C6B-BE1C-9CD3-B30C-EFD2CD9F4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2BD5C91-FA1F-524A-F7F7-EEE47993F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537F-C637-4355-8B1D-DA1C6246A4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345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EDCEEE-23DE-D428-6B82-AC68FFCCE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CB91AA-2854-0BC3-FF8E-F96DADC1D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A32A-821A-4301-BF5D-C3A517C0746D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19AEE59-1EF2-603F-0C8C-60DC26FAC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FB75987-1CE0-B45B-DBC4-EAF107D2E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537F-C637-4355-8B1D-DA1C6246A4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137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F4685E1-DB83-67B2-85E7-3D260F51B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A32A-821A-4301-BF5D-C3A517C0746D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7C3701F-C2E0-7C6A-2889-6FF8166F3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151147B-9A08-DAEF-A424-BFE3EF072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537F-C637-4355-8B1D-DA1C6246A4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972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712CA1-5876-F4BD-328B-9D09D254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BF4C9F-8FA7-E892-B5E3-3B1782152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374596-B9A8-7B05-3D41-EC2537637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2E0332-6340-BA59-2F14-955D3C736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A32A-821A-4301-BF5D-C3A517C0746D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B236AB-C39A-C3A5-D051-009FA5336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A13D06-D3AB-6D88-1025-F2D7038D6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537F-C637-4355-8B1D-DA1C6246A4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068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13322-F4B0-8C4F-97D3-F584A85EC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FB17AA3-E052-1B03-9994-9B9A7CE0C2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C2924C-E9AD-315F-108E-0F05D04C8A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C2DA94-B49C-E2E5-F220-C352E582E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A32A-821A-4301-BF5D-C3A517C0746D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E85997-7975-2963-819B-65E3DB0CC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7D61C3-4D03-A7AC-F47D-A55E6ACB0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537F-C637-4355-8B1D-DA1C6246A4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805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0B33CE-A5AB-0CA4-D3BD-A09D372A3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338B09-66FA-E268-E4C0-80831FB1F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A388A7-869E-F40C-0BC3-D278206A81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7A32A-821A-4301-BF5D-C3A517C0746D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C6FB32-913D-9AF4-3679-A9E6AE7E36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34319A-A3B5-D8A7-F9C4-61C5E7C99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537F-C637-4355-8B1D-DA1C6246A4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860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ebp"/><Relationship Id="rId2" Type="http://schemas.openxmlformats.org/officeDocument/2006/relationships/image" Target="../media/image2.web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web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web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web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ovarenok.ru/recipes/ingredient/2213/" TargetMode="External"/><Relationship Id="rId3" Type="http://schemas.openxmlformats.org/officeDocument/2006/relationships/hyperlink" Target="https://www.povarenok.ru/recipes/ingredient/4129/" TargetMode="External"/><Relationship Id="rId7" Type="http://schemas.openxmlformats.org/officeDocument/2006/relationships/hyperlink" Target="https://www.povarenok.ru/recipes/ingredient/1443/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povarenok.ru/recipes/ingredient/2273/" TargetMode="External"/><Relationship Id="rId5" Type="http://schemas.openxmlformats.org/officeDocument/2006/relationships/hyperlink" Target="https://www.povarenok.ru/recipes/ingredient/2036/" TargetMode="External"/><Relationship Id="rId10" Type="http://schemas.openxmlformats.org/officeDocument/2006/relationships/image" Target="../media/image40.jpg"/><Relationship Id="rId4" Type="http://schemas.openxmlformats.org/officeDocument/2006/relationships/hyperlink" Target="https://www.povarenok.ru/recipes/ingredient/1030/" TargetMode="External"/><Relationship Id="rId9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ebp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ovarenok.ru/recipes/ingredient/1259/" TargetMode="External"/><Relationship Id="rId13" Type="http://schemas.openxmlformats.org/officeDocument/2006/relationships/hyperlink" Target="https://www.povarenok.ru/recipes/ingredient/1868/" TargetMode="External"/><Relationship Id="rId3" Type="http://schemas.openxmlformats.org/officeDocument/2006/relationships/hyperlink" Target="https://www.povarenok.ru/recipes/ingredient/4129/" TargetMode="External"/><Relationship Id="rId7" Type="http://schemas.openxmlformats.org/officeDocument/2006/relationships/hyperlink" Target="https://www.povarenok.ru/recipes/ingredient/12257/" TargetMode="External"/><Relationship Id="rId12" Type="http://schemas.openxmlformats.org/officeDocument/2006/relationships/hyperlink" Target="https://www.povarenok.ru/recipes/ingredient/2213/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povarenok.ru/recipes/ingredient/2273/" TargetMode="External"/><Relationship Id="rId11" Type="http://schemas.openxmlformats.org/officeDocument/2006/relationships/hyperlink" Target="https://www.povarenok.ru/recipes/ingredient/1516/" TargetMode="External"/><Relationship Id="rId5" Type="http://schemas.openxmlformats.org/officeDocument/2006/relationships/hyperlink" Target="https://www.povarenok.ru/recipes/ingredient/2370/" TargetMode="External"/><Relationship Id="rId10" Type="http://schemas.openxmlformats.org/officeDocument/2006/relationships/hyperlink" Target="https://www.povarenok.ru/recipes/ingredient/2861/" TargetMode="External"/><Relationship Id="rId4" Type="http://schemas.openxmlformats.org/officeDocument/2006/relationships/hyperlink" Target="https://www.povarenok.ru/recipes/ingredient/5715/" TargetMode="External"/><Relationship Id="rId9" Type="http://schemas.openxmlformats.org/officeDocument/2006/relationships/hyperlink" Target="https://www.povarenok.ru/recipes/ingredient/2314/" TargetMode="External"/><Relationship Id="rId1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web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webp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web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web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web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4.jpg"/><Relationship Id="rId7" Type="http://schemas.openxmlformats.org/officeDocument/2006/relationships/image" Target="../media/image12.jpg"/><Relationship Id="rId2" Type="http://schemas.openxmlformats.org/officeDocument/2006/relationships/image" Target="../media/image2.web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3.jpg"/><Relationship Id="rId9" Type="http://schemas.openxmlformats.org/officeDocument/2006/relationships/image" Target="../media/image14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3.jpg"/><Relationship Id="rId2" Type="http://schemas.openxmlformats.org/officeDocument/2006/relationships/image" Target="../media/image2.web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webp"/><Relationship Id="rId5" Type="http://schemas.openxmlformats.org/officeDocument/2006/relationships/image" Target="../media/image17.webp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web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fif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web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.web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3DCF58-F937-967D-3270-5FFA70136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66" y="0"/>
            <a:ext cx="1036646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BA6DFB-545C-318F-5125-66040CD2CC77}"/>
              </a:ext>
            </a:extLst>
          </p:cNvPr>
          <p:cNvSpPr txBox="1"/>
          <p:nvPr/>
        </p:nvSpPr>
        <p:spPr>
          <a:xfrm>
            <a:off x="3046828" y="1587864"/>
            <a:ext cx="609834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/>
              <a:t>Тема урока</a:t>
            </a:r>
          </a:p>
          <a:p>
            <a:r>
              <a:rPr lang="ru-RU" sz="2800" b="1"/>
              <a:t> «Бутерброды на </a:t>
            </a:r>
          </a:p>
          <a:p>
            <a:r>
              <a:rPr lang="ru-RU" sz="2800" b="1"/>
              <a:t>хлебцах»</a:t>
            </a:r>
            <a:endParaRPr lang="ru-RU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08716E-CCFB-C069-607D-87DB30868415}"/>
              </a:ext>
            </a:extLst>
          </p:cNvPr>
          <p:cNvSpPr txBox="1"/>
          <p:nvPr/>
        </p:nvSpPr>
        <p:spPr>
          <a:xfrm>
            <a:off x="6212058" y="1587864"/>
            <a:ext cx="3494649" cy="3441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Подготовила учитель профильного труда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КОУ ВО «Бутурлиновская школа-интернат для обучающихся с ОВЗ»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Грянко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Наталья Валентиновна</a:t>
            </a:r>
          </a:p>
        </p:txBody>
      </p:sp>
    </p:spTree>
    <p:extLst>
      <p:ext uri="{BB962C8B-B14F-4D97-AF65-F5344CB8AC3E}">
        <p14:creationId xmlns:p14="http://schemas.microsoft.com/office/powerpoint/2010/main" val="3230171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5864D3-8A0F-4ED3-05D2-2937FDD3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1"/>
            <a:ext cx="12337366" cy="70939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FC4A3A-91C0-EE1D-659E-1EE2F3C53222}"/>
              </a:ext>
            </a:extLst>
          </p:cNvPr>
          <p:cNvSpPr txBox="1"/>
          <p:nvPr/>
        </p:nvSpPr>
        <p:spPr>
          <a:xfrm>
            <a:off x="900332" y="419743"/>
            <a:ext cx="1053670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800" b="1" dirty="0"/>
              <a:t>Хлебцы – это не просто диетическое и полезное питание. Это еще и вкусный продукт, который может служить основой для бутерброда.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D1961EC-7640-FF1E-598B-40F4CEF71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2234184"/>
            <a:ext cx="4623816" cy="462381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409FEAC-A07A-37EC-D6E9-8600B80EF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118" y="2481877"/>
            <a:ext cx="6046916" cy="385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09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5864D3-8A0F-4ED3-05D2-2937FDD3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1"/>
            <a:ext cx="12337366" cy="709398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456642-E3FF-2614-B653-4437964B5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6202"/>
            <a:ext cx="8942755" cy="53656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B664F2-6FEB-A76D-FF1D-1232E05AC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562" y="664855"/>
            <a:ext cx="8698875" cy="57992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28570B6-CE0B-043D-278A-9DB85C83C5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089" y="1219983"/>
            <a:ext cx="8698875" cy="579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0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5864D3-8A0F-4ED3-05D2-2937FDD3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7366" cy="70939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649A22-9912-82C5-AED4-3C390D9910BE}"/>
              </a:ext>
            </a:extLst>
          </p:cNvPr>
          <p:cNvSpPr txBox="1"/>
          <p:nvPr/>
        </p:nvSpPr>
        <p:spPr>
          <a:xfrm>
            <a:off x="604464" y="185846"/>
            <a:ext cx="114685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200" b="1" dirty="0">
                <a:solidFill>
                  <a:srgbClr val="002060"/>
                </a:solidFill>
                <a:effectLst/>
              </a:rPr>
              <a:t>Простейшие бутерброды на хлебцах – кулинарный рецепт.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4D7F0BB-D168-BA84-9AA6-906E5FCB6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942" y="956467"/>
            <a:ext cx="6230563" cy="623056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F0DCECE-97BE-4028-F702-4E64A308F5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164" y="185846"/>
            <a:ext cx="10444171" cy="74983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6F49B87-72E0-19DE-E458-C90A44370B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74" y="0"/>
            <a:ext cx="7268740" cy="72687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4018AA-0DA3-1A82-1D7E-2717A1CEE6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58" y="410740"/>
            <a:ext cx="10291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7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20A0FB-4602-EED1-6FA2-C794C35BD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1" y="0"/>
            <a:ext cx="943942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BADEC1-A808-2273-E321-76D227819EAA}"/>
              </a:ext>
            </a:extLst>
          </p:cNvPr>
          <p:cNvSpPr txBox="1"/>
          <p:nvPr/>
        </p:nvSpPr>
        <p:spPr>
          <a:xfrm>
            <a:off x="1487455" y="635188"/>
            <a:ext cx="1024362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sz="2800" b="1" i="1" strike="noStrike" dirty="0">
                <a:solidFill>
                  <a:srgbClr val="4BBE64"/>
                </a:solidFill>
                <a:effectLst/>
                <a:hlinkClick r:id="rId3"/>
              </a:rPr>
              <a:t> Хлебцы</a:t>
            </a:r>
            <a:r>
              <a:rPr lang="ru-RU" sz="2800" b="1" i="0" u="none" strike="noStrike" dirty="0">
                <a:solidFill>
                  <a:srgbClr val="4BBE64"/>
                </a:solidFill>
                <a:effectLst/>
                <a:hlinkClick r:id="rId3"/>
              </a:rPr>
              <a:t> </a:t>
            </a:r>
            <a:r>
              <a:rPr lang="ru-RU" sz="2800" b="1" i="0" dirty="0">
                <a:solidFill>
                  <a:srgbClr val="303030"/>
                </a:solidFill>
                <a:effectLst/>
              </a:rPr>
              <a:t>(щедрые бородинские или гречневые, или ржаные, или....) — 3 </a:t>
            </a:r>
            <a:r>
              <a:rPr lang="ru-RU" sz="2800" b="1" i="0" dirty="0" err="1">
                <a:solidFill>
                  <a:srgbClr val="303030"/>
                </a:solidFill>
                <a:effectLst/>
              </a:rPr>
              <a:t>шт</a:t>
            </a:r>
            <a:endParaRPr lang="ru-RU" sz="2800" b="1" i="0" dirty="0">
              <a:solidFill>
                <a:srgbClr val="30303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1" i="1" u="none" strike="noStrike" dirty="0">
                <a:solidFill>
                  <a:srgbClr val="4BBE64"/>
                </a:solidFill>
                <a:effectLst/>
                <a:hlinkClick r:id="rId4"/>
              </a:rPr>
              <a:t> Майонез </a:t>
            </a:r>
            <a:r>
              <a:rPr lang="ru-RU" sz="2800" b="1" i="0" dirty="0">
                <a:solidFill>
                  <a:srgbClr val="303030"/>
                </a:solidFill>
                <a:effectLst/>
              </a:rPr>
              <a:t>— 1.5 ст. л.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1" i="1" u="none" strike="noStrike" dirty="0">
                <a:solidFill>
                  <a:srgbClr val="4BBE64"/>
                </a:solidFill>
                <a:effectLst/>
                <a:hlinkClick r:id="rId5"/>
              </a:rPr>
              <a:t> Чеснок </a:t>
            </a:r>
            <a:r>
              <a:rPr lang="ru-RU" sz="2800" b="1" i="0" dirty="0">
                <a:solidFill>
                  <a:srgbClr val="303030"/>
                </a:solidFill>
                <a:effectLst/>
              </a:rPr>
              <a:t>(по вкусу) — 1 зуб.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1" i="1" u="none" strike="noStrike" dirty="0">
                <a:solidFill>
                  <a:srgbClr val="4BBE64"/>
                </a:solidFill>
                <a:effectLst/>
                <a:hlinkClick r:id="rId6"/>
              </a:rPr>
              <a:t> Сыр твердый </a:t>
            </a:r>
            <a:r>
              <a:rPr lang="ru-RU" sz="2800" b="1" i="0" dirty="0">
                <a:solidFill>
                  <a:srgbClr val="303030"/>
                </a:solidFill>
                <a:effectLst/>
              </a:rPr>
              <a:t>(любой вами любимый) — 20 г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1" i="1" u="none" strike="noStrike" dirty="0">
                <a:solidFill>
                  <a:srgbClr val="4BBE64"/>
                </a:solidFill>
                <a:effectLst/>
                <a:hlinkClick r:id="rId7"/>
              </a:rPr>
              <a:t> Помидор </a:t>
            </a:r>
            <a:r>
              <a:rPr lang="ru-RU" sz="2800" b="1" i="0" dirty="0">
                <a:solidFill>
                  <a:srgbClr val="303030"/>
                </a:solidFill>
                <a:effectLst/>
              </a:rPr>
              <a:t>— 1 </a:t>
            </a:r>
            <a:r>
              <a:rPr lang="ru-RU" sz="2800" b="1" i="0" dirty="0" err="1">
                <a:solidFill>
                  <a:srgbClr val="303030"/>
                </a:solidFill>
                <a:effectLst/>
              </a:rPr>
              <a:t>шт</a:t>
            </a:r>
            <a:endParaRPr lang="ru-RU" sz="2800" b="1" i="0" dirty="0">
              <a:solidFill>
                <a:srgbClr val="30303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1" i="1" u="none" strike="noStrike" dirty="0">
                <a:solidFill>
                  <a:srgbClr val="4BBE64"/>
                </a:solidFill>
                <a:effectLst/>
                <a:hlinkClick r:id="rId8"/>
              </a:rPr>
              <a:t> Зелень </a:t>
            </a:r>
            <a:r>
              <a:rPr lang="ru-RU" sz="2800" b="1" i="0" dirty="0">
                <a:solidFill>
                  <a:srgbClr val="303030"/>
                </a:solidFill>
                <a:effectLst/>
              </a:rPr>
              <a:t>(порезанные петрушка и укроп, опционально) — 1 ч. л.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8F300F-DFB7-9E27-92AE-3D3B00D715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688" y="3749457"/>
            <a:ext cx="4012846" cy="31085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B95DE1-A733-9CBE-638F-C63CD7B5FF49}"/>
              </a:ext>
            </a:extLst>
          </p:cNvPr>
          <p:cNvSpPr txBox="1"/>
          <p:nvPr/>
        </p:nvSpPr>
        <p:spPr>
          <a:xfrm>
            <a:off x="2010714" y="111968"/>
            <a:ext cx="86938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b="1" i="0" dirty="0">
                <a:solidFill>
                  <a:srgbClr val="002060"/>
                </a:solidFill>
                <a:effectLst/>
              </a:rPr>
              <a:t>Бутерброды на перекус с твердым сыром и овощами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6816651-E5CC-38E6-2565-FA9290FBF8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418" y="0"/>
            <a:ext cx="5721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8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20A0FB-4602-EED1-6FA2-C794C35BD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3942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3A1B9E-43A1-3A7B-F364-46E6BAC2FB32}"/>
              </a:ext>
            </a:extLst>
          </p:cNvPr>
          <p:cNvSpPr txBox="1"/>
          <p:nvPr/>
        </p:nvSpPr>
        <p:spPr>
          <a:xfrm>
            <a:off x="2866345" y="647114"/>
            <a:ext cx="92752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200" b="1" i="0" dirty="0">
                <a:solidFill>
                  <a:srgbClr val="002060"/>
                </a:solidFill>
                <a:effectLst/>
              </a:rPr>
              <a:t>Горячие бутерброды с луком на хлебцах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C6826C-7C07-560D-2CE1-F7BF7F75D773}"/>
              </a:ext>
            </a:extLst>
          </p:cNvPr>
          <p:cNvSpPr txBox="1"/>
          <p:nvPr/>
        </p:nvSpPr>
        <p:spPr>
          <a:xfrm>
            <a:off x="3453618" y="1514571"/>
            <a:ext cx="614758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00B050"/>
                </a:solidFill>
                <a:effectLst/>
                <a:latin typeface="-apple-system"/>
              </a:rPr>
              <a:t> </a:t>
            </a:r>
            <a:r>
              <a:rPr lang="ru-RU" sz="2800" b="1" i="1" dirty="0">
                <a:solidFill>
                  <a:srgbClr val="0070C0"/>
                </a:solidFill>
                <a:effectLst/>
                <a:latin typeface="-apple-system"/>
              </a:rPr>
              <a:t>Хлебцы</a:t>
            </a:r>
            <a:r>
              <a:rPr lang="ru-RU" sz="2800" b="1" i="1" dirty="0">
                <a:effectLst/>
              </a:rPr>
              <a:t> (</a:t>
            </a:r>
            <a:r>
              <a:rPr lang="ru-RU" sz="2800" b="1" i="1" dirty="0" err="1">
                <a:effectLst/>
              </a:rPr>
              <a:t>Kruazett</a:t>
            </a:r>
            <a:r>
              <a:rPr lang="ru-RU" sz="2800" b="1" i="1" dirty="0">
                <a:effectLst/>
              </a:rPr>
              <a:t>) — 6 </a:t>
            </a:r>
            <a:r>
              <a:rPr lang="ru-RU" sz="2800" b="1" i="1" dirty="0" err="1">
                <a:effectLst/>
              </a:rPr>
              <a:t>шт</a:t>
            </a:r>
            <a:endParaRPr lang="ru-RU" sz="2800" b="1" i="1" dirty="0"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1" i="0" dirty="0">
                <a:solidFill>
                  <a:srgbClr val="00B050"/>
                </a:solidFill>
                <a:effectLst/>
                <a:latin typeface="-apple-system"/>
              </a:rPr>
              <a:t> </a:t>
            </a:r>
            <a:r>
              <a:rPr lang="ru-RU" sz="2800" b="1" i="1" dirty="0">
                <a:solidFill>
                  <a:srgbClr val="0070C0"/>
                </a:solidFill>
                <a:effectLst/>
              </a:rPr>
              <a:t>Лук репчатый</a:t>
            </a:r>
            <a:r>
              <a:rPr lang="ru-RU" sz="2800" b="1" i="0" dirty="0">
                <a:solidFill>
                  <a:srgbClr val="00B050"/>
                </a:solidFill>
                <a:effectLst/>
              </a:rPr>
              <a:t> </a:t>
            </a:r>
            <a:r>
              <a:rPr lang="ru-RU" sz="2800" b="1" i="0" dirty="0">
                <a:effectLst/>
              </a:rPr>
              <a:t>— 1 </a:t>
            </a:r>
            <a:r>
              <a:rPr lang="ru-RU" sz="2800" b="1" i="0" dirty="0" err="1">
                <a:effectLst/>
              </a:rPr>
              <a:t>шт</a:t>
            </a:r>
            <a:endParaRPr lang="ru-RU" sz="2800" b="1" i="0" dirty="0"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1" i="0" dirty="0">
                <a:solidFill>
                  <a:srgbClr val="00B050"/>
                </a:solidFill>
                <a:effectLst/>
                <a:latin typeface="-apple-system"/>
              </a:rPr>
              <a:t> </a:t>
            </a:r>
            <a:r>
              <a:rPr lang="ru-RU" sz="2800" b="1" i="1" dirty="0">
                <a:solidFill>
                  <a:srgbClr val="0070C0"/>
                </a:solidFill>
                <a:effectLst/>
              </a:rPr>
              <a:t>Яйцо куриное</a:t>
            </a:r>
            <a:r>
              <a:rPr lang="ru-RU" sz="2800" b="1" i="1" dirty="0">
                <a:effectLst/>
              </a:rPr>
              <a:t> </a:t>
            </a:r>
            <a:r>
              <a:rPr lang="ru-RU" sz="2800" b="1" i="0" dirty="0">
                <a:effectLst/>
              </a:rPr>
              <a:t>— 1 </a:t>
            </a:r>
            <a:r>
              <a:rPr lang="ru-RU" sz="2800" b="1" i="0" dirty="0" err="1">
                <a:effectLst/>
              </a:rPr>
              <a:t>шт</a:t>
            </a:r>
            <a:endParaRPr lang="ru-RU" sz="2800" b="1" i="0" dirty="0"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1" i="0" dirty="0">
                <a:solidFill>
                  <a:srgbClr val="00B050"/>
                </a:solidFill>
                <a:effectLst/>
                <a:latin typeface="-apple-system"/>
              </a:rPr>
              <a:t> </a:t>
            </a:r>
            <a:r>
              <a:rPr lang="ru-RU" sz="2800" b="1" i="1" dirty="0">
                <a:solidFill>
                  <a:srgbClr val="0070C0"/>
                </a:solidFill>
                <a:effectLst/>
              </a:rPr>
              <a:t>Сыр полутвердый </a:t>
            </a:r>
            <a:r>
              <a:rPr lang="ru-RU" sz="2800" b="1" i="0" dirty="0">
                <a:effectLst/>
              </a:rPr>
              <a:t>— 80 г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1" i="0" dirty="0">
                <a:solidFill>
                  <a:srgbClr val="00B050"/>
                </a:solidFill>
                <a:effectLst/>
                <a:latin typeface="-apple-system"/>
              </a:rPr>
              <a:t> </a:t>
            </a:r>
            <a:r>
              <a:rPr lang="ru-RU" sz="2800" b="1" i="1" dirty="0">
                <a:solidFill>
                  <a:srgbClr val="0070C0"/>
                </a:solidFill>
                <a:effectLst/>
              </a:rPr>
              <a:t>Приправа</a:t>
            </a:r>
            <a:r>
              <a:rPr lang="ru-RU" sz="2800" b="1" i="0" dirty="0">
                <a:solidFill>
                  <a:srgbClr val="0070C0"/>
                </a:solidFill>
                <a:effectLst/>
                <a:latin typeface="-apple-system"/>
              </a:rPr>
              <a:t> </a:t>
            </a:r>
            <a:r>
              <a:rPr lang="ru-RU" sz="2800" b="1" i="0" dirty="0">
                <a:effectLst/>
              </a:rPr>
              <a:t>(прованские травы) — 0,5 ч. л</a:t>
            </a:r>
            <a:r>
              <a:rPr lang="ru-RU" sz="2800" b="1" i="0" dirty="0">
                <a:solidFill>
                  <a:srgbClr val="00B050"/>
                </a:solidFill>
                <a:effectLst/>
                <a:latin typeface="-apple-system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1" i="0" dirty="0">
                <a:solidFill>
                  <a:srgbClr val="00B050"/>
                </a:solidFill>
                <a:effectLst/>
                <a:latin typeface="-apple-system"/>
              </a:rPr>
              <a:t> </a:t>
            </a:r>
            <a:r>
              <a:rPr lang="ru-RU" sz="2800" b="1" i="1" dirty="0">
                <a:solidFill>
                  <a:srgbClr val="0070C0"/>
                </a:solidFill>
                <a:effectLst/>
              </a:rPr>
              <a:t>Соль </a:t>
            </a:r>
            <a:r>
              <a:rPr lang="ru-RU" sz="2800" b="1" i="0" dirty="0">
                <a:effectLst/>
              </a:rPr>
              <a:t>— по вкусу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87C12A-424B-4684-39D1-8208176AC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487" y="474173"/>
            <a:ext cx="9325655" cy="621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4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20A0FB-4602-EED1-6FA2-C794C35BD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3942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CC7D64-46C3-5479-331B-2E5CFF2D7983}"/>
              </a:ext>
            </a:extLst>
          </p:cNvPr>
          <p:cNvSpPr txBox="1"/>
          <p:nvPr/>
        </p:nvSpPr>
        <p:spPr>
          <a:xfrm>
            <a:off x="1944856" y="1235402"/>
            <a:ext cx="943942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sz="2800" b="1" i="0" dirty="0">
                <a:solidFill>
                  <a:srgbClr val="00B050"/>
                </a:solidFill>
                <a:effectLst/>
              </a:rPr>
              <a:t> </a:t>
            </a:r>
            <a:r>
              <a:rPr lang="ru-RU" sz="2800" b="1" i="1" dirty="0">
                <a:solidFill>
                  <a:srgbClr val="0070C0"/>
                </a:solidFill>
              </a:rPr>
              <a:t>Р</a:t>
            </a:r>
            <a:r>
              <a:rPr lang="ru-RU" sz="2800" b="1" i="1" dirty="0">
                <a:solidFill>
                  <a:srgbClr val="0070C0"/>
                </a:solidFill>
                <a:effectLst/>
              </a:rPr>
              <a:t>ыба соленая </a:t>
            </a:r>
            <a:r>
              <a:rPr lang="ru-RU" sz="2800" b="1" i="0" dirty="0">
                <a:solidFill>
                  <a:srgbClr val="333333"/>
                </a:solidFill>
                <a:effectLst/>
              </a:rPr>
              <a:t>(филе семги, форели или горбуши) – 150 г (также можно использовать и консервы, если нет соленого филе);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1" i="0" dirty="0">
                <a:solidFill>
                  <a:srgbClr val="00B050"/>
                </a:solidFill>
                <a:effectLst/>
              </a:rPr>
              <a:t> </a:t>
            </a:r>
            <a:r>
              <a:rPr lang="ru-RU" sz="2800" b="1" i="1" dirty="0">
                <a:solidFill>
                  <a:srgbClr val="0070C0"/>
                </a:solidFill>
              </a:rPr>
              <a:t>Х</a:t>
            </a:r>
            <a:r>
              <a:rPr lang="ru-RU" sz="2800" b="1" i="1" dirty="0">
                <a:solidFill>
                  <a:srgbClr val="0070C0"/>
                </a:solidFill>
                <a:effectLst/>
              </a:rPr>
              <a:t>лебцы</a:t>
            </a:r>
            <a:r>
              <a:rPr lang="ru-RU" sz="2800" b="1" i="0" dirty="0">
                <a:solidFill>
                  <a:srgbClr val="00B050"/>
                </a:solidFill>
                <a:effectLst/>
              </a:rPr>
              <a:t> </a:t>
            </a:r>
            <a:r>
              <a:rPr lang="ru-RU" sz="2800" b="1" i="0" dirty="0" err="1">
                <a:solidFill>
                  <a:srgbClr val="333333"/>
                </a:solidFill>
                <a:effectLst/>
              </a:rPr>
              <a:t>тостовые</a:t>
            </a:r>
            <a:r>
              <a:rPr lang="ru-RU" sz="2800" b="1" i="0" dirty="0">
                <a:solidFill>
                  <a:srgbClr val="333333"/>
                </a:solidFill>
                <a:effectLst/>
              </a:rPr>
              <a:t> – 4-5 </a:t>
            </a:r>
            <a:r>
              <a:rPr lang="ru-RU" sz="2800" b="1" i="0" dirty="0" err="1">
                <a:solidFill>
                  <a:srgbClr val="333333"/>
                </a:solidFill>
                <a:effectLst/>
              </a:rPr>
              <a:t>шт</a:t>
            </a:r>
            <a:r>
              <a:rPr lang="ru-RU" sz="2800" b="1" i="0" dirty="0">
                <a:solidFill>
                  <a:srgbClr val="333333"/>
                </a:solidFill>
                <a:effectLst/>
              </a:rPr>
              <a:t>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1" i="0" dirty="0">
                <a:solidFill>
                  <a:srgbClr val="00B050"/>
                </a:solidFill>
                <a:effectLst/>
              </a:rPr>
              <a:t> </a:t>
            </a:r>
            <a:r>
              <a:rPr lang="ru-RU" sz="2800" b="1" i="1" dirty="0">
                <a:solidFill>
                  <a:srgbClr val="0070C0"/>
                </a:solidFill>
              </a:rPr>
              <a:t>О</a:t>
            </a:r>
            <a:r>
              <a:rPr lang="ru-RU" sz="2800" b="1" i="1" dirty="0">
                <a:solidFill>
                  <a:srgbClr val="0070C0"/>
                </a:solidFill>
                <a:effectLst/>
              </a:rPr>
              <a:t>тваренные яйца </a:t>
            </a:r>
            <a:r>
              <a:rPr lang="ru-RU" sz="2800" b="1" i="0" dirty="0">
                <a:solidFill>
                  <a:srgbClr val="333333"/>
                </a:solidFill>
                <a:effectLst/>
              </a:rPr>
              <a:t>– 2-3 </a:t>
            </a:r>
            <a:r>
              <a:rPr lang="ru-RU" sz="2800" b="1" i="0" dirty="0" err="1">
                <a:solidFill>
                  <a:srgbClr val="333333"/>
                </a:solidFill>
                <a:effectLst/>
              </a:rPr>
              <a:t>шт</a:t>
            </a:r>
            <a:r>
              <a:rPr lang="ru-RU" sz="2800" b="1" i="0" dirty="0">
                <a:solidFill>
                  <a:srgbClr val="333333"/>
                </a:solidFill>
                <a:effectLst/>
              </a:rPr>
              <a:t>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1" i="0" dirty="0">
                <a:solidFill>
                  <a:srgbClr val="00B050"/>
                </a:solidFill>
                <a:effectLst/>
              </a:rPr>
              <a:t> </a:t>
            </a:r>
            <a:r>
              <a:rPr lang="ru-RU" sz="2800" b="1" i="1" dirty="0">
                <a:solidFill>
                  <a:srgbClr val="0070C0"/>
                </a:solidFill>
              </a:rPr>
              <a:t>С</a:t>
            </a:r>
            <a:r>
              <a:rPr lang="ru-RU" sz="2800" b="1" i="1" dirty="0">
                <a:solidFill>
                  <a:srgbClr val="0070C0"/>
                </a:solidFill>
                <a:effectLst/>
              </a:rPr>
              <a:t>вежий огурец</a:t>
            </a:r>
            <a:r>
              <a:rPr lang="ru-RU" sz="2800" b="1" i="0" dirty="0">
                <a:solidFill>
                  <a:srgbClr val="00B050"/>
                </a:solidFill>
                <a:effectLst/>
              </a:rPr>
              <a:t> </a:t>
            </a:r>
            <a:r>
              <a:rPr lang="ru-RU" sz="2800" b="1" i="0" dirty="0">
                <a:solidFill>
                  <a:srgbClr val="333333"/>
                </a:solidFill>
                <a:effectLst/>
              </a:rPr>
              <a:t>– 8 кружков.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F794FB-E894-2466-32A3-55249EBC9F68}"/>
              </a:ext>
            </a:extLst>
          </p:cNvPr>
          <p:cNvSpPr txBox="1"/>
          <p:nvPr/>
        </p:nvSpPr>
        <p:spPr>
          <a:xfrm>
            <a:off x="2426675" y="569945"/>
            <a:ext cx="8110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200" b="1" dirty="0">
                <a:solidFill>
                  <a:srgbClr val="002060"/>
                </a:solidFill>
              </a:rPr>
              <a:t>Б</a:t>
            </a:r>
            <a:r>
              <a:rPr lang="ru-RU" sz="3200" b="1" i="0" dirty="0">
                <a:solidFill>
                  <a:srgbClr val="002060"/>
                </a:solidFill>
                <a:effectLst/>
              </a:rPr>
              <a:t>утерброды на завтрак с рыбой и яйцами.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423C1F-36FE-3306-325C-288E36859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976" y="280178"/>
            <a:ext cx="9439421" cy="629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8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20A0FB-4602-EED1-6FA2-C794C35BD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3942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3B2C6D-AA2A-73D2-7173-D05839BE5FE2}"/>
              </a:ext>
            </a:extLst>
          </p:cNvPr>
          <p:cNvSpPr txBox="1"/>
          <p:nvPr/>
        </p:nvSpPr>
        <p:spPr>
          <a:xfrm>
            <a:off x="2858086" y="1606286"/>
            <a:ext cx="768799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i="1" dirty="0">
                <a:solidFill>
                  <a:srgbClr val="0070C0"/>
                </a:solidFill>
              </a:rPr>
              <a:t>Х</a:t>
            </a:r>
            <a:r>
              <a:rPr lang="ru-RU" sz="2800" b="1" i="1" dirty="0">
                <a:solidFill>
                  <a:srgbClr val="0070C0"/>
                </a:solidFill>
                <a:effectLst/>
              </a:rPr>
              <a:t>лебцы</a:t>
            </a:r>
            <a:r>
              <a:rPr lang="ru-RU" sz="2800" b="1" i="0" dirty="0">
                <a:solidFill>
                  <a:srgbClr val="333333"/>
                </a:solidFill>
                <a:effectLst/>
              </a:rPr>
              <a:t> (</a:t>
            </a:r>
            <a:r>
              <a:rPr lang="ru-RU" sz="2800" b="1" i="0" dirty="0" err="1">
                <a:solidFill>
                  <a:srgbClr val="333333"/>
                </a:solidFill>
                <a:effectLst/>
              </a:rPr>
              <a:t>цельнозерновые</a:t>
            </a:r>
            <a:r>
              <a:rPr lang="ru-RU" sz="2800" b="1" i="0" dirty="0">
                <a:solidFill>
                  <a:srgbClr val="333333"/>
                </a:solidFill>
                <a:effectLst/>
              </a:rPr>
              <a:t> </a:t>
            </a:r>
            <a:r>
              <a:rPr lang="ru-RU" sz="2800" b="1" dirty="0">
                <a:solidFill>
                  <a:srgbClr val="333333"/>
                </a:solidFill>
              </a:rPr>
              <a:t>пшеничные</a:t>
            </a:r>
            <a:r>
              <a:rPr lang="ru-RU" sz="2800" b="1" i="0" dirty="0">
                <a:solidFill>
                  <a:srgbClr val="333333"/>
                </a:solidFill>
                <a:effectLst/>
              </a:rPr>
              <a:t>) – 4 </a:t>
            </a:r>
            <a:r>
              <a:rPr lang="ru-RU" sz="2800" b="1" dirty="0" err="1">
                <a:solidFill>
                  <a:srgbClr val="333333"/>
                </a:solidFill>
              </a:rPr>
              <a:t>шт</a:t>
            </a:r>
            <a:r>
              <a:rPr lang="ru-RU" sz="2800" b="1" i="0" dirty="0">
                <a:solidFill>
                  <a:srgbClr val="333333"/>
                </a:solidFill>
                <a:effectLst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i="1" dirty="0">
                <a:solidFill>
                  <a:srgbClr val="0070C0"/>
                </a:solidFill>
              </a:rPr>
              <a:t>Т</a:t>
            </a:r>
            <a:r>
              <a:rPr lang="ru-RU" sz="2800" b="1" i="1" dirty="0">
                <a:solidFill>
                  <a:srgbClr val="0070C0"/>
                </a:solidFill>
                <a:effectLst/>
              </a:rPr>
              <a:t>ворожный сыр </a:t>
            </a:r>
            <a:r>
              <a:rPr lang="ru-RU" sz="2800" b="1" i="0" dirty="0">
                <a:solidFill>
                  <a:srgbClr val="333333"/>
                </a:solidFill>
                <a:effectLst/>
              </a:rPr>
              <a:t>– 2 ст. л;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i="1" dirty="0">
                <a:solidFill>
                  <a:srgbClr val="0070C0"/>
                </a:solidFill>
              </a:rPr>
              <a:t>С</a:t>
            </a:r>
            <a:r>
              <a:rPr lang="ru-RU" sz="2800" b="1" i="1" dirty="0">
                <a:solidFill>
                  <a:srgbClr val="0070C0"/>
                </a:solidFill>
                <a:effectLst/>
              </a:rPr>
              <a:t>ёмга </a:t>
            </a:r>
            <a:r>
              <a:rPr lang="ru-RU" sz="2800" b="1" i="0" dirty="0">
                <a:solidFill>
                  <a:srgbClr val="333333"/>
                </a:solidFill>
                <a:effectLst/>
              </a:rPr>
              <a:t>– </a:t>
            </a:r>
            <a:r>
              <a:rPr lang="ru-RU" sz="2800" b="1" dirty="0">
                <a:solidFill>
                  <a:srgbClr val="333333"/>
                </a:solidFill>
              </a:rPr>
              <a:t>4</a:t>
            </a:r>
            <a:r>
              <a:rPr lang="ru-RU" sz="2800" b="1" i="0" dirty="0">
                <a:solidFill>
                  <a:srgbClr val="333333"/>
                </a:solidFill>
                <a:effectLst/>
              </a:rPr>
              <a:t> слайса;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i="1" dirty="0">
                <a:solidFill>
                  <a:srgbClr val="0070C0"/>
                </a:solidFill>
              </a:rPr>
              <a:t>О</a:t>
            </a:r>
            <a:r>
              <a:rPr lang="ru-RU" sz="2800" b="1" i="1" dirty="0">
                <a:solidFill>
                  <a:srgbClr val="0070C0"/>
                </a:solidFill>
                <a:effectLst/>
              </a:rPr>
              <a:t>гурец </a:t>
            </a:r>
            <a:r>
              <a:rPr lang="ru-RU" sz="2800" b="1" i="0" dirty="0">
                <a:solidFill>
                  <a:srgbClr val="333333"/>
                </a:solidFill>
                <a:effectLst/>
              </a:rPr>
              <a:t>– несколько слайсов.</a:t>
            </a:r>
            <a:endParaRPr lang="ru-RU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D43FFB-BC2E-8245-7251-07061AB8CAB9}"/>
              </a:ext>
            </a:extLst>
          </p:cNvPr>
          <p:cNvSpPr txBox="1"/>
          <p:nvPr/>
        </p:nvSpPr>
        <p:spPr>
          <a:xfrm>
            <a:off x="1753773" y="708878"/>
            <a:ext cx="104382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Бутерброды на завтрак с рыбой и творожным сыром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DBBD31-7D7F-DE5E-8585-72DE5D451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052" y="377132"/>
            <a:ext cx="9745667" cy="648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4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20A0FB-4602-EED1-6FA2-C794C35BD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3942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72B3B1-BDEC-ACE8-7025-B11F4B26F0FC}"/>
              </a:ext>
            </a:extLst>
          </p:cNvPr>
          <p:cNvSpPr txBox="1"/>
          <p:nvPr/>
        </p:nvSpPr>
        <p:spPr>
          <a:xfrm>
            <a:off x="2145322" y="799478"/>
            <a:ext cx="85836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200" b="1" i="0" dirty="0">
                <a:solidFill>
                  <a:srgbClr val="002060"/>
                </a:solidFill>
                <a:effectLst/>
              </a:rPr>
              <a:t>Бутерброды на перекус с творогом и овощами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A670F5-74ED-D29E-3F0E-9688080A7F20}"/>
              </a:ext>
            </a:extLst>
          </p:cNvPr>
          <p:cNvSpPr txBox="1"/>
          <p:nvPr/>
        </p:nvSpPr>
        <p:spPr>
          <a:xfrm>
            <a:off x="3291842" y="1907792"/>
            <a:ext cx="614758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sz="2800" b="1" i="0" dirty="0">
                <a:solidFill>
                  <a:srgbClr val="00B050"/>
                </a:solidFill>
                <a:effectLst/>
              </a:rPr>
              <a:t> </a:t>
            </a:r>
            <a:r>
              <a:rPr lang="ru-RU" sz="2800" b="1" i="1" dirty="0">
                <a:solidFill>
                  <a:srgbClr val="0070C0"/>
                </a:solidFill>
                <a:effectLst/>
              </a:rPr>
              <a:t>Хлебцы </a:t>
            </a:r>
            <a:r>
              <a:rPr lang="ru-RU" sz="2800" b="1" i="0" dirty="0">
                <a:solidFill>
                  <a:srgbClr val="333333"/>
                </a:solidFill>
                <a:effectLst/>
              </a:rPr>
              <a:t>– 4 шт.;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B050"/>
                </a:solidFill>
              </a:rPr>
              <a:t> </a:t>
            </a:r>
            <a:r>
              <a:rPr lang="ru-RU" sz="2800" b="1" i="1" dirty="0">
                <a:solidFill>
                  <a:srgbClr val="0070C0"/>
                </a:solidFill>
              </a:rPr>
              <a:t>Т</a:t>
            </a:r>
            <a:r>
              <a:rPr lang="ru-RU" sz="2800" b="1" i="1" dirty="0">
                <a:solidFill>
                  <a:srgbClr val="0070C0"/>
                </a:solidFill>
                <a:effectLst/>
              </a:rPr>
              <a:t>ворог </a:t>
            </a:r>
            <a:r>
              <a:rPr lang="ru-RU" sz="2800" b="1" i="0" dirty="0">
                <a:solidFill>
                  <a:srgbClr val="333333"/>
                </a:solidFill>
                <a:effectLst/>
              </a:rPr>
              <a:t>5% жирности – 130 г;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B050"/>
                </a:solidFill>
              </a:rPr>
              <a:t> </a:t>
            </a:r>
            <a:r>
              <a:rPr lang="ru-RU" sz="2800" b="1" i="1" dirty="0">
                <a:solidFill>
                  <a:srgbClr val="0070C0"/>
                </a:solidFill>
              </a:rPr>
              <a:t>Сметана </a:t>
            </a:r>
            <a:r>
              <a:rPr lang="ru-RU" sz="2800" b="1" dirty="0">
                <a:solidFill>
                  <a:srgbClr val="333333"/>
                </a:solidFill>
              </a:rPr>
              <a:t>10 </a:t>
            </a:r>
            <a:r>
              <a:rPr lang="ru-RU" sz="2800" b="1" i="0" dirty="0">
                <a:solidFill>
                  <a:srgbClr val="333333"/>
                </a:solidFill>
                <a:effectLst/>
              </a:rPr>
              <a:t>% жирности  – 2 </a:t>
            </a:r>
            <a:r>
              <a:rPr lang="ru-RU" sz="2800" b="1" i="0" dirty="0" err="1">
                <a:solidFill>
                  <a:srgbClr val="333333"/>
                </a:solidFill>
                <a:effectLst/>
              </a:rPr>
              <a:t>ст.л</a:t>
            </a:r>
            <a:r>
              <a:rPr lang="ru-RU" sz="2800" b="1" i="0" dirty="0">
                <a:solidFill>
                  <a:srgbClr val="333333"/>
                </a:solidFill>
                <a:effectLst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B050"/>
                </a:solidFill>
              </a:rPr>
              <a:t> </a:t>
            </a:r>
            <a:r>
              <a:rPr lang="ru-RU" sz="2800" b="1" i="1" dirty="0">
                <a:solidFill>
                  <a:srgbClr val="0070C0"/>
                </a:solidFill>
              </a:rPr>
              <a:t>Т</a:t>
            </a:r>
            <a:r>
              <a:rPr lang="ru-RU" sz="2800" b="1" i="1" dirty="0">
                <a:solidFill>
                  <a:srgbClr val="0070C0"/>
                </a:solidFill>
                <a:effectLst/>
              </a:rPr>
              <a:t>омат </a:t>
            </a:r>
            <a:r>
              <a:rPr lang="ru-RU" sz="2800" b="1" i="0" dirty="0">
                <a:solidFill>
                  <a:srgbClr val="333333"/>
                </a:solidFill>
                <a:effectLst/>
              </a:rPr>
              <a:t>– 1 шт.(порезать кубиками);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B050"/>
                </a:solidFill>
              </a:rPr>
              <a:t> </a:t>
            </a:r>
            <a:r>
              <a:rPr lang="ru-RU" sz="2800" b="1" i="1" dirty="0">
                <a:solidFill>
                  <a:srgbClr val="0070C0"/>
                </a:solidFill>
              </a:rPr>
              <a:t>О</a:t>
            </a:r>
            <a:r>
              <a:rPr lang="ru-RU" sz="2800" b="1" i="1" dirty="0">
                <a:solidFill>
                  <a:srgbClr val="0070C0"/>
                </a:solidFill>
                <a:effectLst/>
              </a:rPr>
              <a:t>гурец</a:t>
            </a:r>
            <a:r>
              <a:rPr lang="ru-RU" sz="2800" b="1" i="0" dirty="0">
                <a:solidFill>
                  <a:srgbClr val="333333"/>
                </a:solidFill>
                <a:effectLst/>
              </a:rPr>
              <a:t>– 1 шт.(потереть на терке);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B050"/>
                </a:solidFill>
              </a:rPr>
              <a:t> </a:t>
            </a:r>
            <a:r>
              <a:rPr lang="ru-RU" sz="2800" b="1" i="1" dirty="0">
                <a:solidFill>
                  <a:srgbClr val="0070C0"/>
                </a:solidFill>
              </a:rPr>
              <a:t>С</a:t>
            </a:r>
            <a:r>
              <a:rPr lang="ru-RU" sz="2800" b="1" i="1" dirty="0">
                <a:solidFill>
                  <a:srgbClr val="0070C0"/>
                </a:solidFill>
                <a:effectLst/>
              </a:rPr>
              <a:t>пеции, зелень.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07039D-FD08-46AA-04EC-68462AE83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55" y="211015"/>
            <a:ext cx="11755283" cy="641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2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20A0FB-4602-EED1-6FA2-C794C35BD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3942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0DE964-10AA-CBA6-A30C-0E1200483E58}"/>
              </a:ext>
            </a:extLst>
          </p:cNvPr>
          <p:cNvSpPr txBox="1"/>
          <p:nvPr/>
        </p:nvSpPr>
        <p:spPr>
          <a:xfrm>
            <a:off x="3397348" y="237364"/>
            <a:ext cx="72237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200" b="1" dirty="0">
                <a:solidFill>
                  <a:srgbClr val="002060"/>
                </a:solidFill>
                <a:effectLst/>
              </a:rPr>
              <a:t>Бутерброды "Ассорти" на хлебцах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EAF4B8-6721-4672-0CA8-E3B71C00B564}"/>
              </a:ext>
            </a:extLst>
          </p:cNvPr>
          <p:cNvSpPr txBox="1"/>
          <p:nvPr/>
        </p:nvSpPr>
        <p:spPr>
          <a:xfrm>
            <a:off x="3344594" y="1393246"/>
            <a:ext cx="709363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sz="2800" b="1" i="0" u="none" strike="noStrike" dirty="0">
                <a:solidFill>
                  <a:srgbClr val="4BBE64"/>
                </a:solidFill>
                <a:effectLst/>
                <a:hlinkClick r:id="rId3"/>
              </a:rPr>
              <a:t> </a:t>
            </a:r>
            <a:r>
              <a:rPr lang="ru-RU" sz="2800" b="1" i="1" u="none" strike="noStrike" dirty="0">
                <a:solidFill>
                  <a:srgbClr val="4BBE64"/>
                </a:solidFill>
                <a:effectLst/>
                <a:hlinkClick r:id="rId3"/>
              </a:rPr>
              <a:t>Хлебцы</a:t>
            </a:r>
            <a:r>
              <a:rPr lang="ru-RU" sz="2800" b="1" i="0" u="none" strike="noStrike" dirty="0">
                <a:solidFill>
                  <a:srgbClr val="4BBE64"/>
                </a:solidFill>
                <a:effectLst/>
                <a:hlinkClick r:id="rId3"/>
              </a:rPr>
              <a:t> </a:t>
            </a:r>
            <a:r>
              <a:rPr lang="ru-RU" sz="2800" b="1" i="0" dirty="0">
                <a:solidFill>
                  <a:srgbClr val="303030"/>
                </a:solidFill>
                <a:effectLst/>
              </a:rPr>
              <a:t>(ржаные ,гречневые) — 2 </a:t>
            </a:r>
            <a:r>
              <a:rPr lang="ru-RU" sz="2800" b="1" i="0" dirty="0" err="1">
                <a:solidFill>
                  <a:srgbClr val="303030"/>
                </a:solidFill>
                <a:effectLst/>
              </a:rPr>
              <a:t>пач</a:t>
            </a:r>
            <a:r>
              <a:rPr lang="ru-RU" sz="2800" b="1" i="0" dirty="0">
                <a:solidFill>
                  <a:srgbClr val="303030"/>
                </a:solidFill>
                <a:effectLst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1" i="1" u="none" strike="noStrike" dirty="0">
                <a:solidFill>
                  <a:srgbClr val="4BBE64"/>
                </a:solidFill>
                <a:effectLst/>
                <a:hlinkClick r:id="rId4"/>
              </a:rPr>
              <a:t> Сыр творожный </a:t>
            </a:r>
            <a:r>
              <a:rPr lang="ru-RU" sz="2800" b="1" i="0" dirty="0">
                <a:solidFill>
                  <a:srgbClr val="303030"/>
                </a:solidFill>
                <a:effectLst/>
              </a:rPr>
              <a:t>— 150 г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1" i="0" u="none" strike="noStrike" dirty="0">
                <a:solidFill>
                  <a:srgbClr val="4BBE64"/>
                </a:solidFill>
                <a:effectLst/>
                <a:hlinkClick r:id="rId5"/>
              </a:rPr>
              <a:t> </a:t>
            </a:r>
            <a:r>
              <a:rPr lang="ru-RU" sz="2800" b="1" i="1" u="none" strike="noStrike" dirty="0">
                <a:solidFill>
                  <a:srgbClr val="4BBE64"/>
                </a:solidFill>
                <a:effectLst/>
                <a:hlinkClick r:id="rId5"/>
              </a:rPr>
              <a:t>Огурец маринованный </a:t>
            </a:r>
            <a:r>
              <a:rPr lang="ru-RU" sz="2800" b="1" i="0" dirty="0">
                <a:solidFill>
                  <a:srgbClr val="303030"/>
                </a:solidFill>
                <a:effectLst/>
              </a:rPr>
              <a:t>— 50 г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1" i="0" u="none" strike="noStrike" dirty="0">
                <a:solidFill>
                  <a:srgbClr val="4BBE64"/>
                </a:solidFill>
                <a:effectLst/>
                <a:hlinkClick r:id="rId6"/>
              </a:rPr>
              <a:t> </a:t>
            </a:r>
            <a:r>
              <a:rPr lang="ru-RU" sz="2800" b="1" i="1" u="none" strike="noStrike" dirty="0">
                <a:solidFill>
                  <a:srgbClr val="4BBE64"/>
                </a:solidFill>
                <a:effectLst/>
                <a:hlinkClick r:id="rId6"/>
              </a:rPr>
              <a:t>Сыр твердый </a:t>
            </a:r>
            <a:r>
              <a:rPr lang="ru-RU" sz="2800" b="1" i="0" dirty="0">
                <a:solidFill>
                  <a:srgbClr val="303030"/>
                </a:solidFill>
                <a:effectLst/>
              </a:rPr>
              <a:t>— 60 г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1" i="0" u="none" strike="noStrike" dirty="0">
                <a:solidFill>
                  <a:srgbClr val="4BBE64"/>
                </a:solidFill>
                <a:effectLst/>
                <a:hlinkClick r:id="rId7"/>
              </a:rPr>
              <a:t> </a:t>
            </a:r>
            <a:r>
              <a:rPr lang="ru-RU" sz="2800" b="1" i="1" u="none" strike="noStrike" dirty="0">
                <a:solidFill>
                  <a:srgbClr val="4BBE64"/>
                </a:solidFill>
                <a:effectLst/>
                <a:hlinkClick r:id="rId7"/>
              </a:rPr>
              <a:t>Колбаски</a:t>
            </a:r>
            <a:r>
              <a:rPr lang="ru-RU" sz="2800" b="1" i="0" u="none" strike="noStrike" dirty="0">
                <a:solidFill>
                  <a:srgbClr val="4BBE64"/>
                </a:solidFill>
                <a:effectLst/>
                <a:hlinkClick r:id="rId7"/>
              </a:rPr>
              <a:t> </a:t>
            </a:r>
            <a:r>
              <a:rPr lang="ru-RU" sz="2800" b="1" i="0" dirty="0">
                <a:solidFill>
                  <a:srgbClr val="303030"/>
                </a:solidFill>
                <a:effectLst/>
              </a:rPr>
              <a:t>— 40 г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1" i="0" u="none" strike="noStrike" dirty="0">
                <a:solidFill>
                  <a:srgbClr val="4BBE64"/>
                </a:solidFill>
                <a:effectLst/>
                <a:hlinkClick r:id="rId8"/>
              </a:rPr>
              <a:t> </a:t>
            </a:r>
            <a:r>
              <a:rPr lang="ru-RU" sz="2800" b="1" i="1" u="sng" strike="noStrike" dirty="0">
                <a:solidFill>
                  <a:srgbClr val="4BBE64"/>
                </a:solidFill>
                <a:effectLst/>
                <a:hlinkClick r:id="rId8"/>
              </a:rPr>
              <a:t>Огурец </a:t>
            </a:r>
            <a:r>
              <a:rPr lang="ru-RU" sz="2800" b="1" i="0" dirty="0">
                <a:solidFill>
                  <a:srgbClr val="303030"/>
                </a:solidFill>
                <a:effectLst/>
              </a:rPr>
              <a:t>(свежий) — 0,5 </a:t>
            </a:r>
            <a:r>
              <a:rPr lang="ru-RU" sz="2800" b="1" i="0" dirty="0" err="1">
                <a:solidFill>
                  <a:srgbClr val="303030"/>
                </a:solidFill>
                <a:effectLst/>
              </a:rPr>
              <a:t>шт</a:t>
            </a:r>
            <a:endParaRPr lang="ru-RU" sz="2800" b="1" i="0" dirty="0">
              <a:solidFill>
                <a:srgbClr val="30303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1" i="0" u="none" strike="noStrike" dirty="0">
                <a:solidFill>
                  <a:srgbClr val="4BBE64"/>
                </a:solidFill>
                <a:effectLst/>
                <a:hlinkClick r:id="rId9"/>
              </a:rPr>
              <a:t> </a:t>
            </a:r>
            <a:r>
              <a:rPr lang="ru-RU" sz="2800" b="1" i="1" u="none" strike="noStrike" dirty="0">
                <a:solidFill>
                  <a:srgbClr val="4BBE64"/>
                </a:solidFill>
                <a:effectLst/>
                <a:hlinkClick r:id="rId9"/>
              </a:rPr>
              <a:t>Перец болгарский </a:t>
            </a:r>
            <a:r>
              <a:rPr lang="ru-RU" sz="2800" b="1" i="0" dirty="0">
                <a:solidFill>
                  <a:srgbClr val="303030"/>
                </a:solidFill>
                <a:effectLst/>
              </a:rPr>
              <a:t>— 0,5 </a:t>
            </a:r>
            <a:r>
              <a:rPr lang="ru-RU" sz="2800" b="1" i="0" dirty="0" err="1">
                <a:solidFill>
                  <a:srgbClr val="303030"/>
                </a:solidFill>
                <a:effectLst/>
              </a:rPr>
              <a:t>шт</a:t>
            </a:r>
            <a:endParaRPr lang="ru-RU" sz="2800" b="1" i="0" dirty="0">
              <a:solidFill>
                <a:srgbClr val="30303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1" i="0" u="none" strike="noStrike" dirty="0">
                <a:solidFill>
                  <a:srgbClr val="4BBE64"/>
                </a:solidFill>
                <a:effectLst/>
                <a:hlinkClick r:id="rId10"/>
              </a:rPr>
              <a:t> </a:t>
            </a:r>
            <a:r>
              <a:rPr lang="ru-RU" sz="2800" b="1" i="1" u="none" strike="noStrike" dirty="0">
                <a:solidFill>
                  <a:srgbClr val="4BBE64"/>
                </a:solidFill>
                <a:effectLst/>
                <a:hlinkClick r:id="rId10"/>
              </a:rPr>
              <a:t>Шампиньоны</a:t>
            </a:r>
            <a:r>
              <a:rPr lang="ru-RU" sz="2800" b="1" i="0" u="none" strike="noStrike" dirty="0">
                <a:solidFill>
                  <a:srgbClr val="4BBE64"/>
                </a:solidFill>
                <a:effectLst/>
                <a:hlinkClick r:id="rId10"/>
              </a:rPr>
              <a:t> </a:t>
            </a:r>
            <a:r>
              <a:rPr lang="ru-RU" sz="2800" b="1" i="0" dirty="0">
                <a:solidFill>
                  <a:srgbClr val="303030"/>
                </a:solidFill>
                <a:effectLst/>
              </a:rPr>
              <a:t>(жареные) — 30 г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1" i="0" u="none" strike="noStrike" dirty="0">
                <a:solidFill>
                  <a:srgbClr val="4BBE64"/>
                </a:solidFill>
                <a:effectLst/>
                <a:hlinkClick r:id="rId11"/>
              </a:rPr>
              <a:t> </a:t>
            </a:r>
            <a:r>
              <a:rPr lang="ru-RU" sz="2800" b="1" i="1" u="none" strike="noStrike" dirty="0">
                <a:solidFill>
                  <a:srgbClr val="4BBE64"/>
                </a:solidFill>
                <a:effectLst/>
                <a:hlinkClick r:id="rId11"/>
              </a:rPr>
              <a:t>Редис</a:t>
            </a:r>
            <a:r>
              <a:rPr lang="ru-RU" sz="2800" b="1" i="0" u="none" strike="noStrike" dirty="0">
                <a:solidFill>
                  <a:srgbClr val="4BBE64"/>
                </a:solidFill>
                <a:effectLst/>
                <a:hlinkClick r:id="rId11"/>
              </a:rPr>
              <a:t> </a:t>
            </a:r>
            <a:r>
              <a:rPr lang="ru-RU" sz="2800" b="1" i="0" dirty="0">
                <a:solidFill>
                  <a:srgbClr val="303030"/>
                </a:solidFill>
                <a:effectLst/>
              </a:rPr>
              <a:t>(маленькие) — 4 </a:t>
            </a:r>
            <a:r>
              <a:rPr lang="ru-RU" sz="2800" b="1" i="0" dirty="0" err="1">
                <a:solidFill>
                  <a:srgbClr val="303030"/>
                </a:solidFill>
                <a:effectLst/>
              </a:rPr>
              <a:t>шт</a:t>
            </a:r>
            <a:endParaRPr lang="ru-RU" sz="2800" b="1" i="0" dirty="0">
              <a:solidFill>
                <a:srgbClr val="30303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1" i="0" u="none" strike="noStrike" dirty="0">
                <a:solidFill>
                  <a:srgbClr val="4BBE64"/>
                </a:solidFill>
                <a:effectLst/>
                <a:hlinkClick r:id="rId12"/>
              </a:rPr>
              <a:t> </a:t>
            </a:r>
            <a:r>
              <a:rPr lang="ru-RU" sz="2800" b="1" i="1" u="none" strike="noStrike" dirty="0">
                <a:solidFill>
                  <a:srgbClr val="4BBE64"/>
                </a:solidFill>
                <a:effectLst/>
                <a:hlinkClick r:id="rId12"/>
              </a:rPr>
              <a:t>Зелень </a:t>
            </a:r>
            <a:r>
              <a:rPr lang="ru-RU" sz="2800" b="1" i="0" dirty="0">
                <a:solidFill>
                  <a:srgbClr val="303030"/>
                </a:solidFill>
                <a:effectLst/>
              </a:rPr>
              <a:t>(укроп, петрушка) — 20 г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1" i="0" u="none" strike="noStrike" dirty="0">
                <a:solidFill>
                  <a:srgbClr val="4BBE64"/>
                </a:solidFill>
                <a:effectLst/>
                <a:hlinkClick r:id="rId13"/>
              </a:rPr>
              <a:t> </a:t>
            </a:r>
            <a:r>
              <a:rPr lang="ru-RU" sz="2800" b="1" i="1" u="none" strike="noStrike" dirty="0">
                <a:solidFill>
                  <a:srgbClr val="4BBE64"/>
                </a:solidFill>
                <a:effectLst/>
                <a:hlinkClick r:id="rId13"/>
              </a:rPr>
              <a:t>Фета </a:t>
            </a:r>
            <a:r>
              <a:rPr lang="ru-RU" sz="2800" b="1" i="0" dirty="0">
                <a:solidFill>
                  <a:srgbClr val="303030"/>
                </a:solidFill>
                <a:effectLst/>
              </a:rPr>
              <a:t>— 20 г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D2A500-2B12-3BC3-F5FC-E3A18ADB90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700" y="0"/>
            <a:ext cx="88530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20A0FB-4602-EED1-6FA2-C794C35BD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39422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03D37D-E048-AE35-B573-B8FC79641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6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43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35CA4B-C31E-1062-D23B-20DA3226F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2192000" cy="7010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C06A6B-B090-33F4-9C4A-11DFCF5E50CB}"/>
              </a:ext>
            </a:extLst>
          </p:cNvPr>
          <p:cNvSpPr txBox="1"/>
          <p:nvPr/>
        </p:nvSpPr>
        <p:spPr>
          <a:xfrm>
            <a:off x="2310618" y="145423"/>
            <a:ext cx="81276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Хлебцы</a:t>
            </a:r>
            <a:r>
              <a:rPr lang="ru-RU" sz="3200" b="1" dirty="0">
                <a:solidFill>
                  <a:srgbClr val="002060"/>
                </a:solidFill>
              </a:rPr>
              <a:t> – хлебобулочное изделие, приготовленное из муки зерновых культур по специальной технологии.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75BC9C-747C-0BDA-E25B-6F6F28CE7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77" y="1685726"/>
            <a:ext cx="2868168" cy="28681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C9C71AE-6502-3F8C-6B87-F5DBB0DA5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467" y="2326745"/>
            <a:ext cx="4553533" cy="45535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59E57C-1BD9-A664-08F7-CECF770A01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09" y="4051036"/>
            <a:ext cx="3688525" cy="263934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FBC8A31-F5CE-187D-717A-41FC199355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95" y="1855761"/>
            <a:ext cx="4699565" cy="299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93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35CA4B-C31E-1062-D23B-20DA3226F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2192000" cy="7010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AB5D98-CA67-EA06-C870-D52901FC4D21}"/>
              </a:ext>
            </a:extLst>
          </p:cNvPr>
          <p:cNvSpPr txBox="1"/>
          <p:nvPr/>
        </p:nvSpPr>
        <p:spPr>
          <a:xfrm>
            <a:off x="689317" y="106876"/>
            <a:ext cx="102975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i="0" dirty="0">
                <a:solidFill>
                  <a:srgbClr val="362E48"/>
                </a:solidFill>
                <a:effectLst/>
              </a:rPr>
              <a:t>Полезные перекусы – неотъемлемая  часть здорового питания. И что может быть лучше и удобней, чем хрустящий хлебец.</a:t>
            </a:r>
            <a:endParaRPr lang="ru-RU" sz="3200" b="1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847D97-58D0-8692-86CF-A7E81333D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17" y="1935811"/>
            <a:ext cx="4736857" cy="473685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5F4F50D-1765-7A7A-77D4-A4E8B20442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083" y="1589649"/>
            <a:ext cx="5268351" cy="526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5864D3-8A0F-4ED3-05D2-2937FDD3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366" y="75679"/>
            <a:ext cx="12337366" cy="70939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B01316-06D9-8ACD-8DB7-1904045A0D5D}"/>
              </a:ext>
            </a:extLst>
          </p:cNvPr>
          <p:cNvSpPr txBox="1"/>
          <p:nvPr/>
        </p:nvSpPr>
        <p:spPr>
          <a:xfrm>
            <a:off x="306364" y="125698"/>
            <a:ext cx="1098217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Помимо зерна, для улучшения пищевых качеств и придания продукту еще большей пользы в хлебцы могут входить: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002060"/>
                </a:solidFill>
              </a:rPr>
              <a:t>отруби;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002060"/>
                </a:solidFill>
              </a:rPr>
              <a:t>пророщенные злаковые;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002060"/>
                </a:solidFill>
              </a:rPr>
              <a:t>морская капуста;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002060"/>
                </a:solidFill>
              </a:rPr>
              <a:t>сухофрукты;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002060"/>
                </a:solidFill>
              </a:rPr>
              <a:t>витамины и микроэлементы.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006014-FBAD-96F0-D69C-2B27AA220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8301" y="1714081"/>
            <a:ext cx="11035397" cy="514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2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5864D3-8A0F-4ED3-05D2-2937FDD3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1"/>
            <a:ext cx="12337366" cy="709398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AA525FE-9EB0-BFA9-4207-8C866CEE6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481" y="1256537"/>
            <a:ext cx="6191250" cy="619125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300855D-B3ED-6E33-0EBF-A8E2CB56B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6848"/>
            <a:ext cx="4440936" cy="444093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4A89F98-D48A-953B-DB45-82E91FBD83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491" y="3247072"/>
            <a:ext cx="4338875" cy="375312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8648406-3052-1BBE-260E-6EAA4AAC4C3E}"/>
              </a:ext>
            </a:extLst>
          </p:cNvPr>
          <p:cNvSpPr txBox="1"/>
          <p:nvPr/>
        </p:nvSpPr>
        <p:spPr>
          <a:xfrm>
            <a:off x="546295" y="-51514"/>
            <a:ext cx="11099409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Хлебцы могут быть произведены из разных сортов зерна и муки. И называться:</a:t>
            </a:r>
          </a:p>
          <a:p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  <a:t>1. Пшеничные. </a:t>
            </a:r>
            <a:r>
              <a:rPr lang="ru-RU" sz="2400" b="1" dirty="0"/>
              <a:t>Самые распространенные хлебцы из одной из самой полезной муки. Пшеничная мука – источник витаминов, углеводов, белков, микроэлементов. Также она богата клетчаткой. Ценность муки определяется его сортом и грубостью помола. При этом полезнее считается более низший сорт.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2606186-06F6-398F-8C39-94F8FA02D9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89" y="936007"/>
            <a:ext cx="5873262" cy="587326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9FC3F53-7819-E2EF-E9E9-C23ABD2A41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48" y="824954"/>
            <a:ext cx="5848269" cy="584826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9C645B3-0B73-562A-A9E3-13ECC202AF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351" y="352830"/>
            <a:ext cx="6584426" cy="650516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C56206C-F883-A169-6513-6F7691E4C8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250" y="321507"/>
            <a:ext cx="4985660" cy="664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6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5864D3-8A0F-4ED3-05D2-2937FDD3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1"/>
            <a:ext cx="12337366" cy="70939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01358A-B97B-609D-C548-7C9BC4B25CC0}"/>
              </a:ext>
            </a:extLst>
          </p:cNvPr>
          <p:cNvSpPr txBox="1"/>
          <p:nvPr/>
        </p:nvSpPr>
        <p:spPr>
          <a:xfrm>
            <a:off x="1139483" y="435988"/>
            <a:ext cx="10761785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2. Ржаные. </a:t>
            </a:r>
            <a:r>
              <a:rPr lang="ru-RU" sz="2400" b="1" dirty="0"/>
              <a:t>Особенно ценны хлебцы, изготовленные из обдирной ржаной муки, где содержится множество питательных веществ, полученных из оболочек зерна.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83E4AB-04C8-3A9F-36EE-42D766840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0" y="1697872"/>
            <a:ext cx="5064760" cy="50647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96FC3A-8A0D-78C7-18A4-BAAFFF0ED1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251" y="2025806"/>
            <a:ext cx="6058864" cy="48644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BD0F59E-629E-F648-35ED-76192BF177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304" y="1690876"/>
            <a:ext cx="5198441" cy="455679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81C12F0-5369-0D7B-3546-13457F98AD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15" y="943260"/>
            <a:ext cx="7874227" cy="59010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E2A4671-71C4-CA73-566B-A402527D02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900" y="311202"/>
            <a:ext cx="6788293" cy="670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5864D3-8A0F-4ED3-05D2-2937FDD3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1"/>
            <a:ext cx="12337366" cy="70939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9DF2EE-1B4E-71E2-C761-048CA65A3AA0}"/>
              </a:ext>
            </a:extLst>
          </p:cNvPr>
          <p:cNvSpPr txBox="1"/>
          <p:nvPr/>
        </p:nvSpPr>
        <p:spPr>
          <a:xfrm>
            <a:off x="1603717" y="196838"/>
            <a:ext cx="10030265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3. Кукурузные. </a:t>
            </a:r>
            <a:r>
              <a:rPr lang="ru-RU" sz="2400" b="1" dirty="0" err="1"/>
              <a:t>Цельнозерновые</a:t>
            </a:r>
            <a:r>
              <a:rPr lang="ru-RU" sz="2400" b="1" dirty="0"/>
              <a:t> хлебцы из кукурузной муки нашли широкое применение в детском питании. Полезны они и тем, кто не переносит глютен.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95F31C-F3B4-D3AE-13AF-9381C77FA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5" y="1684546"/>
            <a:ext cx="5333238" cy="53332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5C37FDC-AD72-7208-9442-2B3BBF985A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916" y="1788045"/>
            <a:ext cx="5126239" cy="512623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AF2639D-2A23-6D66-EDA7-3CF7035A5D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088" y="848582"/>
            <a:ext cx="6169202" cy="616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2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5864D3-8A0F-4ED3-05D2-2937FDD3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1"/>
            <a:ext cx="12337366" cy="70939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CF0924-53AE-F060-DB0E-2BE2467DFF41}"/>
              </a:ext>
            </a:extLst>
          </p:cNvPr>
          <p:cNvSpPr txBox="1"/>
          <p:nvPr/>
        </p:nvSpPr>
        <p:spPr>
          <a:xfrm>
            <a:off x="1026941" y="480369"/>
            <a:ext cx="10677377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4. Рисовые. </a:t>
            </a:r>
            <a:r>
              <a:rPr lang="ru-RU" sz="2400" b="1" dirty="0"/>
              <a:t>Отличные диетические хлебцы из муки, также не содержащей глютен. Продукт нежный и рассыпчатый. Особенно ценен коричневый рис, содержащий большое число микроэлементов.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10C06D-D6FB-E200-25CE-F5CE455E3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02" y="1742253"/>
            <a:ext cx="3740811" cy="55101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02B0A9B-0B14-E6AA-939E-F0D90D8E6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683" y="1742253"/>
            <a:ext cx="4583365" cy="55101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02C64AC-4086-1FCA-F922-9F96694871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73" y="1466384"/>
            <a:ext cx="9665592" cy="551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9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5864D3-8A0F-4ED3-05D2-2937FDD3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7366" cy="70939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041691-0AAB-25C3-7CE2-66EF3D9BACB5}"/>
              </a:ext>
            </a:extLst>
          </p:cNvPr>
          <p:cNvSpPr txBox="1"/>
          <p:nvPr/>
        </p:nvSpPr>
        <p:spPr>
          <a:xfrm>
            <a:off x="1195753" y="363472"/>
            <a:ext cx="107195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Известны также гречневые, ячменные, овсяные хлебца. Все они по-своему вкусны и полезны.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E8B54B-DED5-7A5A-09A7-EDD56A21F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151" y="1354134"/>
            <a:ext cx="5580185" cy="558018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C51870D-C0E5-6511-D4C6-F993DC082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088" y="1582910"/>
            <a:ext cx="3807453" cy="530005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62A6E6-2D61-B92F-DAD6-076A627D3E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59" y="1770105"/>
            <a:ext cx="3325250" cy="516421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38C1753-0379-4B26-E710-F1D10AE820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258" y="363472"/>
            <a:ext cx="3977640" cy="6858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C7FFB36-63D5-D83B-D012-8A4C3753A0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56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4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637</Words>
  <Application>Microsoft Office PowerPoint</Application>
  <PresentationFormat>Широкоэкранный</PresentationFormat>
  <Paragraphs>65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-apple-system</vt:lpstr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Наталья</cp:lastModifiedBy>
  <cp:revision>3</cp:revision>
  <dcterms:created xsi:type="dcterms:W3CDTF">2023-02-05T15:19:16Z</dcterms:created>
  <dcterms:modified xsi:type="dcterms:W3CDTF">2023-03-21T22:29:05Z</dcterms:modified>
</cp:coreProperties>
</file>