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60" r:id="rId5"/>
    <p:sldId id="264" r:id="rId6"/>
    <p:sldId id="262" r:id="rId7"/>
    <p:sldId id="266" r:id="rId8"/>
    <p:sldId id="278" r:id="rId9"/>
    <p:sldId id="265" r:id="rId10"/>
    <p:sldId id="263" r:id="rId11"/>
    <p:sldId id="261" r:id="rId12"/>
    <p:sldId id="258" r:id="rId13"/>
    <p:sldId id="267" r:id="rId14"/>
    <p:sldId id="270" r:id="rId15"/>
    <p:sldId id="269" r:id="rId16"/>
    <p:sldId id="268" r:id="rId17"/>
    <p:sldId id="271" r:id="rId18"/>
    <p:sldId id="273" r:id="rId19"/>
    <p:sldId id="275" r:id="rId20"/>
    <p:sldId id="274" r:id="rId21"/>
    <p:sldId id="272" r:id="rId22"/>
    <p:sldId id="259" r:id="rId23"/>
    <p:sldId id="277" r:id="rId24"/>
    <p:sldId id="27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BF6A4-D9C7-473C-A2F7-68082253F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0830A9-30D9-4F00-B871-03EF6D631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7CB757-31DF-402C-A7BA-3B3D4483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7D0-EC2A-4D45-A1C5-249748789DC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D1EA5-F52D-468C-9B8F-86750C4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112DC4-E664-4DD5-9BE1-C9558B6F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EA4F-DE1D-4314-9D6E-AA8E5F6BE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8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53A49-1887-4C6D-874C-685B4CCE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E9922A-3C3C-4CB4-BA87-09F551DAA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C11E4-2713-43E0-8482-8686FDB5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7D0-EC2A-4D45-A1C5-249748789DC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63C727-890C-4DFE-8F14-1FAAE565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6BD6E7-2E37-4A55-9244-D1F1FB61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EA4F-DE1D-4314-9D6E-AA8E5F6BE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1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46F747-948F-4915-B2BE-500350C6F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14E9CA-074A-45F6-9EA9-74C5094C8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37D254-1E6C-4374-A8A1-2C4E710F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7D0-EC2A-4D45-A1C5-249748789DC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13F5AE-92AF-4BB5-8EB7-7FE88119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268FF-DC7E-41F1-A625-3B3130A8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EA4F-DE1D-4314-9D6E-AA8E5F6BE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6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ADC1D-25B6-4539-9C33-4C030CB9E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EAB7E-1180-4963-9FED-EADA9D5D3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2C097-9B34-410A-9BB6-2E0908BE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7D0-EC2A-4D45-A1C5-249748789DC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63F22-AF90-4AB9-9A05-84F0B173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1FEDC0-BDDE-4059-89CB-ECEEE85E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EA4F-DE1D-4314-9D6E-AA8E5F6BE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2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8AA61-CDDC-4DCE-AF43-289E717D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1781-5D96-43A3-87E4-C7B76C729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9E77D-259A-4088-89E0-3B1FABAE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7D0-EC2A-4D45-A1C5-249748789DC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432EC-6FBF-42AF-B78B-5761763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D4C3C-1F82-46C7-B75D-F876587D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EA4F-DE1D-4314-9D6E-AA8E5F6BE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9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D3862-55C7-4132-8701-FB9B7904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B5FB3-BD83-4018-BD2A-9BE3FC826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6E46F-26F5-409F-802E-ED1E85CE9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D1330D-1AB5-4BBD-951A-7D771CB7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7D0-EC2A-4D45-A1C5-249748789DC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DE39E3-5BAE-4B4F-A3D9-54712694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EC50F4-66D7-4D34-ABA6-9070FF86E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EA4F-DE1D-4314-9D6E-AA8E5F6BE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5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80648-3450-42B1-9A86-07D04AA0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E102DF-650A-4339-8428-7FC8A23B1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E62580-4B0D-4895-A4A1-C58A6846D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F6F25F-53CF-42DB-9A68-E3BEB28E9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FDE020-680B-404A-8943-0D4F69DE6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FAFE78-3B19-400E-A1FF-7B7CF0AF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7D0-EC2A-4D45-A1C5-249748789DC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4767B8-D97E-4FBA-B6C7-A2C450C5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6AF450-1C9C-4F0A-917D-02675E5F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EA4F-DE1D-4314-9D6E-AA8E5F6BE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9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EB4AC-D17E-4ACE-98B7-879B13A2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2EE4F8-7F15-4978-8872-22B7D613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7D0-EC2A-4D45-A1C5-249748789DC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CC67FD-4BD5-46C4-9BAA-0A21AB62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77FC37-111D-4E85-A630-A77EEBB2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EA4F-DE1D-4314-9D6E-AA8E5F6BE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1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2AB28A-F4F4-40C2-AF86-13562805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7D0-EC2A-4D45-A1C5-249748789DC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CB2B26-5E75-4FFB-B2F9-A38258AC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28EDC1-026A-494A-8BDF-1B33318F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EA4F-DE1D-4314-9D6E-AA8E5F6BE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5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882C3-E646-46EC-9672-D7600BE3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2C05E8-50CD-4173-9D07-A615C82E3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DFB689-B502-487D-8994-57FB2DAD7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C1422F-8D1A-4B63-A6AB-706E67CB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7D0-EC2A-4D45-A1C5-249748789DC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9C012E-02D6-4157-A6DF-07AC9842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DFFC-844F-45DD-9331-CD520A17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EA4F-DE1D-4314-9D6E-AA8E5F6BE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48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899D5-3906-4D15-A3B0-C5F2DDF2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1BF8E-7A97-4FFB-9183-625A4C7B8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09E776-C4C2-4CF4-B422-E1D1EE27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D3D014-8A25-4919-AC47-A6B8CE78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7D0-EC2A-4D45-A1C5-249748789DC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CDB92-4B15-4842-8BE1-77917241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B3B112-A294-4485-BAD2-ACAD9F71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EA4F-DE1D-4314-9D6E-AA8E5F6BE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6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4DA7-788E-4009-8625-C5F30D47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03D564-0DE7-440A-87EF-86131CF05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6B038-A8C6-430F-9269-71FCFBC1E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017D0-EC2A-4D45-A1C5-249748789DC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9AB36-AB3E-4D0B-B0AC-DD7683F2E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E8BC-372E-4AD5-99B3-C1AC93569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EA4F-DE1D-4314-9D6E-AA8E5F6BE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7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osuchebnik.ru/material/stsenariy-ko-dnyu-materi-17036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9AC235-C29B-490B-86E9-D06F8F288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2" y="0"/>
            <a:ext cx="1227622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A52019-6B52-493A-982F-CA0ED390AF66}"/>
              </a:ext>
            </a:extLst>
          </p:cNvPr>
          <p:cNvSpPr txBox="1"/>
          <p:nvPr/>
        </p:nvSpPr>
        <p:spPr>
          <a:xfrm>
            <a:off x="3374858" y="4492808"/>
            <a:ext cx="6220326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и провела классный руководитель 5 класса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КОУ ВО «Бутурлиновская школа-интернат для обучающихся с ОВЗ»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Грянко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Валентиновна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E805F2-00D4-40BA-8057-9F0B0D569CE7}"/>
              </a:ext>
            </a:extLst>
          </p:cNvPr>
          <p:cNvSpPr txBox="1"/>
          <p:nvPr/>
        </p:nvSpPr>
        <p:spPr>
          <a:xfrm>
            <a:off x="3543300" y="1992914"/>
            <a:ext cx="73693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effectLst/>
                <a:latin typeface="ZWAdobeF" pitchFamily="2" charset="0"/>
                <a:ea typeface="Times New Roman" panose="02020603050405020304" pitchFamily="18" charset="0"/>
                <a:cs typeface="ZWAdobeF" pitchFamily="2" charset="0"/>
              </a:rPr>
              <a:t>Классный час ко Дню матери на тему: «Всё на земле от материнских рук»</a:t>
            </a:r>
            <a:endParaRPr lang="ru-RU" sz="3600" dirty="0">
              <a:solidFill>
                <a:srgbClr val="7030A0"/>
              </a:solidFill>
              <a:effectLst/>
              <a:latin typeface="ZWAdobeF" pitchFamily="2" charset="0"/>
              <a:ea typeface="Times New Roman" panose="02020603050405020304" pitchFamily="18" charset="0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95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ECD6D2-DE37-4AE7-8B7D-8F00463C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754F73-4983-45E9-A2D2-552932A1299F}"/>
              </a:ext>
            </a:extLst>
          </p:cNvPr>
          <p:cNvSpPr txBox="1"/>
          <p:nvPr/>
        </p:nvSpPr>
        <p:spPr>
          <a:xfrm>
            <a:off x="505326" y="474345"/>
            <a:ext cx="657225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1" i="0" dirty="0">
                <a:solidFill>
                  <a:srgbClr val="7030A0"/>
                </a:solidFill>
                <a:effectLst/>
              </a:rPr>
              <a:t>Разговор с мамой</a:t>
            </a:r>
          </a:p>
          <a:p>
            <a:pPr algn="l"/>
            <a:endParaRPr lang="ru-RU" sz="3600" b="1" i="0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l"/>
            <a:r>
              <a:rPr lang="ru-RU" sz="36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Сын зовёт: „Агу, агу!" - Мол, побудь со мною. </a:t>
            </a:r>
            <a:endParaRPr lang="en-US" sz="3600" b="0" i="0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l"/>
            <a:r>
              <a:rPr lang="ru-RU" sz="36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А в ответ: — Я не могу, Я посуду мою.</a:t>
            </a:r>
          </a:p>
          <a:p>
            <a:pPr algn="l"/>
            <a:r>
              <a:rPr lang="ru-RU" sz="36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Но опять: „Агу, агу!" - Слышно с новой силой. </a:t>
            </a:r>
            <a:endParaRPr lang="en-US" sz="3600" b="0" i="0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l"/>
            <a:r>
              <a:rPr lang="ru-RU" sz="36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И в ответ: — Бегу, бегу,</a:t>
            </a:r>
            <a:endParaRPr lang="en-US" sz="3600" b="0" i="0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l"/>
            <a:r>
              <a:rPr lang="ru-RU" sz="36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Не сердись, мой милый!</a:t>
            </a:r>
          </a:p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Агния </a:t>
            </a:r>
            <a:r>
              <a:rPr lang="ru-RU" sz="3600" b="1" dirty="0">
                <a:solidFill>
                  <a:srgbClr val="7030A0"/>
                </a:solidFill>
              </a:rPr>
              <a:t>Барто                                               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89DAD5-E2BE-48E4-9E55-679F304FA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76" y="156411"/>
            <a:ext cx="4908884" cy="32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E0CCE1-2DC4-44ED-AB9D-030117C8B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609D7D-4404-4AF1-9E44-B4A5B12D0E14}"/>
              </a:ext>
            </a:extLst>
          </p:cNvPr>
          <p:cNvSpPr txBox="1"/>
          <p:nvPr/>
        </p:nvSpPr>
        <p:spPr>
          <a:xfrm>
            <a:off x="1982202" y="428178"/>
            <a:ext cx="899059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Считается, что слово «МАМА» относится к той группе слов, которое появилось ещё до возникновения у людей членораздельной речи. Эти слова происходят из детского лепета. Слог «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ма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 » – самый простой из того, что может выговорить младенец. И слово МАМА произошло, как предполагают, из повторения этого слога. Ведь мама была главным человеком в жизни малыша в первобытные времена. Он проводил с ней, у её груди всё время пока папа охотился и защищал семью от врагов.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7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79B9D2-4ABC-4083-ABDC-5E538FD68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971EBF-00E1-4A1E-8954-BF0C6C171F0E}"/>
              </a:ext>
            </a:extLst>
          </p:cNvPr>
          <p:cNvSpPr txBox="1"/>
          <p:nvPr/>
        </p:nvSpPr>
        <p:spPr>
          <a:xfrm>
            <a:off x="466223" y="483087"/>
            <a:ext cx="91871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i="0" dirty="0">
                <a:solidFill>
                  <a:srgbClr val="00B050"/>
                </a:solidFill>
                <a:effectLst/>
              </a:rPr>
              <a:t>Загадки – рифмы о маме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6AE9ED-A7F4-406A-9384-BB35BB8DA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47" y="1740293"/>
            <a:ext cx="7312133" cy="48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5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5C19FE-D17E-4221-AA28-71D64E5BF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FF5917-EDDE-4F1C-A07D-A2ABF682D63A}"/>
              </a:ext>
            </a:extLst>
          </p:cNvPr>
          <p:cNvSpPr txBox="1"/>
          <p:nvPr/>
        </p:nvSpPr>
        <p:spPr>
          <a:xfrm>
            <a:off x="1431758" y="430569"/>
            <a:ext cx="1055169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7030A0"/>
                </a:solidFill>
                <a:effectLst/>
              </a:rPr>
              <a:t>Не боюсь грозы ни грамма, Коль со мною рядом… </a:t>
            </a:r>
          </a:p>
          <a:p>
            <a:endParaRPr lang="ru-RU" sz="2800" b="1" i="0" dirty="0">
              <a:solidFill>
                <a:srgbClr val="7030A0"/>
              </a:solidFill>
              <a:effectLst/>
            </a:endParaRPr>
          </a:p>
          <a:p>
            <a:r>
              <a:rPr lang="ru-RU" sz="2800" b="1" i="0" dirty="0">
                <a:solidFill>
                  <a:srgbClr val="7030A0"/>
                </a:solidFill>
                <a:effectLst/>
              </a:rPr>
              <a:t>Нет в квартире грязи, хлама. Убрала всё чисто… </a:t>
            </a:r>
          </a:p>
          <a:p>
            <a:endParaRPr lang="ru-RU" sz="2800" b="1" dirty="0">
              <a:solidFill>
                <a:srgbClr val="7030A0"/>
              </a:solidFill>
            </a:endParaRPr>
          </a:p>
          <a:p>
            <a:r>
              <a:rPr lang="ru-RU" sz="2800" b="1" i="0" dirty="0">
                <a:solidFill>
                  <a:srgbClr val="7030A0"/>
                </a:solidFill>
                <a:effectLst/>
              </a:rPr>
              <a:t>Перед сном, надев пижаму, Почитать мы просим…</a:t>
            </a:r>
          </a:p>
          <a:p>
            <a:r>
              <a:rPr lang="ru-RU" sz="2800" b="1" i="0" dirty="0">
                <a:solidFill>
                  <a:srgbClr val="7030A0"/>
                </a:solidFill>
                <a:effectLst/>
              </a:rPr>
              <a:t> </a:t>
            </a:r>
          </a:p>
          <a:p>
            <a:r>
              <a:rPr lang="ru-RU" sz="2800" b="1" i="0" dirty="0">
                <a:solidFill>
                  <a:srgbClr val="7030A0"/>
                </a:solidFill>
                <a:effectLst/>
              </a:rPr>
              <a:t>Угодит шалун коль в яму, Будет звать на помощь…</a:t>
            </a:r>
          </a:p>
          <a:p>
            <a:r>
              <a:rPr lang="ru-RU" sz="2800" b="1" i="0" dirty="0">
                <a:solidFill>
                  <a:srgbClr val="7030A0"/>
                </a:solidFill>
                <a:effectLst/>
              </a:rPr>
              <a:t> </a:t>
            </a:r>
          </a:p>
          <a:p>
            <a:r>
              <a:rPr lang="ru-RU" sz="2800" b="1" i="0" dirty="0">
                <a:solidFill>
                  <a:srgbClr val="7030A0"/>
                </a:solidFill>
                <a:effectLst/>
              </a:rPr>
              <a:t>У слона, гиппопотама Тоже добрая есть…</a:t>
            </a:r>
          </a:p>
          <a:p>
            <a:r>
              <a:rPr lang="ru-RU" sz="2800" b="1" i="0" dirty="0">
                <a:solidFill>
                  <a:srgbClr val="7030A0"/>
                </a:solidFill>
                <a:effectLst/>
              </a:rPr>
              <a:t> </a:t>
            </a:r>
          </a:p>
          <a:p>
            <a:r>
              <a:rPr lang="ru-RU" sz="2800" b="1" i="0" dirty="0">
                <a:solidFill>
                  <a:srgbClr val="7030A0"/>
                </a:solidFill>
                <a:effectLst/>
              </a:rPr>
              <a:t>Тем детишкам стыд и срам, Кто своих обидел…</a:t>
            </a:r>
          </a:p>
          <a:p>
            <a:r>
              <a:rPr lang="ru-RU" sz="2800" b="1" i="0" dirty="0">
                <a:solidFill>
                  <a:srgbClr val="7030A0"/>
                </a:solidFill>
                <a:effectLst/>
              </a:rPr>
              <a:t> </a:t>
            </a:r>
          </a:p>
          <a:p>
            <a:r>
              <a:rPr lang="ru-RU" sz="2800" b="1" i="0" dirty="0">
                <a:solidFill>
                  <a:srgbClr val="7030A0"/>
                </a:solidFill>
                <a:effectLst/>
              </a:rPr>
              <a:t>Песню с добрыми словами Сочиним любимой…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4EBB8-9B6C-4E31-B852-0D954DC4B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CB80C-0E71-4C62-BDB2-4464BE8CA91B}"/>
              </a:ext>
            </a:extLst>
          </p:cNvPr>
          <p:cNvSpPr txBox="1"/>
          <p:nvPr/>
        </p:nvSpPr>
        <p:spPr>
          <a:xfrm>
            <a:off x="3798971" y="0"/>
            <a:ext cx="6178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C00000"/>
                </a:solidFill>
                <a:effectLst/>
              </a:rPr>
              <a:t>Пословицы о маме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08AAA-038D-4988-8BDF-82E2A9B82E0B}"/>
              </a:ext>
            </a:extLst>
          </p:cNvPr>
          <p:cNvSpPr txBox="1"/>
          <p:nvPr/>
        </p:nvSpPr>
        <p:spPr>
          <a:xfrm>
            <a:off x="625642" y="1017810"/>
            <a:ext cx="617821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chemeClr val="accent2"/>
                </a:solidFill>
                <a:effectLst/>
              </a:rPr>
              <a:t>Птица рада весне, а младенец матери.</a:t>
            </a:r>
          </a:p>
          <a:p>
            <a:r>
              <a:rPr lang="ru-RU" sz="2800" b="1" i="0" dirty="0">
                <a:solidFill>
                  <a:schemeClr val="accent2"/>
                </a:solidFill>
                <a:effectLst/>
              </a:rPr>
              <a:t>Нет милее дружка, чем родная матушка. </a:t>
            </a:r>
          </a:p>
          <a:p>
            <a:r>
              <a:rPr lang="ru-RU" sz="2800" b="1" i="0" dirty="0">
                <a:solidFill>
                  <a:schemeClr val="accent2"/>
                </a:solidFill>
                <a:effectLst/>
              </a:rPr>
              <a:t>Нет никого краше, чем матери наши. Сердце матери лучше солнца греет. </a:t>
            </a:r>
          </a:p>
          <a:p>
            <a:r>
              <a:rPr lang="ru-RU" sz="2800" b="1" i="0" dirty="0">
                <a:solidFill>
                  <a:schemeClr val="accent2"/>
                </a:solidFill>
                <a:effectLst/>
              </a:rPr>
              <a:t>У дитя заболит пальчик, а у матери – сердце. </a:t>
            </a:r>
          </a:p>
          <a:p>
            <a:r>
              <a:rPr lang="ru-RU" sz="2800" b="1" i="0" dirty="0">
                <a:solidFill>
                  <a:schemeClr val="accent2"/>
                </a:solidFill>
                <a:effectLst/>
              </a:rPr>
              <a:t>Материнская забота и на дне моря спасёт. </a:t>
            </a:r>
          </a:p>
          <a:p>
            <a:r>
              <a:rPr lang="ru-RU" sz="2800" b="1" i="0" dirty="0">
                <a:solidFill>
                  <a:schemeClr val="accent2"/>
                </a:solidFill>
                <a:effectLst/>
              </a:rPr>
              <a:t>При солнышке тепло при матери добро.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DE2C32-5196-4B42-9F32-71DB88D7E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40" y="966358"/>
            <a:ext cx="4396018" cy="29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26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2B5DEB-40D3-46BB-8AD5-80A8E77C3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09DA1C-C2D8-4EB9-9F73-0684F50EE211}"/>
              </a:ext>
            </a:extLst>
          </p:cNvPr>
          <p:cNvSpPr txBox="1"/>
          <p:nvPr/>
        </p:nvSpPr>
        <p:spPr>
          <a:xfrm>
            <a:off x="457200" y="1848535"/>
            <a:ext cx="115503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0" dirty="0">
                <a:solidFill>
                  <a:srgbClr val="C00000"/>
                </a:solidFill>
                <a:effectLst/>
              </a:rPr>
              <a:t>Мамы всякие нужны, мамы всякие важны…</a:t>
            </a:r>
          </a:p>
          <a:p>
            <a:endParaRPr lang="ru-RU" sz="4400" b="1" i="0" dirty="0">
              <a:solidFill>
                <a:srgbClr val="C00000"/>
              </a:solidFill>
              <a:effectLst/>
            </a:endParaRPr>
          </a:p>
          <a:p>
            <a:r>
              <a:rPr lang="ru-RU" sz="44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Отгадайте загадки о профессиях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0D9C9D-43E8-4CE9-8389-1CE5BC507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36DE0A-D8C6-4885-932D-E772F9989DCB}"/>
              </a:ext>
            </a:extLst>
          </p:cNvPr>
          <p:cNvSpPr txBox="1"/>
          <p:nvPr/>
        </p:nvSpPr>
        <p:spPr>
          <a:xfrm>
            <a:off x="748748" y="445028"/>
            <a:ext cx="83157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002060"/>
                </a:solidFill>
                <a:effectLst/>
              </a:rPr>
              <a:t>Есть у мамы на прилавке Куклы, мячики, булавки, Обувь - справа, ткани - слева, Чашки - на витрине. Мама словно королева В нашем магазине!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E74C8-0670-4E7A-B025-B21B2F0A9C08}"/>
              </a:ext>
            </a:extLst>
          </p:cNvPr>
          <p:cNvSpPr txBox="1"/>
          <p:nvPr/>
        </p:nvSpPr>
        <p:spPr>
          <a:xfrm>
            <a:off x="3578087" y="2275051"/>
            <a:ext cx="4750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продавец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85D5DD-12DE-4273-B48A-9025625D9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83725"/>
            <a:ext cx="5554133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BBA1BB-CF32-437F-A3AE-905F5CF6C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EE0438-B4EB-4C78-BFD5-605ACE73E210}"/>
              </a:ext>
            </a:extLst>
          </p:cNvPr>
          <p:cNvSpPr txBox="1"/>
          <p:nvPr/>
        </p:nvSpPr>
        <p:spPr>
          <a:xfrm>
            <a:off x="530087" y="386474"/>
            <a:ext cx="114631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C00000"/>
                </a:solidFill>
                <a:effectLst/>
              </a:rPr>
              <a:t>Доброты, тепла, души мамочке не жалко. Ждут мамулю малыши - Вася, Маша, Галка, Паша, Сеня и Марат – Ждет её весь детский сад!</a:t>
            </a:r>
            <a:r>
              <a:rPr lang="ru-RU" sz="32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                                      </a:t>
            </a:r>
          </a:p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воспитатель</a:t>
            </a:r>
            <a:endParaRPr lang="ru-RU" sz="3200" b="0" i="1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endParaRPr lang="ru-RU" sz="32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r>
              <a:rPr lang="ru-RU" sz="3200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                                                                      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969D36-3A83-4EEE-8FC4-A731EBA0E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2022221"/>
            <a:ext cx="6635717" cy="48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1F6637-8E02-46CB-BEBB-2D8C880D5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A68908-FC6A-4ABC-8A8C-A1EB6A6F684A}"/>
              </a:ext>
            </a:extLst>
          </p:cNvPr>
          <p:cNvSpPr txBox="1"/>
          <p:nvPr/>
        </p:nvSpPr>
        <p:spPr>
          <a:xfrm>
            <a:off x="536713" y="1003857"/>
            <a:ext cx="61887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800" b="1" i="0" dirty="0">
                <a:solidFill>
                  <a:srgbClr val="7030A0"/>
                </a:solidFill>
                <a:effectLst/>
              </a:rPr>
              <a:t>Приготовит мама суп Малышам из разных групп, Ловко вылепит котлеты И нарежет винегреты. И с такой умелой мамой Я бываю сытый самый</a:t>
            </a:r>
            <a:r>
              <a:rPr lang="ru-RU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!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2FA84-40C6-4AC4-8F87-D9F89FDFF99D}"/>
              </a:ext>
            </a:extLst>
          </p:cNvPr>
          <p:cNvSpPr txBox="1"/>
          <p:nvPr/>
        </p:nvSpPr>
        <p:spPr>
          <a:xfrm>
            <a:off x="8905865" y="882430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/>
              </a:rPr>
              <a:t>повар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0FDCB1-0C5E-492A-8AC5-6158E120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3" y="1644708"/>
            <a:ext cx="4943464" cy="52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95C8B3-B758-410B-8277-E155C4222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156AFE-5A89-42EF-9904-531324112C0D}"/>
              </a:ext>
            </a:extLst>
          </p:cNvPr>
          <p:cNvSpPr txBox="1"/>
          <p:nvPr/>
        </p:nvSpPr>
        <p:spPr>
          <a:xfrm>
            <a:off x="2577549" y="280456"/>
            <a:ext cx="85542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002060"/>
                </a:solidFill>
                <a:effectLst/>
              </a:rPr>
              <a:t>В школе я учёный самый - Повезло мне очень с мамой. От неё узнают дети На уроке всё на свете. Станут лучше и умней, Справедливей и добрей.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8B2267-F9D1-4ED4-98C6-BF867B5E5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0" y="1879826"/>
            <a:ext cx="6952627" cy="4640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FC01B2-9C75-4BCF-BF4F-BE879D5B38B1}"/>
              </a:ext>
            </a:extLst>
          </p:cNvPr>
          <p:cNvSpPr txBox="1"/>
          <p:nvPr/>
        </p:nvSpPr>
        <p:spPr>
          <a:xfrm>
            <a:off x="8107019" y="2463320"/>
            <a:ext cx="1752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у</a:t>
            </a:r>
            <a:r>
              <a:rPr lang="ru-RU" sz="2800" b="1" i="1" dirty="0">
                <a:solidFill>
                  <a:srgbClr val="7030A0"/>
                </a:solidFill>
                <a:effectLst/>
              </a:rPr>
              <a:t>читель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82CEE0-0747-4B31-B912-68CB72777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D2115D-1849-4F47-AB71-98A2ECAA1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BBC90E-BFA6-4B45-B14A-99379D91A9B1}"/>
              </a:ext>
            </a:extLst>
          </p:cNvPr>
          <p:cNvSpPr txBox="1"/>
          <p:nvPr/>
        </p:nvSpPr>
        <p:spPr>
          <a:xfrm>
            <a:off x="5121966" y="214195"/>
            <a:ext cx="61887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800" b="1" i="0" dirty="0">
                <a:solidFill>
                  <a:srgbClr val="0070C0"/>
                </a:solidFill>
                <a:effectLst/>
              </a:rPr>
              <a:t>Мама может ставить банки, Мазать ссадины и ранки. Мама делает уколы Всем ребятам нашей школы. Мама лаской, добрым словом Помогает стать здоровым!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D54AAD-6A8E-4A45-B678-01B0220C1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5159"/>
            <a:ext cx="6258488" cy="41653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CA1A80-83DA-486C-A9B2-8AB272166891}"/>
              </a:ext>
            </a:extLst>
          </p:cNvPr>
          <p:cNvSpPr txBox="1"/>
          <p:nvPr/>
        </p:nvSpPr>
        <p:spPr>
          <a:xfrm>
            <a:off x="6886236" y="3059668"/>
            <a:ext cx="2339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м</a:t>
            </a:r>
            <a:r>
              <a:rPr lang="ru-RU" sz="2800" b="1" i="1" dirty="0">
                <a:solidFill>
                  <a:srgbClr val="C00000"/>
                </a:solidFill>
                <a:effectLst/>
              </a:rPr>
              <a:t>едсестра</a:t>
            </a:r>
            <a:r>
              <a:rPr lang="ru-RU" b="0" i="0" dirty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2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1608F7-D05F-4695-BACF-84375B727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78089A-C2B2-4476-8811-B9436D692D58}"/>
              </a:ext>
            </a:extLst>
          </p:cNvPr>
          <p:cNvSpPr txBox="1"/>
          <p:nvPr/>
        </p:nvSpPr>
        <p:spPr>
          <a:xfrm>
            <a:off x="271670" y="405704"/>
            <a:ext cx="84747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</a:rPr>
              <a:t>Мама - золотые руки - Шьёт рубашки, платья, брюки. Папа, я, сестрёнка Света - Все с иголочки одеты!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71B2FD-490B-495B-B7CF-1836374D9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90699"/>
            <a:ext cx="5866365" cy="4916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102E40-6DAF-40E6-852B-725E44873443}"/>
              </a:ext>
            </a:extLst>
          </p:cNvPr>
          <p:cNvSpPr txBox="1"/>
          <p:nvPr/>
        </p:nvSpPr>
        <p:spPr>
          <a:xfrm>
            <a:off x="4220818" y="1934793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ш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/>
              </a:rPr>
              <a:t>вея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E66E5A-BC54-4780-B4D1-BA070A40B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4DBE2-2DF9-4955-84B4-5731F2049B4B}"/>
              </a:ext>
            </a:extLst>
          </p:cNvPr>
          <p:cNvSpPr txBox="1"/>
          <p:nvPr/>
        </p:nvSpPr>
        <p:spPr>
          <a:xfrm>
            <a:off x="385010" y="318659"/>
            <a:ext cx="448777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Какими бы взрослыми, сильными, умными, красивыми мы ни стали,</a:t>
            </a:r>
          </a:p>
          <a:p>
            <a:pPr algn="l"/>
            <a:r>
              <a:rPr lang="ru-RU" sz="32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как бы далеко жизнь ни увела нас от родительского крова, мама всегда остается для нас мамой, а мы - ее детьми. Берегите своих матерей!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04051A-4ECA-4AFA-820B-90CBA7863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88" y="0"/>
            <a:ext cx="3436919" cy="22924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C0DAC1-36A9-490A-BD73-32FA1122A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91" y="1811071"/>
            <a:ext cx="4487780" cy="25243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B3B9D0-713B-4F11-B4B7-9733B07E4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10" y="3993797"/>
            <a:ext cx="4889458" cy="275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25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E66E5A-BC54-4780-B4D1-BA070A40B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22E81D-8107-4469-8542-190DAF790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410"/>
            <a:ext cx="6166216" cy="41071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D69431-67DC-4B32-AF21-0592B23DE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2956560"/>
            <a:ext cx="5852160" cy="39014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ACD2B-6000-4721-8A9E-52DC7D584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60" y="0"/>
            <a:ext cx="6667991" cy="42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14C685-FF24-48C4-82D0-F29ECF56D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09C154-4484-479A-866E-1E06CD72DB2F}"/>
              </a:ext>
            </a:extLst>
          </p:cNvPr>
          <p:cNvSpPr txBox="1"/>
          <p:nvPr/>
        </p:nvSpPr>
        <p:spPr>
          <a:xfrm>
            <a:off x="1043085" y="477523"/>
            <a:ext cx="88060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Можете объехать всю Россию, Провести в дороге много дней, Никого не встретите красивей, Никого не встретите родней.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9DB9B-BE1D-4BA6-B031-5848D008CB14}"/>
              </a:ext>
            </a:extLst>
          </p:cNvPr>
          <p:cNvSpPr txBox="1"/>
          <p:nvPr/>
        </p:nvSpPr>
        <p:spPr>
          <a:xfrm>
            <a:off x="1358564" y="2333685"/>
            <a:ext cx="86757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effectLst/>
              </a:rPr>
              <a:t>Кланяемся вам, мамы, за ваш великий материнский подвиг!</a:t>
            </a:r>
          </a:p>
          <a:p>
            <a:r>
              <a:rPr lang="ru-RU" sz="3600" b="1" i="1" dirty="0">
                <a:solidFill>
                  <a:srgbClr val="C00000"/>
                </a:solidFill>
                <a:effectLst/>
              </a:rPr>
              <a:t>Низко кланяемся тебе, женщина, чьё имя – Мама!.</a:t>
            </a:r>
          </a:p>
          <a:p>
            <a:r>
              <a:rPr lang="ru-RU" sz="3600" b="1" i="1" dirty="0">
                <a:solidFill>
                  <a:srgbClr val="C00000"/>
                </a:solidFill>
                <a:effectLst/>
              </a:rPr>
              <a:t>Живите долго, дорогие мамы! </a:t>
            </a:r>
          </a:p>
          <a:p>
            <a:r>
              <a:rPr lang="ru-RU" sz="3600" b="1" i="1" dirty="0">
                <a:solidFill>
                  <a:srgbClr val="C00000"/>
                </a:solidFill>
                <a:effectLst/>
              </a:rPr>
              <a:t>Будьте счастливы!  </a:t>
            </a:r>
          </a:p>
          <a:p>
            <a:r>
              <a:rPr lang="ru-RU" sz="3600" b="1" i="1" dirty="0">
                <a:solidFill>
                  <a:srgbClr val="C00000"/>
                </a:solidFill>
                <a:effectLst/>
              </a:rPr>
              <a:t>До Новых встреч.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4D88CE"/>
                </a:solidFill>
                <a:effectLst/>
                <a:latin typeface="Circe"/>
                <a:hlinkClick r:id="rId3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8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2CCD12-7FC5-4251-85D0-2BCBCE255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433090-6669-476C-9113-B6E271500A6A}"/>
              </a:ext>
            </a:extLst>
          </p:cNvPr>
          <p:cNvSpPr txBox="1"/>
          <p:nvPr/>
        </p:nvSpPr>
        <p:spPr>
          <a:xfrm>
            <a:off x="5351044" y="1161644"/>
            <a:ext cx="568191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Кто </a:t>
            </a:r>
            <a:r>
              <a:rPr lang="ru-RU" sz="3200" b="1" i="1" dirty="0" err="1">
                <a:solidFill>
                  <a:srgbClr val="7030A0"/>
                </a:solidFill>
              </a:rPr>
              <a:t>пpишел</a:t>
            </a:r>
            <a:r>
              <a:rPr lang="ru-RU" sz="3200" b="1" i="1" dirty="0">
                <a:solidFill>
                  <a:srgbClr val="7030A0"/>
                </a:solidFill>
              </a:rPr>
              <a:t> ко мне с </a:t>
            </a:r>
            <a:r>
              <a:rPr lang="ru-RU" sz="3200" b="1" i="1" dirty="0" err="1">
                <a:solidFill>
                  <a:srgbClr val="7030A0"/>
                </a:solidFill>
              </a:rPr>
              <a:t>yтpа</a:t>
            </a:r>
            <a:r>
              <a:rPr lang="ru-RU" sz="3200" b="1" i="1" dirty="0">
                <a:solidFill>
                  <a:srgbClr val="7030A0"/>
                </a:solidFill>
              </a:rPr>
              <a:t>?</a:t>
            </a:r>
          </a:p>
          <a:p>
            <a:r>
              <a:rPr lang="ru-RU" sz="3200" b="1" i="1" dirty="0">
                <a:solidFill>
                  <a:srgbClr val="7030A0"/>
                </a:solidFill>
              </a:rPr>
              <a:t>Кто сказал: "Вставать </a:t>
            </a:r>
            <a:r>
              <a:rPr lang="ru-RU" sz="3200" b="1" i="1" dirty="0" err="1">
                <a:solidFill>
                  <a:srgbClr val="7030A0"/>
                </a:solidFill>
              </a:rPr>
              <a:t>поpа</a:t>
            </a:r>
            <a:r>
              <a:rPr lang="ru-RU" sz="3200" b="1" i="1" dirty="0">
                <a:solidFill>
                  <a:srgbClr val="7030A0"/>
                </a:solidFill>
              </a:rPr>
              <a:t>"?</a:t>
            </a:r>
          </a:p>
          <a:p>
            <a:r>
              <a:rPr lang="ru-RU" sz="3200" b="1" i="1" dirty="0" err="1">
                <a:solidFill>
                  <a:srgbClr val="7030A0"/>
                </a:solidFill>
              </a:rPr>
              <a:t>Кашy</a:t>
            </a:r>
            <a:r>
              <a:rPr lang="ru-RU" sz="3200" b="1" i="1" dirty="0">
                <a:solidFill>
                  <a:srgbClr val="7030A0"/>
                </a:solidFill>
              </a:rPr>
              <a:t> кто </a:t>
            </a:r>
            <a:r>
              <a:rPr lang="ru-RU" sz="3200" b="1" i="1" dirty="0" err="1">
                <a:solidFill>
                  <a:srgbClr val="7030A0"/>
                </a:solidFill>
              </a:rPr>
              <a:t>yспел</a:t>
            </a:r>
            <a:r>
              <a:rPr lang="ru-RU" sz="3200" b="1" i="1" dirty="0">
                <a:solidFill>
                  <a:srgbClr val="7030A0"/>
                </a:solidFill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</a:rPr>
              <a:t>сваpить</a:t>
            </a:r>
            <a:r>
              <a:rPr lang="ru-RU" sz="3200" b="1" i="1" dirty="0">
                <a:solidFill>
                  <a:srgbClr val="7030A0"/>
                </a:solidFill>
              </a:rPr>
              <a:t>?</a:t>
            </a:r>
          </a:p>
          <a:p>
            <a:r>
              <a:rPr lang="ru-RU" sz="3200" b="1" i="1" dirty="0">
                <a:solidFill>
                  <a:srgbClr val="7030A0"/>
                </a:solidFill>
              </a:rPr>
              <a:t>Чаю - в чашки всем налить</a:t>
            </a:r>
          </a:p>
          <a:p>
            <a:r>
              <a:rPr lang="ru-RU" sz="3200" b="1" i="1" dirty="0">
                <a:solidFill>
                  <a:srgbClr val="7030A0"/>
                </a:solidFill>
              </a:rPr>
              <a:t>Кто косички мне заплёл?</a:t>
            </a:r>
          </a:p>
          <a:p>
            <a:r>
              <a:rPr lang="ru-RU" sz="3200" b="1" i="1" dirty="0">
                <a:solidFill>
                  <a:srgbClr val="7030A0"/>
                </a:solidFill>
              </a:rPr>
              <a:t>Целый дом один подмёл?                     </a:t>
            </a:r>
          </a:p>
          <a:p>
            <a:r>
              <a:rPr lang="ru-RU" sz="3200" b="1" i="1" dirty="0">
                <a:solidFill>
                  <a:srgbClr val="7030A0"/>
                </a:solidFill>
              </a:rPr>
              <a:t>Кто цветов в </a:t>
            </a:r>
            <a:r>
              <a:rPr lang="ru-RU" sz="3200" b="1" i="1" dirty="0" err="1">
                <a:solidFill>
                  <a:srgbClr val="7030A0"/>
                </a:solidFill>
              </a:rPr>
              <a:t>садy</a:t>
            </a:r>
            <a:r>
              <a:rPr lang="ru-RU" sz="3200" b="1" i="1" dirty="0">
                <a:solidFill>
                  <a:srgbClr val="7030A0"/>
                </a:solidFill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</a:rPr>
              <a:t>наpвал</a:t>
            </a:r>
            <a:r>
              <a:rPr lang="ru-RU" sz="3200" b="1" i="1" dirty="0">
                <a:solidFill>
                  <a:srgbClr val="7030A0"/>
                </a:solidFill>
              </a:rPr>
              <a:t>?</a:t>
            </a:r>
          </a:p>
          <a:p>
            <a:r>
              <a:rPr lang="ru-RU" sz="3200" b="1" i="1" dirty="0">
                <a:solidFill>
                  <a:srgbClr val="7030A0"/>
                </a:solidFill>
              </a:rPr>
              <a:t>Кто меня поцеловал?</a:t>
            </a:r>
          </a:p>
          <a:p>
            <a:r>
              <a:rPr lang="ru-RU" sz="3200" b="1" i="1" dirty="0">
                <a:solidFill>
                  <a:srgbClr val="7030A0"/>
                </a:solidFill>
              </a:rPr>
              <a:t>Кто </a:t>
            </a:r>
            <a:r>
              <a:rPr lang="ru-RU" sz="3200" b="1" i="1" dirty="0" err="1">
                <a:solidFill>
                  <a:srgbClr val="7030A0"/>
                </a:solidFill>
              </a:rPr>
              <a:t>pебячий</a:t>
            </a:r>
            <a:r>
              <a:rPr lang="ru-RU" sz="3200" b="1" i="1" dirty="0">
                <a:solidFill>
                  <a:srgbClr val="7030A0"/>
                </a:solidFill>
              </a:rPr>
              <a:t> любит смех?</a:t>
            </a:r>
          </a:p>
          <a:p>
            <a:r>
              <a:rPr lang="ru-RU" sz="3200" b="1" i="1" dirty="0">
                <a:solidFill>
                  <a:srgbClr val="7030A0"/>
                </a:solidFill>
              </a:rPr>
              <a:t>Кто на свете </a:t>
            </a:r>
            <a:r>
              <a:rPr lang="ru-RU" sz="3200" b="1" i="1" dirty="0" err="1">
                <a:solidFill>
                  <a:srgbClr val="7030A0"/>
                </a:solidFill>
              </a:rPr>
              <a:t>лyчше</a:t>
            </a:r>
            <a:r>
              <a:rPr lang="ru-RU" sz="3200" b="1" i="1" dirty="0">
                <a:solidFill>
                  <a:srgbClr val="7030A0"/>
                </a:solidFill>
              </a:rPr>
              <a:t> всех?</a:t>
            </a:r>
          </a:p>
        </p:txBody>
      </p:sp>
    </p:spTree>
    <p:extLst>
      <p:ext uri="{BB962C8B-B14F-4D97-AF65-F5344CB8AC3E}">
        <p14:creationId xmlns:p14="http://schemas.microsoft.com/office/powerpoint/2010/main" val="315526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FF11F1-F53F-4D6D-B4BD-EA21D003D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E8ACB2-3033-4871-BD15-0E29ECA2E797}"/>
              </a:ext>
            </a:extLst>
          </p:cNvPr>
          <p:cNvSpPr txBox="1"/>
          <p:nvPr/>
        </p:nvSpPr>
        <p:spPr>
          <a:xfrm>
            <a:off x="328862" y="527640"/>
            <a:ext cx="85263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dirty="0">
                <a:solidFill>
                  <a:srgbClr val="C00000"/>
                </a:solidFill>
                <a:effectLst/>
              </a:rPr>
              <a:t>« Самая прекрасная из женщин –женщина с ребенком на руках» 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E6FE0C-F122-455B-A07F-E2970A0BD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89" y="1851079"/>
            <a:ext cx="6424863" cy="466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5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396437-938E-42E2-8B80-88BDF7F60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55EE33-4E4C-4E96-B1A1-0284BB86AFDC}"/>
              </a:ext>
            </a:extLst>
          </p:cNvPr>
          <p:cNvSpPr txBox="1"/>
          <p:nvPr/>
        </p:nvSpPr>
        <p:spPr>
          <a:xfrm>
            <a:off x="409073" y="252715"/>
            <a:ext cx="48687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Празднование Дня Матери началось еще в Древнем Риме, когда люди славили богиню земли и плодородия.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0FAFCC-B901-450A-BF29-7888A0C62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5" y="2075090"/>
            <a:ext cx="5163553" cy="3872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4564CD-9A26-4402-9DA9-CE9A7060817A}"/>
              </a:ext>
            </a:extLst>
          </p:cNvPr>
          <p:cNvSpPr txBox="1"/>
          <p:nvPr/>
        </p:nvSpPr>
        <p:spPr>
          <a:xfrm>
            <a:off x="6013784" y="4799646"/>
            <a:ext cx="61782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В христианстве этот праздник связан с чествованием Покровы Божьей Матери. В этот день принято говорить мамам слова благодарности и любви, дарить подарки и цветы.      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DF04498-CE6B-4A7E-A79E-75E3C2EBA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375" y="22418"/>
            <a:ext cx="1779456" cy="7395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E11625-DB6E-4F86-9FA6-22DAAF7D0473}"/>
              </a:ext>
            </a:extLst>
          </p:cNvPr>
          <p:cNvSpPr txBox="1"/>
          <p:nvPr/>
        </p:nvSpPr>
        <p:spPr>
          <a:xfrm>
            <a:off x="2064594" y="5983850"/>
            <a:ext cx="12314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Церера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14797CF-34C8-4325-BBD3-95383CBC9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54" y="761951"/>
            <a:ext cx="5182330" cy="387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4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DCD463-602D-46EA-8C38-E07B26C56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00DA2E-5304-436A-AE02-EE8BBC43139D}"/>
              </a:ext>
            </a:extLst>
          </p:cNvPr>
          <p:cNvSpPr txBox="1"/>
          <p:nvPr/>
        </p:nvSpPr>
        <p:spPr>
          <a:xfrm>
            <a:off x="5471361" y="680377"/>
            <a:ext cx="6178216" cy="297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В России День матери стали отмечать сравнительно недавно. С 1998 года. И отмечают его в последнее воскресенье ноября.  Это своеобразный день благодарения, выражения любви и уважения мамам. Они дали нам жизнь, ласку и заботу, согрели любовью.</a:t>
            </a:r>
          </a:p>
        </p:txBody>
      </p:sp>
    </p:spTree>
    <p:extLst>
      <p:ext uri="{BB962C8B-B14F-4D97-AF65-F5344CB8AC3E}">
        <p14:creationId xmlns:p14="http://schemas.microsoft.com/office/powerpoint/2010/main" val="320467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443AA6-161F-4581-A9E8-E50542423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308B0D-8DB8-424A-9410-2D8DC8596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20" y="2827420"/>
            <a:ext cx="4030580" cy="4030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5A6F79-CE37-4672-AEA6-BB9607463DD7}"/>
              </a:ext>
            </a:extLst>
          </p:cNvPr>
          <p:cNvSpPr txBox="1"/>
          <p:nvPr/>
        </p:nvSpPr>
        <p:spPr>
          <a:xfrm>
            <a:off x="108286" y="785564"/>
            <a:ext cx="90357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Ребенок: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Завтра я появлюсь на свет. Скажи, Боже, что мне делать в том мире, ведь я ничего не знаю и очень боюсь?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ru-RU" sz="36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Бог: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Не переживай, я дам тебе ангела, который постоянно будет рядом и защитит тебя от бед и печалей.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ru-RU" sz="36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Ребенок: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А как зовут этого ангела?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ru-RU" sz="36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Бог: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Это не важно, ведь ты будешь звать его мамой. </a:t>
            </a:r>
          </a:p>
        </p:txBody>
      </p:sp>
    </p:spTree>
    <p:extLst>
      <p:ext uri="{BB962C8B-B14F-4D97-AF65-F5344CB8AC3E}">
        <p14:creationId xmlns:p14="http://schemas.microsoft.com/office/powerpoint/2010/main" val="261282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745805-BA26-4082-81B8-B1BA859F3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031A3-09D8-48F5-8F9D-280C148D6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31" y="39029"/>
            <a:ext cx="8706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8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D72F21-D8A7-48B4-9F0D-EB9AA3224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554A9A-0148-4EAD-8D11-575BF5829CCD}"/>
              </a:ext>
            </a:extLst>
          </p:cNvPr>
          <p:cNvSpPr txBox="1"/>
          <p:nvPr/>
        </p:nvSpPr>
        <p:spPr>
          <a:xfrm>
            <a:off x="7248453" y="2334383"/>
            <a:ext cx="4288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Известный педагог В. Сухомлинский говорил, что когда у ребенка немного заболит палец, у его матери сразу заболит сердце. Нет на земле человека более чуткого и любящего, чем мама.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F3B43F-9E8A-4F0E-9791-838CF5B58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4383"/>
            <a:ext cx="6416842" cy="4292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B888D3-0CC2-4B94-9DCC-9592D0EF5AED}"/>
              </a:ext>
            </a:extLst>
          </p:cNvPr>
          <p:cNvSpPr txBox="1"/>
          <p:nvPr/>
        </p:nvSpPr>
        <p:spPr>
          <a:xfrm>
            <a:off x="4881814" y="520860"/>
            <a:ext cx="6178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Имя моего Ангела –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Мама!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9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893</Words>
  <Application>Microsoft Office PowerPoint</Application>
  <PresentationFormat>Широкоэкранный</PresentationFormat>
  <Paragraphs>80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Circe</vt:lpstr>
      <vt:lpstr>ZWAdobeF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6</cp:revision>
  <dcterms:created xsi:type="dcterms:W3CDTF">2021-12-15T19:20:56Z</dcterms:created>
  <dcterms:modified xsi:type="dcterms:W3CDTF">2021-12-16T11:53:45Z</dcterms:modified>
</cp:coreProperties>
</file>