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79" r:id="rId2"/>
    <p:sldId id="257" r:id="rId3"/>
    <p:sldId id="277" r:id="rId4"/>
    <p:sldId id="260" r:id="rId5"/>
    <p:sldId id="270" r:id="rId6"/>
    <p:sldId id="272" r:id="rId7"/>
    <p:sldId id="271" r:id="rId8"/>
    <p:sldId id="273" r:id="rId9"/>
    <p:sldId id="263" r:id="rId10"/>
    <p:sldId id="258" r:id="rId11"/>
    <p:sldId id="266" r:id="rId12"/>
    <p:sldId id="267" r:id="rId13"/>
    <p:sldId id="268" r:id="rId14"/>
    <p:sldId id="262" r:id="rId15"/>
    <p:sldId id="275" r:id="rId16"/>
    <p:sldId id="264" r:id="rId17"/>
    <p:sldId id="274" r:id="rId18"/>
    <p:sldId id="276" r:id="rId19"/>
    <p:sldId id="269" r:id="rId20"/>
    <p:sldId id="280" r:id="rId21"/>
  </p:sldIdLst>
  <p:sldSz cx="9144000" cy="6858000" type="screen4x3"/>
  <p:notesSz cx="6888163" cy="1002188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363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1094"/>
          </a:xfrm>
          <a:prstGeom prst="rect">
            <a:avLst/>
          </a:prstGeom>
        </p:spPr>
        <p:txBody>
          <a:bodyPr vert="horz" lIns="96625" tIns="48312" rIns="96625" bIns="48312" rtlCol="0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1094"/>
          </a:xfrm>
          <a:prstGeom prst="rect">
            <a:avLst/>
          </a:prstGeom>
        </p:spPr>
        <p:txBody>
          <a:bodyPr vert="horz" lIns="96625" tIns="48312" rIns="96625" bIns="48312" rtlCol="0"/>
          <a:lstStyle>
            <a:lvl1pPr algn="r">
              <a:defRPr sz="1300"/>
            </a:lvl1pPr>
          </a:lstStyle>
          <a:p>
            <a:fld id="{4358ACF6-98A9-4776-94DA-AB44A9F41567}" type="datetimeFigureOut">
              <a:rPr lang="ru-RU" smtClean="0"/>
              <a:t>12.01.2022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38213" y="750888"/>
            <a:ext cx="5011737" cy="37592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25" tIns="48312" rIns="96625" bIns="48312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8817" y="4760397"/>
            <a:ext cx="5510530" cy="4509850"/>
          </a:xfrm>
          <a:prstGeom prst="rect">
            <a:avLst/>
          </a:prstGeom>
        </p:spPr>
        <p:txBody>
          <a:bodyPr vert="horz" lIns="96625" tIns="48312" rIns="96625" bIns="48312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519054"/>
            <a:ext cx="2984871" cy="501094"/>
          </a:xfrm>
          <a:prstGeom prst="rect">
            <a:avLst/>
          </a:prstGeom>
        </p:spPr>
        <p:txBody>
          <a:bodyPr vert="horz" lIns="96625" tIns="48312" rIns="96625" bIns="48312" rtlCol="0" anchor="b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01698" y="9519054"/>
            <a:ext cx="2984871" cy="501094"/>
          </a:xfrm>
          <a:prstGeom prst="rect">
            <a:avLst/>
          </a:prstGeom>
        </p:spPr>
        <p:txBody>
          <a:bodyPr vert="horz" lIns="96625" tIns="48312" rIns="96625" bIns="48312" rtlCol="0" anchor="b"/>
          <a:lstStyle>
            <a:lvl1pPr algn="r">
              <a:defRPr sz="1300"/>
            </a:lvl1pPr>
          </a:lstStyle>
          <a:p>
            <a:fld id="{0C03908E-4751-4071-A76F-ECFEAD8E51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65244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03908E-4751-4071-A76F-ECFEAD8E5172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15025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03908E-4751-4071-A76F-ECFEAD8E5172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10831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12.01.2022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58.png"/><Relationship Id="rId7" Type="http://schemas.openxmlformats.org/officeDocument/2006/relationships/image" Target="../media/image55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Relationship Id="rId9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7" Type="http://schemas.microsoft.com/office/2007/relationships/hdphoto" Target="../media/hdphoto6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microsoft.com/office/2007/relationships/hdphoto" Target="../media/hdphoto5.wdp"/><Relationship Id="rId4" Type="http://schemas.openxmlformats.org/officeDocument/2006/relationships/image" Target="../media/image74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7" Type="http://schemas.microsoft.com/office/2007/relationships/hdphoto" Target="../media/hdphoto9.wdp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5" Type="http://schemas.microsoft.com/office/2007/relationships/hdphoto" Target="../media/hdphoto8.wdp"/><Relationship Id="rId4" Type="http://schemas.openxmlformats.org/officeDocument/2006/relationships/image" Target="../media/image77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80.jpeg"/><Relationship Id="rId7" Type="http://schemas.openxmlformats.org/officeDocument/2006/relationships/image" Target="../media/image71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4.xml"/><Relationship Id="rId6" Type="http://schemas.microsoft.com/office/2007/relationships/hdphoto" Target="../media/hdphoto10.wdp"/><Relationship Id="rId11" Type="http://schemas.openxmlformats.org/officeDocument/2006/relationships/image" Target="../media/image86.jpeg"/><Relationship Id="rId5" Type="http://schemas.openxmlformats.org/officeDocument/2006/relationships/image" Target="../media/image82.jpeg"/><Relationship Id="rId10" Type="http://schemas.openxmlformats.org/officeDocument/2006/relationships/image" Target="../media/image85.jpeg"/><Relationship Id="rId4" Type="http://schemas.openxmlformats.org/officeDocument/2006/relationships/image" Target="../media/image81.png"/><Relationship Id="rId9" Type="http://schemas.openxmlformats.org/officeDocument/2006/relationships/image" Target="../media/image8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83.png"/><Relationship Id="rId7" Type="http://schemas.openxmlformats.org/officeDocument/2006/relationships/image" Target="../media/image80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jpeg"/><Relationship Id="rId5" Type="http://schemas.microsoft.com/office/2007/relationships/hdphoto" Target="../media/hdphoto11.wdp"/><Relationship Id="rId4" Type="http://schemas.openxmlformats.org/officeDocument/2006/relationships/image" Target="../media/image88.jpeg"/><Relationship Id="rId9" Type="http://schemas.openxmlformats.org/officeDocument/2006/relationships/image" Target="../media/image8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jpeg"/><Relationship Id="rId18" Type="http://schemas.openxmlformats.org/officeDocument/2006/relationships/image" Target="../media/image17.jpeg"/><Relationship Id="rId3" Type="http://schemas.openxmlformats.org/officeDocument/2006/relationships/image" Target="../media/image2.jpeg"/><Relationship Id="rId21" Type="http://schemas.openxmlformats.org/officeDocument/2006/relationships/image" Target="../media/image20.jpeg"/><Relationship Id="rId7" Type="http://schemas.openxmlformats.org/officeDocument/2006/relationships/image" Target="../media/image6.jpeg"/><Relationship Id="rId12" Type="http://schemas.openxmlformats.org/officeDocument/2006/relationships/image" Target="../media/image11.png"/><Relationship Id="rId17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5.jpeg"/><Relationship Id="rId20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11" Type="http://schemas.openxmlformats.org/officeDocument/2006/relationships/image" Target="../media/image10.png"/><Relationship Id="rId5" Type="http://schemas.openxmlformats.org/officeDocument/2006/relationships/image" Target="../media/image4.jpeg"/><Relationship Id="rId15" Type="http://schemas.openxmlformats.org/officeDocument/2006/relationships/image" Target="../media/image14.jpeg"/><Relationship Id="rId10" Type="http://schemas.openxmlformats.org/officeDocument/2006/relationships/image" Target="../media/image9.jpeg"/><Relationship Id="rId19" Type="http://schemas.openxmlformats.org/officeDocument/2006/relationships/image" Target="../media/image18.png"/><Relationship Id="rId4" Type="http://schemas.openxmlformats.org/officeDocument/2006/relationships/image" Target="../media/image3.jpeg"/><Relationship Id="rId9" Type="http://schemas.openxmlformats.org/officeDocument/2006/relationships/image" Target="../media/image8.jpeg"/><Relationship Id="rId14" Type="http://schemas.openxmlformats.org/officeDocument/2006/relationships/image" Target="../media/image13.jpe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5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12" Type="http://schemas.openxmlformats.org/officeDocument/2006/relationships/image" Target="../media/image34.jpeg"/><Relationship Id="rId17" Type="http://schemas.openxmlformats.org/officeDocument/2006/relationships/image" Target="../media/image39.jpeg"/><Relationship Id="rId2" Type="http://schemas.openxmlformats.org/officeDocument/2006/relationships/image" Target="../media/image24.png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11" Type="http://schemas.openxmlformats.org/officeDocument/2006/relationships/image" Target="../media/image33.jpeg"/><Relationship Id="rId5" Type="http://schemas.openxmlformats.org/officeDocument/2006/relationships/image" Target="../media/image27.jpeg"/><Relationship Id="rId15" Type="http://schemas.openxmlformats.org/officeDocument/2006/relationships/image" Target="../media/image37.jpeg"/><Relationship Id="rId10" Type="http://schemas.openxmlformats.org/officeDocument/2006/relationships/image" Target="../media/image32.jpeg"/><Relationship Id="rId4" Type="http://schemas.openxmlformats.org/officeDocument/2006/relationships/image" Target="../media/image26.jpeg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54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3.png"/><Relationship Id="rId3" Type="http://schemas.openxmlformats.org/officeDocument/2006/relationships/image" Target="../media/image56.png"/><Relationship Id="rId7" Type="http://schemas.openxmlformats.org/officeDocument/2006/relationships/image" Target="../media/image58.png"/><Relationship Id="rId12" Type="http://schemas.openxmlformats.org/officeDocument/2006/relationships/image" Target="../media/image62.png"/><Relationship Id="rId2" Type="http://schemas.openxmlformats.org/officeDocument/2006/relationships/image" Target="../media/image55.jpeg"/><Relationship Id="rId16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microsoft.com/office/2007/relationships/hdphoto" Target="../media/hdphoto3.wdp"/><Relationship Id="rId5" Type="http://schemas.openxmlformats.org/officeDocument/2006/relationships/image" Target="../media/image57.jpeg"/><Relationship Id="rId15" Type="http://schemas.openxmlformats.org/officeDocument/2006/relationships/image" Target="../media/image65.png"/><Relationship Id="rId10" Type="http://schemas.openxmlformats.org/officeDocument/2006/relationships/image" Target="../media/image61.jpeg"/><Relationship Id="rId4" Type="http://schemas.microsoft.com/office/2007/relationships/hdphoto" Target="../media/hdphoto1.wdp"/><Relationship Id="rId9" Type="http://schemas.openxmlformats.org/officeDocument/2006/relationships/image" Target="../media/image60.jpeg"/><Relationship Id="rId14" Type="http://schemas.openxmlformats.org/officeDocument/2006/relationships/image" Target="../media/image64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733256"/>
            <a:ext cx="5486400" cy="438944"/>
          </a:xfrm>
        </p:spPr>
        <p:txBody>
          <a:bodyPr>
            <a:noAutofit/>
          </a:bodyPr>
          <a:lstStyle/>
          <a:p>
            <a:r>
              <a:rPr lang="ru-RU" sz="6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Посуда</a:t>
            </a:r>
            <a:endParaRPr lang="ru-RU" sz="6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D:\Пользователи\Лена\Работа\Белая флешка\ПОСУДА\CHistaya-posuda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9" r="2469"/>
          <a:stretch>
            <a:fillRect/>
          </a:stretch>
        </p:blipFill>
        <p:spPr bwMode="auto">
          <a:xfrm>
            <a:off x="683568" y="188640"/>
            <a:ext cx="7551986" cy="5663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0385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0"/>
            <a:ext cx="9036496" cy="850106"/>
          </a:xfrm>
        </p:spPr>
        <p:txBody>
          <a:bodyPr>
            <a:normAutofit fontScale="90000"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Игровое упражнение «Гусеницы».</a:t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Назови только те буквы, которые написаны правильно. Составь из них слова.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D:\Пользователи\Лена\Работа\Белая флешка\ПОСУДА\0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50" b="9293"/>
          <a:stretch/>
        </p:blipFill>
        <p:spPr bwMode="auto">
          <a:xfrm>
            <a:off x="251520" y="911157"/>
            <a:ext cx="4291743" cy="5686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Пользователи\Лена\Работа\Белая флешка\ПОСУДА\kettle-clip-art-45.pn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7" y="4581902"/>
            <a:ext cx="1563184" cy="2015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Пользователи\Лена\Работа\Белая флешка\ПОСУДА\kisspng-jug-kettle-teapot-mug-88-5b25b379245c91.42059018152919743314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0039" y="1124744"/>
            <a:ext cx="1479295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Пользователи\Лена\Работа\Белая флешка\ПОСУДА\kisspng-pitcher-jug-portable-network-graphics-clip-art-wat-spey-jug-1-fl-oz-urban-bar-us-jug-of-water-png-5d29887e8f4fa5.67626141156300300658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5955" y="4846501"/>
            <a:ext cx="1641424" cy="1750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D:\Пользователи\Лена\Работа\Белая флешка\ПОСУДА\i (3).jf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9065" y="2923250"/>
            <a:ext cx="2217985" cy="1662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004048" y="1700808"/>
            <a:ext cx="8531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Нож</a:t>
            </a:r>
          </a:p>
          <a:p>
            <a:r>
              <a:rPr lang="ru-RU" dirty="0" smtClean="0"/>
              <a:t>сервиз</a:t>
            </a:r>
            <a:endParaRPr lang="ru-RU" dirty="0"/>
          </a:p>
        </p:txBody>
      </p:sp>
      <p:pic>
        <p:nvPicPr>
          <p:cNvPr id="9" name="Picture 2" descr="D:\Пользователи\Лена\Работа\Белая флешка\ПОСУДА\4d83dcbf270cc71f4f7444fe051ba34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4528" y="4250072"/>
            <a:ext cx="2080394" cy="137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D:\Пользователи\Лена\Работа\Белая флешка\ПОСУДА\1614536243_2-p-nozh-na-belom-fone-2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412278" y="3453482"/>
            <a:ext cx="1486787" cy="1575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D:\Пользователи\Лена\Работа\Белая флешка\ПОСУДА\0a68eb7ecdf2b86031e1bb455112d5b9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62" t="8958" r="9229" b="15300"/>
          <a:stretch/>
        </p:blipFill>
        <p:spPr bwMode="auto">
          <a:xfrm>
            <a:off x="4902150" y="936125"/>
            <a:ext cx="2262137" cy="2112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9931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6632"/>
            <a:ext cx="9036496" cy="576064"/>
          </a:xfrm>
        </p:spPr>
        <p:txBody>
          <a:bodyPr>
            <a:normAutofit fontScale="90000"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Игровое упражнение «Наборщик».</a:t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 букв, входящих в состав данного слова, составь как можно больше других слов.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САХАРНИЦА 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ru-RU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СЕЛЁДОЧНИЦА</a:t>
            </a:r>
          </a:p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Рана                                    Лёд</a:t>
            </a:r>
          </a:p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…                                          …</a:t>
            </a:r>
          </a:p>
        </p:txBody>
      </p:sp>
      <p:pic>
        <p:nvPicPr>
          <p:cNvPr id="7170" name="Picture 2" descr="D:\Пользователи\Лена\Работа\Белая флешка\ПОСУДА\358-13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6712" y="1988840"/>
            <a:ext cx="1446808" cy="1446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531378"/>
            <a:ext cx="4176464" cy="2795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 descr="D:\Пользователи\Лена\Работа\Белая флешка\ПОСУДА\0012436_saharnica-s-rukami_1200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861048"/>
            <a:ext cx="3525068" cy="2471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0049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92696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Прочитай и напечатай слова.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D:\Пользователи\Лена\Работа\Белая флешка\ПОСУДА\007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0291" b="24359"/>
          <a:stretch/>
        </p:blipFill>
        <p:spPr bwMode="auto">
          <a:xfrm>
            <a:off x="33573" y="1484784"/>
            <a:ext cx="2911778" cy="5073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Пользователи\Лена\Работа\Белая флешка\ПОСУДА\00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93" r="42345" b="23761"/>
          <a:stretch/>
        </p:blipFill>
        <p:spPr bwMode="auto">
          <a:xfrm>
            <a:off x="2946010" y="620688"/>
            <a:ext cx="3115366" cy="5472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Пользователи\Лена\Работа\Белая флешка\ПОСУДА\009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58" r="38020" b="24846"/>
          <a:stretch/>
        </p:blipFill>
        <p:spPr bwMode="auto">
          <a:xfrm>
            <a:off x="6032639" y="1844824"/>
            <a:ext cx="3098091" cy="4997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9236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04056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Отгадай загадки. Составь звуковую схему к каждому слову.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107504" y="620688"/>
            <a:ext cx="4316288" cy="597666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глубокими и мелкими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Знакома я тарелками.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если в них еда, 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Проворна я тогда.</a:t>
            </a: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ложка</a:t>
            </a:r>
          </a:p>
          <a:p>
            <a:pPr marL="0" indent="0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 виде еды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 считают ворон, 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Бросаются дружно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обеих сторон: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Один – разрезает,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Другая – цепляет.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Обоим работы в тарелке хватает.</a:t>
            </a: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вилка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нож</a:t>
            </a:r>
          </a:p>
          <a:p>
            <a:pPr marL="0" indent="0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Утка в море, 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Хвост на заборе.</a:t>
            </a: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ковш</a:t>
            </a:r>
          </a:p>
          <a:p>
            <a:pPr marL="0" indent="0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4648200" y="620688"/>
            <a:ext cx="4244280" cy="604867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питья он предназначен.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Хрупок, из стекла, прозрачен.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Можно сок в него налить, 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удовольствием попить, 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Воду можно из-под крана,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Нет нужней чего …</a:t>
            </a: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</a:t>
            </a: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стакана</a:t>
            </a:r>
            <a:endParaRPr lang="ru-RU" sz="20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Она всем очень нравится,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блюдечке красавица.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одной рукой милашка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Красивенькая  …</a:t>
            </a:r>
          </a:p>
          <a:p>
            <a:pPr marL="0" indent="0">
              <a:buNone/>
            </a:pP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чашка</a:t>
            </a:r>
          </a:p>
          <a:p>
            <a:pPr marL="0" indent="0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Вот пузатенький … </a:t>
            </a: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(кувшин)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нём не водится маг – джин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 ты всё таки проверь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Вдруг завёлся он теперь.</a:t>
            </a:r>
          </a:p>
          <a:p>
            <a:pPr marL="0" indent="0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 descr="D:\Пользователи\Лена\Работа\Белая флешка\ПОСУДА\16301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708347" y="5198470"/>
            <a:ext cx="1518816" cy="114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D:\Пользователи\Лена\Работа\Белая флешка\ПОСУДА\0378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9160" y="3224779"/>
            <a:ext cx="1734840" cy="1734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D:\Пользователи\Лена\Работа\Белая флешка\ПОСУДА\1614536243_2-p-nozh-na-belom-fone-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>
            <a:off x="3275856" y="4703168"/>
            <a:ext cx="1450089" cy="1383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D:\Пользователи\Лена\Работа\Белая флешка\ПОСУДА\fork_dishes_silverware_eat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1895692" y="5230431"/>
            <a:ext cx="1423808" cy="1336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D:\Пользователи\Лена\Работа\Белая флешка\ПОСУДА\i (3).jfif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14" t="15274" r="12371" b="14704"/>
          <a:stretch/>
        </p:blipFill>
        <p:spPr bwMode="auto">
          <a:xfrm>
            <a:off x="-2340768" y="2449357"/>
            <a:ext cx="1741014" cy="1304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51" t="40430" r="11337"/>
          <a:stretch/>
        </p:blipFill>
        <p:spPr bwMode="auto">
          <a:xfrm>
            <a:off x="2483768" y="2924944"/>
            <a:ext cx="1902133" cy="116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8" descr="D:\Пользователи\Лена\Работа\Белая флешка\ПОСУДА\img5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26" t="10699" r="4638" b="9096"/>
          <a:stretch/>
        </p:blipFill>
        <p:spPr bwMode="auto">
          <a:xfrm flipH="1">
            <a:off x="10310440" y="3846962"/>
            <a:ext cx="1080120" cy="1712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1" name="Picture 9" descr="D:\Пользователи\Лена\Работа\Белая флешка\ПОСУДА\317024-2-800x800.jfif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85" t="9175" r="30699" b="11302"/>
          <a:stretch/>
        </p:blipFill>
        <p:spPr bwMode="auto">
          <a:xfrm flipH="1">
            <a:off x="7885757" y="905048"/>
            <a:ext cx="1237940" cy="2019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D:\Пользователи\Лена\Работа\Белая флешка\ПОСУДА\2116209_1000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8765" y="1463071"/>
            <a:ext cx="2463235" cy="1438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8510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76064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Подбери к каждому слову звуковую схему.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10" descr="D:\Пользователи\Лена\Работа\Белая флешка\ПОСУДА\2116209_100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7464" y="5814894"/>
            <a:ext cx="1785631" cy="1043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51" t="40430" r="11337"/>
          <a:stretch/>
        </p:blipFill>
        <p:spPr bwMode="auto">
          <a:xfrm>
            <a:off x="3952450" y="5920119"/>
            <a:ext cx="1527131" cy="937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D:\Пользователи\Лена\Работа\Белая флешка\ПОСУДА\fork_dishes_silverware_ea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7340" y="4668483"/>
            <a:ext cx="1423808" cy="1079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9" descr="D:\Пользователи\Лена\Работа\Белая флешка\ПОСУДА\317024-2-800x800.jfif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85" t="9175" r="30699" b="11302"/>
          <a:stretch/>
        </p:blipFill>
        <p:spPr bwMode="auto">
          <a:xfrm flipH="1">
            <a:off x="7803928" y="905048"/>
            <a:ext cx="1237940" cy="2019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D:\Пользователи\Лена\Работа\Белая флешка\ПОСУДА\0378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9160" y="3224779"/>
            <a:ext cx="1734840" cy="1734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D:\Пользователи\Лена\Работа\Белая флешка\ПОСУДА\163010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708347" y="5198470"/>
            <a:ext cx="1518816" cy="114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D:\Пользователи\Лена\Работа\Белая флешка\ПОСУДА\1614536243_2-p-nozh-na-belom-fone-2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>
            <a:off x="6443553" y="5230018"/>
            <a:ext cx="1450089" cy="1383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-972616" y="2143596"/>
            <a:ext cx="504056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1886902" y="901515"/>
            <a:ext cx="576064" cy="5543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3159456" y="901515"/>
            <a:ext cx="576064" cy="5543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3792197" y="905048"/>
            <a:ext cx="576064" cy="5543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1924956" y="1684040"/>
            <a:ext cx="576064" cy="5543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3239275" y="1673163"/>
            <a:ext cx="576064" cy="5543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3927376" y="1653641"/>
            <a:ext cx="576064" cy="5543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/>
          <p:cNvSpPr/>
          <p:nvPr/>
        </p:nvSpPr>
        <p:spPr>
          <a:xfrm>
            <a:off x="1870931" y="2398266"/>
            <a:ext cx="576064" cy="55436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/>
          <p:cNvSpPr/>
          <p:nvPr/>
        </p:nvSpPr>
        <p:spPr>
          <a:xfrm>
            <a:off x="3137738" y="2370584"/>
            <a:ext cx="576064" cy="5543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вал 19"/>
          <p:cNvSpPr/>
          <p:nvPr/>
        </p:nvSpPr>
        <p:spPr>
          <a:xfrm>
            <a:off x="3251089" y="3766056"/>
            <a:ext cx="576064" cy="5543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/>
          <p:cNvSpPr/>
          <p:nvPr/>
        </p:nvSpPr>
        <p:spPr>
          <a:xfrm>
            <a:off x="3777160" y="2398266"/>
            <a:ext cx="576064" cy="5543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/>
          <p:cNvSpPr/>
          <p:nvPr/>
        </p:nvSpPr>
        <p:spPr>
          <a:xfrm>
            <a:off x="1924956" y="3061366"/>
            <a:ext cx="576064" cy="5543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/>
          <p:cNvSpPr/>
          <p:nvPr/>
        </p:nvSpPr>
        <p:spPr>
          <a:xfrm>
            <a:off x="3239275" y="3083260"/>
            <a:ext cx="576064" cy="5543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/>
          <p:cNvSpPr/>
          <p:nvPr/>
        </p:nvSpPr>
        <p:spPr>
          <a:xfrm>
            <a:off x="2562951" y="1645465"/>
            <a:ext cx="576064" cy="55436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Овал 24"/>
          <p:cNvSpPr/>
          <p:nvPr/>
        </p:nvSpPr>
        <p:spPr>
          <a:xfrm>
            <a:off x="4551876" y="1614235"/>
            <a:ext cx="576064" cy="55436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вал 25"/>
          <p:cNvSpPr/>
          <p:nvPr/>
        </p:nvSpPr>
        <p:spPr>
          <a:xfrm>
            <a:off x="2501020" y="2398266"/>
            <a:ext cx="576064" cy="55436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Овал 26"/>
          <p:cNvSpPr/>
          <p:nvPr/>
        </p:nvSpPr>
        <p:spPr>
          <a:xfrm>
            <a:off x="4427984" y="2379749"/>
            <a:ext cx="576064" cy="55436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Овал 27"/>
          <p:cNvSpPr/>
          <p:nvPr/>
        </p:nvSpPr>
        <p:spPr>
          <a:xfrm>
            <a:off x="2561674" y="3095864"/>
            <a:ext cx="576064" cy="55436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/>
          <p:cNvSpPr/>
          <p:nvPr/>
        </p:nvSpPr>
        <p:spPr>
          <a:xfrm>
            <a:off x="2598598" y="3762400"/>
            <a:ext cx="576064" cy="55436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Овал 29"/>
          <p:cNvSpPr/>
          <p:nvPr/>
        </p:nvSpPr>
        <p:spPr>
          <a:xfrm>
            <a:off x="4551876" y="3762400"/>
            <a:ext cx="576064" cy="55436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вал 30"/>
          <p:cNvSpPr/>
          <p:nvPr/>
        </p:nvSpPr>
        <p:spPr>
          <a:xfrm>
            <a:off x="2564650" y="4423318"/>
            <a:ext cx="576064" cy="55436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Овал 31"/>
          <p:cNvSpPr/>
          <p:nvPr/>
        </p:nvSpPr>
        <p:spPr>
          <a:xfrm>
            <a:off x="3302986" y="5066116"/>
            <a:ext cx="576064" cy="55436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Овал 32"/>
          <p:cNvSpPr/>
          <p:nvPr/>
        </p:nvSpPr>
        <p:spPr>
          <a:xfrm>
            <a:off x="4614768" y="4458814"/>
            <a:ext cx="576064" cy="55436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Овал 33"/>
          <p:cNvSpPr/>
          <p:nvPr/>
        </p:nvSpPr>
        <p:spPr>
          <a:xfrm>
            <a:off x="2501020" y="901515"/>
            <a:ext cx="576064" cy="55436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Овал 34"/>
          <p:cNvSpPr/>
          <p:nvPr/>
        </p:nvSpPr>
        <p:spPr>
          <a:xfrm>
            <a:off x="1924956" y="3734904"/>
            <a:ext cx="576064" cy="55436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Овал 37"/>
          <p:cNvSpPr/>
          <p:nvPr/>
        </p:nvSpPr>
        <p:spPr>
          <a:xfrm>
            <a:off x="5317516" y="5108182"/>
            <a:ext cx="576064" cy="55436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Овал 38"/>
          <p:cNvSpPr/>
          <p:nvPr/>
        </p:nvSpPr>
        <p:spPr>
          <a:xfrm>
            <a:off x="2561674" y="5066116"/>
            <a:ext cx="576064" cy="55436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Овал 39"/>
          <p:cNvSpPr/>
          <p:nvPr/>
        </p:nvSpPr>
        <p:spPr>
          <a:xfrm>
            <a:off x="4605820" y="5108182"/>
            <a:ext cx="576064" cy="55436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Овал 40"/>
          <p:cNvSpPr/>
          <p:nvPr/>
        </p:nvSpPr>
        <p:spPr>
          <a:xfrm>
            <a:off x="3975812" y="5108182"/>
            <a:ext cx="576064" cy="5543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Овал 41"/>
          <p:cNvSpPr/>
          <p:nvPr/>
        </p:nvSpPr>
        <p:spPr>
          <a:xfrm>
            <a:off x="1885500" y="5062442"/>
            <a:ext cx="576064" cy="5543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Овал 42"/>
          <p:cNvSpPr/>
          <p:nvPr/>
        </p:nvSpPr>
        <p:spPr>
          <a:xfrm>
            <a:off x="5317516" y="4458814"/>
            <a:ext cx="576064" cy="5543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Овал 43"/>
          <p:cNvSpPr/>
          <p:nvPr/>
        </p:nvSpPr>
        <p:spPr>
          <a:xfrm>
            <a:off x="3927376" y="4452882"/>
            <a:ext cx="576064" cy="5543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Овал 44"/>
          <p:cNvSpPr/>
          <p:nvPr/>
        </p:nvSpPr>
        <p:spPr>
          <a:xfrm>
            <a:off x="3251089" y="4458814"/>
            <a:ext cx="576064" cy="5543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Овал 45"/>
          <p:cNvSpPr/>
          <p:nvPr/>
        </p:nvSpPr>
        <p:spPr>
          <a:xfrm>
            <a:off x="1886902" y="4368452"/>
            <a:ext cx="576064" cy="5543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Овал 46"/>
          <p:cNvSpPr/>
          <p:nvPr/>
        </p:nvSpPr>
        <p:spPr>
          <a:xfrm>
            <a:off x="3879050" y="3766056"/>
            <a:ext cx="576064" cy="5543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вал 2"/>
          <p:cNvSpPr/>
          <p:nvPr/>
        </p:nvSpPr>
        <p:spPr>
          <a:xfrm>
            <a:off x="2102926" y="2608920"/>
            <a:ext cx="144016" cy="13305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Овал 47"/>
          <p:cNvSpPr/>
          <p:nvPr/>
        </p:nvSpPr>
        <p:spPr>
          <a:xfrm>
            <a:off x="3406346" y="2608919"/>
            <a:ext cx="144016" cy="1176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Овал 48"/>
          <p:cNvSpPr/>
          <p:nvPr/>
        </p:nvSpPr>
        <p:spPr>
          <a:xfrm>
            <a:off x="2140980" y="3229271"/>
            <a:ext cx="144016" cy="13305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Овал 49"/>
          <p:cNvSpPr/>
          <p:nvPr/>
        </p:nvSpPr>
        <p:spPr>
          <a:xfrm>
            <a:off x="3425770" y="3306518"/>
            <a:ext cx="144016" cy="13305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Овал 50"/>
          <p:cNvSpPr/>
          <p:nvPr/>
        </p:nvSpPr>
        <p:spPr>
          <a:xfrm>
            <a:off x="3467113" y="4700498"/>
            <a:ext cx="144016" cy="13305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Овал 51"/>
          <p:cNvSpPr/>
          <p:nvPr/>
        </p:nvSpPr>
        <p:spPr>
          <a:xfrm>
            <a:off x="5533540" y="4700498"/>
            <a:ext cx="144016" cy="13305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Овал 52"/>
          <p:cNvSpPr/>
          <p:nvPr/>
        </p:nvSpPr>
        <p:spPr>
          <a:xfrm>
            <a:off x="5566728" y="5312054"/>
            <a:ext cx="144016" cy="13305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Овал 54"/>
          <p:cNvSpPr/>
          <p:nvPr/>
        </p:nvSpPr>
        <p:spPr>
          <a:xfrm>
            <a:off x="3447002" y="1878538"/>
            <a:ext cx="144016" cy="13305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Овал 55"/>
          <p:cNvSpPr/>
          <p:nvPr/>
        </p:nvSpPr>
        <p:spPr>
          <a:xfrm>
            <a:off x="2140980" y="1883817"/>
            <a:ext cx="144016" cy="13305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Овал 56"/>
          <p:cNvSpPr/>
          <p:nvPr/>
        </p:nvSpPr>
        <p:spPr>
          <a:xfrm>
            <a:off x="3383291" y="1112169"/>
            <a:ext cx="144016" cy="13305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328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576064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 ошибись!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179512" y="404664"/>
            <a:ext cx="4316288" cy="619268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dirty="0" smtClean="0"/>
              <a:t>   </a:t>
            </a:r>
            <a:r>
              <a:rPr lang="ru-RU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Сосчитай до пяти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Одна пирожковая  тарелка, две 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пирожковые тарелки, …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Один заварной чайник, …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Одно красивое блюдце, …</a:t>
            </a:r>
          </a:p>
          <a:p>
            <a:pPr marL="0" indent="0">
              <a:buNone/>
            </a:pP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Назови посуду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Чайную: …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Столовую: …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Кухонную: …</a:t>
            </a:r>
          </a:p>
          <a:p>
            <a:pPr marL="0" indent="0">
              <a:buNone/>
            </a:pP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Где живут продукты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Сахар живёт в  …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Соль – в …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Сухари – в …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Масло – в …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Перец – в …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Чай – в …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Селёдка – в …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Салат – в …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Конфеты  - в …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Кофе – в … 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4283968" y="548680"/>
            <a:ext cx="4536504" cy="6048672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ru-RU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Игры с посудой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Ребёнок  выполняют инструкцию взрослого и комментирует свои действия. </a:t>
            </a: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Поставь чашку на блюдце.</a:t>
            </a: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Я поставил (а) чашку на блюдце.</a:t>
            </a: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Поставь чашку слева от блюдца.</a:t>
            </a: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…</a:t>
            </a: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Держи чашку над блюдцем.</a:t>
            </a: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 …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Поставь блюдце под чашку.</a:t>
            </a: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…</a:t>
            </a: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Накрой чашку блюдцем.</a:t>
            </a: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…</a:t>
            </a: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Отдай мне чашку, а у меня возьми блюдце.</a:t>
            </a: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… .</a:t>
            </a:r>
          </a:p>
          <a:p>
            <a:pPr marL="0" indent="0">
              <a:buNone/>
            </a:pP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ru-RU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Скажи наоборот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Мелкая тарелка -  …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Тяжёлая кастрюля - …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Горячий чайник - …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Свежий хлеб - …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Быстро ест - …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4774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18" y="0"/>
            <a:ext cx="9136582" cy="1052736"/>
          </a:xfrm>
        </p:spPr>
        <p:txBody>
          <a:bodyPr>
            <a:normAutofit fontScale="90000"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«Улитки».</a:t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Назови буквы, начиная с точки. Составь из букв слова. Напечатай слова или выложи их из букв. В каждом слове назови по порядку только  гласные звуки.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D:\Пользователи\Лена\Работа\Белая флешка\ПОСУДА\003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858"/>
          <a:stretch/>
        </p:blipFill>
        <p:spPr bwMode="auto">
          <a:xfrm rot="5400000">
            <a:off x="9236429" y="491167"/>
            <a:ext cx="2840495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Пользователи\Лена\Работа\Белая флешка\ПОСУДА\00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091"/>
          <a:stretch/>
        </p:blipFill>
        <p:spPr bwMode="auto">
          <a:xfrm rot="5400000">
            <a:off x="4165362" y="1879364"/>
            <a:ext cx="5673307" cy="4283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D:\Пользователи\Лена\Работа\Белая флешка\ПОСУДА\00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" b="44868"/>
          <a:stretch/>
        </p:blipFill>
        <p:spPr bwMode="auto">
          <a:xfrm rot="5400000">
            <a:off x="-720315" y="1934057"/>
            <a:ext cx="5660008" cy="4204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Прямая соединительная линия 3"/>
          <p:cNvCxnSpPr>
            <a:stCxn id="2" idx="2"/>
          </p:cNvCxnSpPr>
          <p:nvPr/>
        </p:nvCxnSpPr>
        <p:spPr>
          <a:xfrm flipH="1">
            <a:off x="4572001" y="1052736"/>
            <a:ext cx="3708" cy="54726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2324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24744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«Улитки».</a:t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Назови буквы. Прочитай и напечатай слова.</a:t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каждом слове назови по порядку только согласные звуки.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D:\Пользователи\Лена\Работа\Белая флешка\ПОСУДА\005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941"/>
          <a:stretch/>
        </p:blipFill>
        <p:spPr bwMode="auto">
          <a:xfrm rot="5400000">
            <a:off x="4112696" y="1817670"/>
            <a:ext cx="5605228" cy="4398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Пользователи\Лена\Работа\Белая флешка\ПОСУДА\00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" b="44868"/>
          <a:stretch/>
        </p:blipFill>
        <p:spPr bwMode="auto">
          <a:xfrm rot="5400000">
            <a:off x="-2843449" y="2728013"/>
            <a:ext cx="2229498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D:\Пользователи\Лена\Работа\Белая флешка\ПОСУДА\00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858"/>
          <a:stretch/>
        </p:blipFill>
        <p:spPr bwMode="auto">
          <a:xfrm rot="5400000">
            <a:off x="-604169" y="1800920"/>
            <a:ext cx="5642902" cy="4434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Прямая соединительная линия 3"/>
          <p:cNvCxnSpPr>
            <a:stCxn id="2" idx="2"/>
          </p:cNvCxnSpPr>
          <p:nvPr/>
        </p:nvCxnSpPr>
        <p:spPr>
          <a:xfrm>
            <a:off x="4572000" y="1124744"/>
            <a:ext cx="0" cy="55446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5635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116632"/>
            <a:ext cx="3826768" cy="648072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Хитрые вопросы.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179512" y="620688"/>
            <a:ext cx="4316288" cy="5976664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dirty="0" smtClean="0"/>
              <a:t>    </a:t>
            </a:r>
          </a:p>
          <a:p>
            <a:pPr marL="0" indent="0">
              <a:buNone/>
            </a:pPr>
            <a:r>
              <a:rPr lang="ru-RU" dirty="0" smtClean="0"/>
              <a:t>       </a:t>
            </a:r>
            <a:r>
              <a:rPr lang="ru-RU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Что не так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Чай налили в тарелки.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чайнике кипит чай.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Ложку едят супом.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чайнике сварили суп.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 поварёшки налили суп кастрюлей.</a:t>
            </a:r>
          </a:p>
          <a:p>
            <a:pPr marL="0" indent="0">
              <a:buNone/>
            </a:pP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Что общего и чем отличаются ?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Чашка и стакан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Тарелка и блюдце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Кастрюля и сковорода.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Вилка и ложка.</a:t>
            </a:r>
          </a:p>
          <a:p>
            <a:pPr marL="0" indent="0">
              <a:buNone/>
            </a:pP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ru-RU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Умная задачка.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Голубая тарелка глубже розовой тарелки, а розовая тарелка глубже белой тарелки. Какая из тарелок самая мелкая? (белая)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4427984" y="116632"/>
            <a:ext cx="4716016" cy="662473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dirty="0" smtClean="0"/>
              <a:t>      </a:t>
            </a:r>
            <a:r>
              <a:rPr lang="ru-RU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Подбери парное слово.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Овощи – суп, фрукты - … (компот)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Каша – ложка, макароны - … (вилка)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Борщ – кастрюля, блины –  … (сковорода).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Компот – сахар, суп - … (соль).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Графин – стекло,  кастрюля - … (металл).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Чай – печенье, суп - … (хлеб).</a:t>
            </a:r>
          </a:p>
          <a:p>
            <a:pPr marL="0" indent="0">
              <a:buNone/>
            </a:pP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Измени по образцу.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чем сковорода? – Сковорода с … (котлеты, блины, яичница).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чем стакан? -  Стакан с … (чай, какао, кофе, сок).</a:t>
            </a:r>
          </a:p>
          <a:p>
            <a:pPr marL="0" indent="0">
              <a:buNone/>
            </a:pP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ru-RU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Запомни слова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Прочитайте ребенку ряд слов. Попросите назвать ПОСУДУ, названия которой встретились в ряду слов, затем попросите вспомнить МЕБЕЛЬ, ПРОДУКТЫ, ФРУКТЫ из представленного списка.</a:t>
            </a:r>
          </a:p>
          <a:p>
            <a:pPr marL="0" indent="0">
              <a:buNone/>
            </a:pP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Кофейник, буфет, кефир, кувшин, поварёшка, печенье, пирог, сахарница, варенье, яблоко.</a:t>
            </a:r>
          </a:p>
        </p:txBody>
      </p:sp>
    </p:spTree>
    <p:extLst>
      <p:ext uri="{BB962C8B-B14F-4D97-AF65-F5344CB8AC3E}">
        <p14:creationId xmlns:p14="http://schemas.microsoft.com/office/powerpoint/2010/main" val="3817521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Чтение, беседа.</a:t>
            </a:r>
            <a:b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Рассмотри картинки на следующем слайде. Чем отличается история на картинках и в рассказе (времена года).</a:t>
            </a:r>
            <a:b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Используя картинки, перескажи текст, внеси необходимые изменения</a:t>
            </a:r>
            <a:r>
              <a:rPr lang="ru-RU" sz="2000" b="1" dirty="0" smtClean="0"/>
              <a:t>.</a:t>
            </a:r>
            <a:endParaRPr lang="ru-RU" sz="2000" b="1" dirty="0"/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179512" y="1988840"/>
            <a:ext cx="8640960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</a:t>
            </a:r>
            <a:r>
              <a:rPr lang="ru-RU" sz="2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Мамина чашка.</a:t>
            </a:r>
          </a:p>
          <a:p>
            <a:pPr marL="0" indent="0">
              <a:buNone/>
            </a:pPr>
            <a:endParaRPr lang="ru-RU" sz="2400" b="1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На улице шёл дождь. Мама не разрешила гулять. Алёше было скучно. 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Он взял мяч и стал бросать его. Мяч упал на стол и опрокинул мамину любимую голубую чашку. Чашка упала на пол и разбилась. Мама услышала звон стекла, пришла в комнату и спросила, кто разбил чашку. Алёша испугался и показал на Бобика. Мама взяла веник и выгнала Бобика на улицу.</a:t>
            </a: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Темнело. Дождь шёл всё сильнее. Мокрый  Бобик скулил на крыльце.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Алёше стало стыдно. Он пошёл к маме и во всём признался. 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Бобика пустили в дом и напоили молоком.</a:t>
            </a:r>
          </a:p>
          <a:p>
            <a:pPr marL="0" indent="0">
              <a:buNone/>
            </a:pP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И Калинина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 flipH="1">
            <a:off x="9972600" y="764704"/>
            <a:ext cx="72008" cy="5832648"/>
          </a:xfrm>
        </p:spPr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25728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92696"/>
          </a:xfrm>
        </p:spPr>
        <p:txBody>
          <a:bodyPr>
            <a:normAutofit fontScale="90000"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Прочитай слова. Найди предметы на картинках</a:t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Расскажи, когда  и зачем хозяйки используют эти предметы.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107504" y="735672"/>
            <a:ext cx="8373234" cy="593661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ТЁРКА</a:t>
            </a:r>
          </a:p>
          <a:p>
            <a:pPr marL="0" indent="0">
              <a:buNone/>
            </a:pP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ДУРШЛАГ</a:t>
            </a:r>
          </a:p>
          <a:p>
            <a:pPr marL="0" indent="0">
              <a:buNone/>
            </a:pP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ШУМОВКА</a:t>
            </a:r>
          </a:p>
          <a:p>
            <a:pPr marL="0" indent="0">
              <a:buNone/>
            </a:pP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КУВШИН</a:t>
            </a:r>
          </a:p>
          <a:p>
            <a:pPr marL="0" indent="0">
              <a:buNone/>
            </a:pP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ВАЗОЧКА</a:t>
            </a:r>
          </a:p>
          <a:p>
            <a:pPr marL="0" indent="0">
              <a:buNone/>
            </a:pP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РОЗЕТКА</a:t>
            </a:r>
          </a:p>
          <a:p>
            <a:pPr marL="0" indent="0">
              <a:buNone/>
            </a:pP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ПОВАРЁШКА</a:t>
            </a:r>
          </a:p>
          <a:p>
            <a:pPr marL="0" indent="0">
              <a:buNone/>
            </a:pP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СЕРВИЗ</a:t>
            </a:r>
          </a:p>
          <a:p>
            <a:pPr marL="0" indent="0">
              <a:buNone/>
            </a:pP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ГРАФИН</a:t>
            </a:r>
          </a:p>
          <a:p>
            <a:pPr marL="0" indent="0">
              <a:buNone/>
            </a:pP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САМОВАР</a:t>
            </a:r>
          </a:p>
          <a:p>
            <a:pPr marL="0" indent="0">
              <a:buNone/>
            </a:pP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МАСЛЁНКА</a:t>
            </a:r>
          </a:p>
          <a:p>
            <a:pPr marL="0" indent="0">
              <a:buNone/>
            </a:pP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ПОДСТАКАННИК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D:\Пользователи\Лена\Работа\Белая флешка\ПОСУДА\HLB1erCAThYaK1RjSZFnq6y80pXa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5888" y="0"/>
            <a:ext cx="941090" cy="941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Пользователи\Лена\Работа\Белая флешка\ПОСУДА\DSC06963.jf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8624" y="4614075"/>
            <a:ext cx="1732972" cy="2158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:\Пользователи\Лена\Работа\Белая флешка\ПОСУДА\maxresdefault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68760" y="404664"/>
            <a:ext cx="1802590" cy="1013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D:\Пользователи\Лена\Работа\Белая флешка\ПОСУДА\000-468-70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311" y="2938771"/>
            <a:ext cx="1505025" cy="150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D:\Пользователи\Лена\Работа\Белая флешка\ПОСУДА\0378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2600" y="2158377"/>
            <a:ext cx="942752" cy="942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D:\Пользователи\Лена\Работа\Белая флешка\ПОСУДА\orig (1).jf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12776" y="1873750"/>
            <a:ext cx="1711164" cy="2238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9" descr="D:\Пользователи\Лена\Работа\Белая флешка\ПОСУДА\kisspng-pitcher-jug-portable-network-graphics-clip-art-wat-spey-jug-1-fl-oz-urban-bar-us-jug-of-water-png-5d29887e8f4fa5.676261411563003006587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6443" y="3491518"/>
            <a:ext cx="1390328" cy="1483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D:\Пользователи\Лена\Работа\Белая флешка\ПОСУДА\PDL-411S_02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3048" y="5228699"/>
            <a:ext cx="1315864" cy="1437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7" name="Picture 11" descr="D:\Пользователи\Лена\Работа\Белая флешка\ПОСУДА\a37dc8b0c7dcb0d4f22a708fe2bec736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3836" y="1845844"/>
            <a:ext cx="1987152" cy="3291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D:\Пользователи\Лена\Работа\Белая флешка\ПОСУДА\png-clipart-wine-ceramic-pottery-jar-drip-jar-wine-vase.pn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41" r="16235"/>
          <a:stretch/>
        </p:blipFill>
        <p:spPr bwMode="auto">
          <a:xfrm>
            <a:off x="3876210" y="4614075"/>
            <a:ext cx="1156772" cy="1588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D:\Пользователи\Лена\Работа\Белая флешка\ПОСУДА\a122028160a800b8f4534ac937c64b86.jp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20" r="22040"/>
          <a:stretch/>
        </p:blipFill>
        <p:spPr bwMode="auto">
          <a:xfrm>
            <a:off x="2376129" y="2594807"/>
            <a:ext cx="921698" cy="1096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1" name="Picture 15" descr="D:\Пользователи\Лена\Работа\Белая флешка\ПОСУДА\1018951637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3694" y="5330103"/>
            <a:ext cx="2428486" cy="1317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D:\Пользователи\Лена\Работа\Белая флешка\ПОСУДА\1018951643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12776" y="5351728"/>
            <a:ext cx="1293123" cy="68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D:\Пользователи\Лена\Работа\Белая флешка\ПОСУДА\71DeSUvaQDL._AC_SL1500_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311" y="735672"/>
            <a:ext cx="1921770" cy="1577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D:\Пользователи\Лена\Работа\Белая флешка\ПОСУДА\6092935030.jpg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0" t="2823" r="10023" b="2905"/>
          <a:stretch/>
        </p:blipFill>
        <p:spPr bwMode="auto">
          <a:xfrm>
            <a:off x="10053502" y="1873750"/>
            <a:ext cx="1193476" cy="1877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D:\Пользователи\Лена\Работа\Белая флешка\ПОСУДА\0a68eb7ecdf2b86031e1bb455112d5b9.jpg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6" t="10426" r="9662" b="15311"/>
          <a:stretch/>
        </p:blipFill>
        <p:spPr bwMode="auto">
          <a:xfrm>
            <a:off x="7010102" y="1038364"/>
            <a:ext cx="2133898" cy="1966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100" r="42149" b="22433"/>
          <a:stretch/>
        </p:blipFill>
        <p:spPr bwMode="auto">
          <a:xfrm>
            <a:off x="5292080" y="785779"/>
            <a:ext cx="1557680" cy="928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Овал 6"/>
          <p:cNvSpPr/>
          <p:nvPr/>
        </p:nvSpPr>
        <p:spPr>
          <a:xfrm>
            <a:off x="6631299" y="617288"/>
            <a:ext cx="539378" cy="4866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Picture 2" descr="D:\Пользователи\Лена\Работа\Белая флешка\ПОСУДА\99416056_images_12724010020.jpg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6" t="10628" r="2505" b="14975"/>
          <a:stretch/>
        </p:blipFill>
        <p:spPr bwMode="auto">
          <a:xfrm>
            <a:off x="2386118" y="4525064"/>
            <a:ext cx="1490092" cy="883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D:\Пользователи\Лена\Работа\Белая флешка\ПОСУДА\1021512126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483768" y="1305677"/>
            <a:ext cx="1011564" cy="1250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2875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H="1">
            <a:off x="9828584" y="274638"/>
            <a:ext cx="504056" cy="1143000"/>
          </a:xfrm>
        </p:spPr>
        <p:txBody>
          <a:bodyPr/>
          <a:lstStyle/>
          <a:p>
            <a:endParaRPr lang="ru-RU"/>
          </a:p>
        </p:txBody>
      </p:sp>
      <p:pic>
        <p:nvPicPr>
          <p:cNvPr id="1026" name="Picture 2" descr="D:\Пользователи\Лена\Работа\Белая флешка\ПОСУДА\307792_original.jpg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17" t="51229" r="46628" b="1932"/>
          <a:stretch/>
        </p:blipFill>
        <p:spPr bwMode="auto">
          <a:xfrm>
            <a:off x="827585" y="3501008"/>
            <a:ext cx="2736304" cy="3365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D:\Пользователи\Лена\Работа\Белая флешка\ПОСУДА\307792_original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415" t="2397" r="34005" b="49768"/>
          <a:stretch/>
        </p:blipFill>
        <p:spPr bwMode="auto">
          <a:xfrm>
            <a:off x="3289690" y="192520"/>
            <a:ext cx="2602557" cy="3380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:\Пользователи\Лена\Работа\Белая флешка\ПОСУДА\307792_original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720" t="2397" b="49768"/>
          <a:stretch/>
        </p:blipFill>
        <p:spPr bwMode="auto">
          <a:xfrm>
            <a:off x="6156176" y="172774"/>
            <a:ext cx="2606705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:\Пользователи\Лена\Работа\Белая флешка\ПОСУДА\307792_origina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97" r="70261" b="56675"/>
          <a:stretch/>
        </p:blipFill>
        <p:spPr bwMode="auto">
          <a:xfrm>
            <a:off x="323528" y="223546"/>
            <a:ext cx="2562693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D:\Пользователи\Лена\Работа\Белая флешка\ПОСУДА\307792_origina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049" t="51229" r="13379" b="1932"/>
          <a:stretch/>
        </p:blipFill>
        <p:spPr bwMode="auto">
          <a:xfrm>
            <a:off x="5217781" y="3573016"/>
            <a:ext cx="2582244" cy="3284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0458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504056"/>
          </a:xfrm>
        </p:spPr>
        <p:txBody>
          <a:bodyPr>
            <a:normAutofit fontScale="90000"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Разгадай ребусы. Покажи эти предметы на картинках.</a:t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Раздели слова на слоги. Найди самое короткое и самое длинное слово.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45435"/>
          </a:xfrm>
        </p:spPr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D:\Пользователи\Лена\Работа\Белая флешка\ПОСУДА\101139925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977" y="3068960"/>
            <a:ext cx="2898230" cy="1705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Пользователи\Лена\Работа\Белая флешка\ПОСУДА\hello_html_607d26eb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148992"/>
            <a:ext cx="1511829" cy="1133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D:\Пользователи\Лена\Работа\Белая флешка\ПОСУДА\maxresdefaul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48992"/>
            <a:ext cx="2483740" cy="1397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:\Пользователи\Лена\Работа\Белая флешка\ПОСУДА\HLB1erCAThYaK1RjSZFnq6y80pXa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2010403"/>
            <a:ext cx="1418987" cy="1418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Пользователи\Лена\Работа\Белая флешка\ПОСУДА\4528731.jpe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94" t="23675" r="16728" b="10153"/>
          <a:stretch/>
        </p:blipFill>
        <p:spPr bwMode="auto">
          <a:xfrm>
            <a:off x="4427984" y="5373216"/>
            <a:ext cx="1801163" cy="117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7" descr="D:\Пользователи\Лена\Работа\Белая флешка\ПОСУДА\0378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1733" y="4288324"/>
            <a:ext cx="1302792" cy="1302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9552" y="2492897"/>
            <a:ext cx="3456384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С О Т</a:t>
            </a: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2  1  4  3</a:t>
            </a:r>
          </a:p>
          <a:p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 В К О</a:t>
            </a:r>
          </a:p>
          <a:p>
            <a:pPr marL="342900" indent="-342900">
              <a:buAutoNum type="arabicPlain" startAt="4"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3  1  2</a:t>
            </a:r>
          </a:p>
          <a:p>
            <a:pPr marL="342900" indent="-342900">
              <a:buAutoNum type="arabicPlain" startAt="4"/>
            </a:pP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Н С А К Т</a:t>
            </a:r>
          </a:p>
          <a:p>
            <a:pPr marL="342900" indent="-342900">
              <a:buAutoNum type="arabicPlain" startAt="3"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1  5 4  2</a:t>
            </a:r>
          </a:p>
          <a:p>
            <a:pPr marL="342900" indent="-342900">
              <a:buAutoNum type="arabicPlain" startAt="3"/>
            </a:pP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К С И М</a:t>
            </a: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5  4  3  2   1</a:t>
            </a:r>
          </a:p>
          <a:p>
            <a:endParaRPr lang="ru-RU" sz="2400" dirty="0"/>
          </a:p>
          <a:p>
            <a:endParaRPr lang="ru-RU" sz="2400" dirty="0" smtClean="0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251520" y="2420888"/>
            <a:ext cx="30243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323528" y="3429390"/>
            <a:ext cx="1800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323528" y="4581128"/>
            <a:ext cx="1800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323528" y="5662186"/>
            <a:ext cx="201622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8569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288032"/>
          </a:xfrm>
        </p:spPr>
        <p:txBody>
          <a:bodyPr>
            <a:normAutofit fontScale="90000"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Попробуй образовать новые слова.</a:t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Найди эти предметы на картинках.</a:t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Считай посуду (счёт до 10), чётко проговаривай</a:t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окончания слов.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D:\Пользователи\Лена\Работа\Белая флешка\ПОСУДА\rusk-clip-art-45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6692" y="154031"/>
            <a:ext cx="1892145" cy="1246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Пользователи\Лена\Работа\Белая флешка\ПОСУДА\O1CN01vyUtoF2775fFCbm91_!!302633774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0" t="16562" r="5418" b="16682"/>
          <a:stretch/>
        </p:blipFill>
        <p:spPr bwMode="auto">
          <a:xfrm>
            <a:off x="7380312" y="1434225"/>
            <a:ext cx="1712415" cy="1276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Пользователи\Лена\Работа\Белая флешка\ПОСУДА\dbccdd35fa01c4c5d63bd01058c5d46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638" y="13964"/>
            <a:ext cx="1564776" cy="1044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D:\Пользователи\Лена\Работа\Белая флешка\ПОСУДА\hello_html_m172be9e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1493" y="5428310"/>
            <a:ext cx="1347579" cy="1412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D:\Пользователи\Лена\Работа\Белая флешка\ПОСУДА\kisspng-biscotti-zwieback-gocciole-rusk-bakery-5af1dd600cab57.2962223115258002880519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04" t="14313" r="14554" b="12819"/>
          <a:stretch/>
        </p:blipFill>
        <p:spPr bwMode="auto">
          <a:xfrm>
            <a:off x="502946" y="1038524"/>
            <a:ext cx="1163132" cy="92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D:\Пользователи\Лена\Работа\Белая флешка\ПОСУДА\перец-крупного-п-ана-черный-в-еревянной-ожке-на-ткани-51243151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64"/>
          <a:stretch/>
        </p:blipFill>
        <p:spPr bwMode="auto">
          <a:xfrm>
            <a:off x="205709" y="4015774"/>
            <a:ext cx="1359068" cy="892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D:\Пользователи\Лена\Работа\Белая флешка\ПОСУДА\sugar-bowl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5722" y="1058452"/>
            <a:ext cx="1030058" cy="1195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D:\Пользователи\Лена\Работа\Белая флешка\ПОСУДА\bonbon-clip-art-2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679" y="5181026"/>
            <a:ext cx="1407666" cy="866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Picture 11" descr="D:\Пользователи\Лена\Работа\Белая флешка\ПОСУДА\0625094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844" y="5969154"/>
            <a:ext cx="1392570" cy="871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D:\Пользователи\Лена\Работа\Белая флешка\ПОСУДА\792422200_w640_h640_hlebnitsa-iz-beresty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1" t="9402" r="9473" b="8335"/>
          <a:stretch/>
        </p:blipFill>
        <p:spPr bwMode="auto">
          <a:xfrm flipH="1">
            <a:off x="6732240" y="5313404"/>
            <a:ext cx="2371426" cy="1527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D:\Пользователи\Лена\Работа\Белая флешка\ПОСУДА\102430_html_4c2e9caf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029" y="1871232"/>
            <a:ext cx="1300199" cy="1084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7" name="Picture 15" descr="D:\Пользователи\Лена\Работа\Белая флешка\ПОСУДА\Salt-Pepper-Shaker-set-stainless-steel42924-02.jp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6519" b="12183"/>
          <a:stretch/>
        </p:blipFill>
        <p:spPr bwMode="auto">
          <a:xfrm>
            <a:off x="8369695" y="3110635"/>
            <a:ext cx="723032" cy="103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139952" y="2927284"/>
            <a:ext cx="19442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ница</a:t>
            </a:r>
            <a:endParaRPr lang="ru-RU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5710007" y="1500412"/>
            <a:ext cx="108012" cy="383138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>
            <a:off x="1907704" y="836712"/>
            <a:ext cx="2376264" cy="172819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>
            <a:off x="1811414" y="1700808"/>
            <a:ext cx="2112514" cy="110691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>
            <a:off x="2051720" y="2807725"/>
            <a:ext cx="1872208" cy="38464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V="1">
            <a:off x="1564777" y="3513772"/>
            <a:ext cx="2089121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 flipV="1">
            <a:off x="1962321" y="3948617"/>
            <a:ext cx="1440160" cy="6707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 flipV="1">
            <a:off x="1962321" y="4104703"/>
            <a:ext cx="2153207" cy="212271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 flipV="1">
            <a:off x="2051720" y="4151859"/>
            <a:ext cx="1602178" cy="127645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2" name="Picture 2" descr="D:\Пользователи\Лена\Работа\Белая флешка\ПОСУДА\103710979_large_0_6cfee_f41f5685_XL.png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9" t="35131" r="4649" b="19464"/>
          <a:stretch/>
        </p:blipFill>
        <p:spPr bwMode="auto">
          <a:xfrm>
            <a:off x="5961620" y="2541834"/>
            <a:ext cx="1711808" cy="841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:\Пользователи\Лена\Работа\Белая флешка\ПОСУДА\23017866_800_q70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495" y="3051971"/>
            <a:ext cx="923603" cy="923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54" b="15735"/>
          <a:stretch/>
        </p:blipFill>
        <p:spPr bwMode="auto">
          <a:xfrm>
            <a:off x="5905283" y="3513772"/>
            <a:ext cx="2423589" cy="1648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Прямая со стрелкой 10"/>
          <p:cNvCxnSpPr/>
          <p:nvPr/>
        </p:nvCxnSpPr>
        <p:spPr>
          <a:xfrm flipV="1">
            <a:off x="4033347" y="4004243"/>
            <a:ext cx="414046" cy="123024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3779912" y="6227419"/>
            <a:ext cx="506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суп</a:t>
            </a:r>
            <a:endParaRPr lang="ru-RU" dirty="0"/>
          </a:p>
        </p:txBody>
      </p:sp>
      <p:pic>
        <p:nvPicPr>
          <p:cNvPr id="3" name="Picture 2" descr="D:\Пользователи\Лена\Работа\Белая флешка\ПОСУДА\1027250569.jpg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94" t="16473" r="10341" b="13525"/>
          <a:stretch/>
        </p:blipFill>
        <p:spPr bwMode="auto">
          <a:xfrm>
            <a:off x="2898331" y="5637582"/>
            <a:ext cx="1886558" cy="1179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9854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1152128"/>
          </a:xfrm>
        </p:spPr>
        <p:txBody>
          <a:bodyPr>
            <a:normAutofit fontScale="90000"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Составь слова из слогов. Почему этот предмет называют по разному?</a:t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Покажи где какая ложка. </a:t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составленными словами поиграй в игру «ОН, ОНА, ОНО, ОНИ»</a:t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(Чайный, чайная, чайное, чайные;</a:t>
            </a:r>
            <a:b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Десертный, десертная, …)    </a:t>
            </a:r>
            <a:endParaRPr lang="ru-RU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2060848"/>
            <a:ext cx="8147248" cy="40653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</a:t>
            </a:r>
            <a:r>
              <a:rPr lang="ru-RU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на    Чай</a:t>
            </a:r>
          </a:p>
          <a:p>
            <a:pPr marL="0" indent="0">
              <a:buNone/>
            </a:pPr>
            <a:r>
              <a:rPr lang="ru-RU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ерт</a:t>
            </a:r>
            <a:r>
              <a:rPr lang="ru-RU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я   на   Де</a:t>
            </a:r>
          </a:p>
          <a:p>
            <a:pPr marL="0" indent="0">
              <a:buNone/>
            </a:pPr>
            <a:r>
              <a:rPr lang="ru-RU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</a:t>
            </a:r>
            <a:r>
              <a:rPr lang="ru-RU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</a:t>
            </a:r>
            <a:r>
              <a:rPr lang="ru-RU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Сто   я</a:t>
            </a:r>
          </a:p>
          <a:p>
            <a:pPr marL="0" indent="0">
              <a:buNone/>
            </a:pPr>
            <a:endParaRPr lang="ru-RU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 descr="D:\Пользователи\Лена\Работа\Белая флешка\ПОСУДА\1c3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5214798"/>
            <a:ext cx="1339627" cy="1071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Пользователи\Лена\Работа\Белая флешка\ПОСУДА\37-375696_gold-spoon-no-backgroun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4939" y="4903114"/>
            <a:ext cx="2376264" cy="1695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060848"/>
            <a:ext cx="3033205" cy="2214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4597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648072"/>
          </a:xfrm>
        </p:spPr>
        <p:txBody>
          <a:bodyPr>
            <a:normAutofit fontScale="90000"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Образуй новые слова -  названия посуды (солонка,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креманка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Подбери слова признаки к образованным слова. С получившимися словосочетаниями составь предложения.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       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ru-RU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нка</a:t>
            </a:r>
            <a:endParaRPr lang="ru-RU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D:\Пользователи\Лена\Работа\Белая флешка\ПОСУДА\1600541164_6797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908523"/>
            <a:ext cx="2632968" cy="2409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Пользователи\Лена\Работа\Белая флешка\ПОСУДА\37264932f05166cbb3aa09fa8bcc03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196752"/>
            <a:ext cx="2094880" cy="2094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Пользователи\Лена\Работа\Белая флешка\ПОСУДА\30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357308"/>
            <a:ext cx="2016224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Пользователи\Лена\Работа\Белая флешка\ПОСУДА\7e0e761307f5110a98d9e05291716a5c_X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607" y="1639297"/>
            <a:ext cx="1414559" cy="190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Прямая со стрелкой 4"/>
          <p:cNvCxnSpPr/>
          <p:nvPr/>
        </p:nvCxnSpPr>
        <p:spPr>
          <a:xfrm>
            <a:off x="2195736" y="2708920"/>
            <a:ext cx="1152128" cy="457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 flipV="1">
            <a:off x="2411760" y="3908523"/>
            <a:ext cx="936104" cy="132067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5796136" y="1340768"/>
            <a:ext cx="108012" cy="497749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6" name="Picture 2" descr="D:\Пользователи\Лена\Работа\Белая флешка\ПОСУДА\шарик-мороженого-карамельки-9963417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60848" y="3717031"/>
            <a:ext cx="2438400" cy="2312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D:\Пользователи\Лена\Работа\Белая флешка\ПОСУДА\67.750x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4608" y="1487706"/>
            <a:ext cx="2404740" cy="3271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9904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432048"/>
          </a:xfrm>
        </p:spPr>
        <p:txBody>
          <a:bodyPr>
            <a:normAutofit fontScale="90000"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Составь слова из слогов. Объясни, почему так называют тарелки.</a:t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Покажи на картинках эти тарелки. Вспомни  названия оставшейся посуды, расскажи, для чего её используют.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2420888"/>
            <a:ext cx="8507288" cy="37052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</a:t>
            </a:r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ка  Мел</a:t>
            </a:r>
          </a:p>
          <a:p>
            <a:pPr marL="0" indent="0">
              <a:buNone/>
            </a:pPr>
            <a:r>
              <a:rPr lang="ru-RU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ru-RU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Глу</a:t>
            </a:r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я   ка</a:t>
            </a:r>
          </a:p>
          <a:p>
            <a:pPr marL="0" indent="0">
              <a:buNone/>
            </a:pPr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ет  я  </a:t>
            </a:r>
            <a:r>
              <a:rPr lang="ru-RU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ска</a:t>
            </a:r>
            <a:endParaRPr 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D:\Пользователи\Лена\Работа\Белая флешка\ПОСУДА\01506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310242"/>
            <a:ext cx="2958976" cy="1796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Пользователи\Лена\Работа\Белая флешка\ПОСУДА\10216868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373216"/>
            <a:ext cx="2739003" cy="127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Пользователи\Лена\Работа\Белая флешка\ПОСУДА\png-transparent-coffee-cup-tea-breakfast-kopi-luwak-coffee-breakfast-tea-teacup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73" t="-666" r="18570" b="666"/>
          <a:stretch/>
        </p:blipFill>
        <p:spPr bwMode="auto">
          <a:xfrm>
            <a:off x="7016218" y="3758776"/>
            <a:ext cx="2088232" cy="167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47550"/>
            <a:ext cx="2112294" cy="116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 descr="D:\Пользователи\Лена\Работа\Белая флешка\ПОСУДА\orig (4).jf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5301208"/>
            <a:ext cx="2846636" cy="1244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100" r="42149" b="22433"/>
          <a:stretch/>
        </p:blipFill>
        <p:spPr bwMode="auto">
          <a:xfrm>
            <a:off x="4548277" y="3398942"/>
            <a:ext cx="2126094" cy="1266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 rot="2629152">
            <a:off x="6415341" y="3279781"/>
            <a:ext cx="561925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7380312" y="3508381"/>
            <a:ext cx="1368152" cy="136077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 flipH="1">
            <a:off x="7308304" y="3508381"/>
            <a:ext cx="1296144" cy="136077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6832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08520" y="260648"/>
            <a:ext cx="9217354" cy="696480"/>
          </a:xfrm>
        </p:spPr>
        <p:txBody>
          <a:bodyPr>
            <a:normAutofit fontScale="90000"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Образуй новые слова (чайник, кофейник, молочник, соусник).</a:t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Составь словосочетания используя слова-признаки: стеклянный, фарфоровый, разбитый, игрушечный (стеклянный чайник, стеклянный кофейник, стеклянный молочник, стеклянный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соусник).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                                    </a:t>
            </a:r>
          </a:p>
          <a:p>
            <a:pPr marL="0" indent="0">
              <a:buNone/>
            </a:pPr>
            <a:r>
              <a:rPr lang="ru-RU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ник</a:t>
            </a:r>
            <a:endParaRPr lang="ru-RU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D:\Пользователи\Лена\Работа\Белая флешка\ПОСУДА\4d83dcbf270cc71f4f7444fe051ba34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56176" y="1953703"/>
            <a:ext cx="2088232" cy="1761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Пользователи\Лена\Работа\Белая флешка\ПОСУДА\png-clipart-teapot-kettle-ceramic-cherry-kettle-small-appliance-woman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58" r="17742"/>
          <a:stretch/>
        </p:blipFill>
        <p:spPr bwMode="auto">
          <a:xfrm>
            <a:off x="5966680" y="4388827"/>
            <a:ext cx="1944216" cy="229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Пользователи\Лена\Работа\Белая флешка\ПОСУДА\orig.jf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5367" y="457716"/>
            <a:ext cx="2133609" cy="1997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D:\Пользователи\Лена\Работа\Белая флешка\ПОСУДА\kettle-clip-art-45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6616" y="5254697"/>
            <a:ext cx="1251113" cy="1613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D:\Пользователи\Лена\Работа\Белая флешка\ПОСУДА\1612392280_150-p-kofeinii-fon-png-217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10231" y="1193833"/>
            <a:ext cx="2834655" cy="1963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D:\Пользователи\Лена\Работа\Белая флешка\ПОСУДА\depositphotos_140624550-stock-photo-pile-of-roasted-coffee-beans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41" t="22798" r="11163" b="11958"/>
          <a:stretch/>
        </p:blipFill>
        <p:spPr bwMode="auto">
          <a:xfrm>
            <a:off x="165609" y="2470387"/>
            <a:ext cx="1686707" cy="1011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D:\Пользователи\Лена\Работа\Белая флешка\ПОСУДА\kisspng-nilgiri-tea-da-hong-pao-tea-plant-tea-spoon-5b3a259dc663d2.6177928315305373738126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82" y="957129"/>
            <a:ext cx="2281436" cy="1673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D:\Пользователи\Лена\Работа\Белая флешка\ПОСУДА\png-transparent-on-a-milk-carton-ミルクカートン-milk-plastic-bottle-carton-milk.pn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10" r="31142"/>
          <a:stretch/>
        </p:blipFill>
        <p:spPr bwMode="auto">
          <a:xfrm>
            <a:off x="-2052736" y="3481910"/>
            <a:ext cx="951764" cy="2396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0" t="27787" r="9770" b="15672"/>
          <a:stretch/>
        </p:blipFill>
        <p:spPr bwMode="auto">
          <a:xfrm>
            <a:off x="1193791" y="5319250"/>
            <a:ext cx="1875587" cy="1305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9" descr="D:\Пользователи\Лена\Работа\Белая флешка\ПОСУДА\clipart-49363.png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0" t="11586" r="10233" b="9811"/>
          <a:stretch/>
        </p:blipFill>
        <p:spPr bwMode="auto">
          <a:xfrm>
            <a:off x="72640" y="3714854"/>
            <a:ext cx="1372630" cy="1942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D:\Пользователи\Лена\Работа\Белая флешка\ПОСУДА\bowl-3495158_1280.png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7" t="28449" b="24408"/>
          <a:stretch/>
        </p:blipFill>
        <p:spPr bwMode="auto">
          <a:xfrm>
            <a:off x="6898252" y="1193833"/>
            <a:ext cx="2170046" cy="1092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1" name="Picture 11" descr="D:\Пользователи\Лена\Работа\Белая флешка\ПОСУДА\3088_1.jpg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38" b="21739"/>
          <a:stretch/>
        </p:blipFill>
        <p:spPr bwMode="auto">
          <a:xfrm>
            <a:off x="7705728" y="3714854"/>
            <a:ext cx="1226087" cy="1079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Прямая со стрелкой 5"/>
          <p:cNvCxnSpPr/>
          <p:nvPr/>
        </p:nvCxnSpPr>
        <p:spPr>
          <a:xfrm>
            <a:off x="2483768" y="2175502"/>
            <a:ext cx="1944216" cy="96044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>
            <a:off x="2125540" y="3157171"/>
            <a:ext cx="1942404" cy="32473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V="1">
            <a:off x="1852316" y="3933056"/>
            <a:ext cx="1855588" cy="57606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flipV="1">
            <a:off x="3069378" y="4149080"/>
            <a:ext cx="1120878" cy="110561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2849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H="1">
            <a:off x="9540552" y="274638"/>
            <a:ext cx="144016" cy="11430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 descr="D:\Пользователи\Лена\Работа\Белая флешка\ПОСУДА\002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" t="5013" r="9232" b="8679"/>
          <a:stretch/>
        </p:blipFill>
        <p:spPr bwMode="auto">
          <a:xfrm rot="5400000">
            <a:off x="1273467" y="-905315"/>
            <a:ext cx="6590397" cy="8634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0797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867</TotalTime>
  <Words>876</Words>
  <Application>Microsoft Office PowerPoint</Application>
  <PresentationFormat>Экран (4:3)</PresentationFormat>
  <Paragraphs>184</Paragraphs>
  <Slides>20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Презентация PowerPoint</vt:lpstr>
      <vt:lpstr>Прочитай слова. Найди предметы на картинках Расскажи, когда  и зачем хозяйки используют эти предметы.</vt:lpstr>
      <vt:lpstr>Разгадай ребусы. Покажи эти предметы на картинках. Раздели слова на слоги. Найди самое короткое и самое длинное слово.</vt:lpstr>
      <vt:lpstr>Попробуй образовать новые слова. Найди эти предметы на картинках. Считай посуду (счёт до 10), чётко проговаривай окончания слов.</vt:lpstr>
      <vt:lpstr>Составь слова из слогов. Почему этот предмет называют по разному? Покажи где какая ложка.  С составленными словами поиграй в игру «ОН, ОНА, ОНО, ОНИ» (Чайный, чайная, чайное, чайные; Десертный, десертная, …)    </vt:lpstr>
      <vt:lpstr>Образуй новые слова -  названия посуды (солонка, креманка). Подбери слова признаки к образованным слова. С получившимися словосочетаниями составь предложения.</vt:lpstr>
      <vt:lpstr>Составь слова из слогов. Объясни, почему так называют тарелки. Покажи на картинках эти тарелки. Вспомни  названия оставшейся посуды, расскажи, для чего её используют.</vt:lpstr>
      <vt:lpstr>Образуй новые слова (чайник, кофейник, молочник, соусник). Составь словосочетания используя слова-признаки: стеклянный, фарфоровый, разбитый, игрушечный (стеклянный чайник, стеклянный кофейник, стеклянный молочник, стеклянный соусник).</vt:lpstr>
      <vt:lpstr>Презентация PowerPoint</vt:lpstr>
      <vt:lpstr>Игровое упражнение «Гусеницы». Назови только те буквы, которые написаны правильно. Составь из них слова.</vt:lpstr>
      <vt:lpstr>Игровое упражнение «Наборщик». Из букв, входящих в состав данного слова, составь как можно больше других слов.</vt:lpstr>
      <vt:lpstr>Прочитай и напечатай слова.</vt:lpstr>
      <vt:lpstr>Отгадай загадки. Составь звуковую схему к каждому слову.</vt:lpstr>
      <vt:lpstr>Подбери к каждому слову звуковую схему.</vt:lpstr>
      <vt:lpstr>Не ошибись!</vt:lpstr>
      <vt:lpstr>«Улитки». Назови буквы, начиная с точки. Составь из букв слова. Напечатай слова или выложи их из букв. В каждом слове назови по порядку только  гласные звуки.</vt:lpstr>
      <vt:lpstr>«Улитки». Назови буквы. Прочитай и напечатай слова. В каждом слове назови по порядку только согласные звуки.</vt:lpstr>
      <vt:lpstr>Хитрые вопросы.</vt:lpstr>
      <vt:lpstr>Чтение, беседа. Рассмотри картинки на следующем слайде. Чем отличается история на картинках и в рассказе (времена года). Используя картинки, перескажи текст, внеси необходимые изменения.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83</cp:revision>
  <cp:lastPrinted>2022-01-12T14:59:28Z</cp:lastPrinted>
  <dcterms:created xsi:type="dcterms:W3CDTF">2021-12-19T10:16:35Z</dcterms:created>
  <dcterms:modified xsi:type="dcterms:W3CDTF">2022-01-12T15:16:40Z</dcterms:modified>
</cp:coreProperties>
</file>