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0" r:id="rId2"/>
    <p:sldId id="298" r:id="rId3"/>
    <p:sldId id="346" r:id="rId4"/>
    <p:sldId id="297" r:id="rId5"/>
    <p:sldId id="272" r:id="rId6"/>
    <p:sldId id="273" r:id="rId7"/>
    <p:sldId id="299" r:id="rId8"/>
    <p:sldId id="277" r:id="rId9"/>
    <p:sldId id="343" r:id="rId10"/>
    <p:sldId id="342" r:id="rId11"/>
    <p:sldId id="280" r:id="rId12"/>
    <p:sldId id="344" r:id="rId13"/>
    <p:sldId id="307" r:id="rId14"/>
    <p:sldId id="347" r:id="rId15"/>
    <p:sldId id="348" r:id="rId16"/>
    <p:sldId id="349" r:id="rId17"/>
    <p:sldId id="350" r:id="rId18"/>
    <p:sldId id="334" r:id="rId19"/>
    <p:sldId id="33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6633"/>
    <a:srgbClr val="993300"/>
    <a:srgbClr val="663300"/>
    <a:srgbClr val="923C16"/>
    <a:srgbClr val="0000FF"/>
    <a:srgbClr val="0033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58" autoAdjust="0"/>
    <p:restoredTop sz="94660"/>
  </p:normalViewPr>
  <p:slideViewPr>
    <p:cSldViewPr>
      <p:cViewPr varScale="1">
        <p:scale>
          <a:sx n="82" d="100"/>
          <a:sy n="82" d="100"/>
        </p:scale>
        <p:origin x="11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41946B8-8EE5-42C6-A46B-1F18C4D2FB31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DF1302F-EBCF-4E28-A549-313E0864E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892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F1302F-EBCF-4E28-A549-313E0864E86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086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AA26B9-9E83-468C-927B-D65AF585385C}" type="slidenum">
              <a:rPr lang="ru-RU" smtClean="0">
                <a:cs typeface="Arial" charset="0"/>
              </a:rPr>
              <a:pPr/>
              <a:t>5</a:t>
            </a:fld>
            <a:endParaRPr lang="ru-RU" dirty="0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98695-CAE0-421B-B655-304545441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E1652-7475-4AB1-942E-E2A49EC11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474A4-3D12-4475-A5DC-50A533677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08E4A-B0AB-42A4-989C-4413EAF17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AFD2A-986E-453C-9666-66D890E54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9CDAA-C22B-486E-A577-0DA5B66F7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E3C9F-77FC-4944-A8D3-08EA046B3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683A9-582F-48BC-A761-208312827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A1907-1DCD-4BD5-8C15-FD1D70BE5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DC1FA-FFF4-4EE5-B9A1-0092F4B12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F5163-3B1C-496A-9027-5D4A81FAC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59FFBA6-4482-484D-8A76-B1828FF2D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5000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gif"/><Relationship Id="rId5" Type="http://schemas.openxmlformats.org/officeDocument/2006/relationships/image" Target="../media/image51.png"/><Relationship Id="rId4" Type="http://schemas.openxmlformats.org/officeDocument/2006/relationships/image" Target="../media/image5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http://img1.1tv.ru/imgsize460x345/PR20100428181256.JPG" TargetMode="External"/><Relationship Id="rId12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383" cy="4320"/>
          </a:xfrm>
        </p:grpSpPr>
        <p:pic>
          <p:nvPicPr>
            <p:cNvPr id="4104" name="Picture 5" descr="фон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706"/>
              <a:ext cx="5375" cy="2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4" descr="фон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1" y="1722"/>
              <a:ext cx="1080" cy="2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7" descr="фон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5316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6" descr="фон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13" y="0"/>
              <a:ext cx="870" cy="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9" name="WordArt 9"/>
          <p:cNvSpPr>
            <a:spLocks noChangeArrowheads="1" noChangeShapeType="1" noTextEdit="1"/>
          </p:cNvSpPr>
          <p:nvPr/>
        </p:nvSpPr>
        <p:spPr bwMode="auto">
          <a:xfrm>
            <a:off x="1331913" y="2636838"/>
            <a:ext cx="5543550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«Бумага</a:t>
            </a:r>
            <a:r>
              <a:rPr lang="ru-RU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,</a:t>
            </a:r>
          </a:p>
          <a:p>
            <a:pPr algn="ctr"/>
            <a:r>
              <a:rPr lang="ru-RU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и </a:t>
            </a:r>
            <a:r>
              <a:rPr lang="ru-RU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её </a:t>
            </a:r>
            <a:r>
              <a:rPr lang="ru-RU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свойства?»</a:t>
            </a:r>
            <a:endParaRPr lang="ru-RU" sz="3200" b="1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4100" name="Прямоугольник 7"/>
          <p:cNvSpPr>
            <a:spLocks noChangeArrowheads="1"/>
          </p:cNvSpPr>
          <p:nvPr/>
        </p:nvSpPr>
        <p:spPr bwMode="auto">
          <a:xfrm>
            <a:off x="2051050" y="148431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5661248"/>
            <a:ext cx="8229600" cy="936402"/>
          </a:xfrm>
          <a:effectLst>
            <a:outerShdw dist="17961" dir="2700000" algn="ctr" rotWithShape="0">
              <a:srgbClr val="800000"/>
            </a:outerShdw>
          </a:effectLst>
        </p:spPr>
        <p:txBody>
          <a:bodyPr/>
          <a:lstStyle/>
          <a:p>
            <a:pPr algn="l" eaLnBrk="1" hangingPunct="1">
              <a:defRPr/>
            </a:pPr>
            <a:endParaRPr lang="ru-RU" sz="2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47667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Так получают  целлюлозу - сырьё для бумаги .</a:t>
            </a:r>
          </a:p>
          <a:p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Как делают книги и как делают бумагу, фото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3792422" cy="3888432"/>
          </a:xfrm>
          <a:prstGeom prst="rect">
            <a:avLst/>
          </a:prstGeom>
          <a:noFill/>
        </p:spPr>
      </p:pic>
      <p:pic>
        <p:nvPicPr>
          <p:cNvPr id="2054" name="Picture 6" descr="Варка древеси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708920"/>
            <a:ext cx="3888432" cy="396044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860032" y="1484785"/>
            <a:ext cx="4283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1628801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измельчает лесоматериалы в крошку </a:t>
            </a:r>
            <a:endParaRPr lang="ru-RU" sz="2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1628801"/>
            <a:ext cx="4032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крошку  смешивают с водой или кислотой</a:t>
            </a:r>
            <a:endParaRPr lang="ru-RU" sz="2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5517232"/>
            <a:ext cx="8229600" cy="1080418"/>
          </a:xfrm>
          <a:effectLst>
            <a:outerShdw dist="17961" dir="2700000" algn="ctr" rotWithShape="0">
              <a:srgbClr val="80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  фабриках,  переходя из машины в машину, дерево превращается в белую и чистую бумагу. </a:t>
            </a:r>
          </a:p>
        </p:txBody>
      </p:sp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260350"/>
            <a:ext cx="3384550" cy="2541588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2997200"/>
            <a:ext cx="3479800" cy="260985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741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85750"/>
            <a:ext cx="3816350" cy="2511425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5661248"/>
            <a:ext cx="8229600" cy="936402"/>
          </a:xfrm>
          <a:effectLst>
            <a:outerShdw dist="17961" dir="2700000" algn="ctr" rotWithShape="0">
              <a:srgbClr val="800000"/>
            </a:outerShdw>
          </a:effectLst>
        </p:spPr>
        <p:txBody>
          <a:bodyPr/>
          <a:lstStyle/>
          <a:p>
            <a:pPr algn="l" eaLnBrk="1" hangingPunct="1">
              <a:defRPr/>
            </a:pPr>
            <a:endParaRPr lang="ru-RU" sz="2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116633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 знаете ли вы...</a:t>
            </a:r>
          </a:p>
          <a:p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Для изготовления 1 тонны бумаги требуется 17 деревьев.</a:t>
            </a:r>
          </a:p>
          <a:p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 из 1 тонны бумаги можно изготовить порядка 30 тысяч обычных ученических тетрадей.</a:t>
            </a:r>
          </a:p>
          <a:p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Чтобы вырастить взрослое дерево, нужно 60 лет. Вот почему важно бережно пользоваться учебниками и тетрадями, ведь все это — срубленные деревья</a:t>
            </a:r>
            <a:endParaRPr lang="ru-RU" sz="2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https://im0-tub-ru.yandex.net/i?id=8cb54795c954a809a904820e103966d8&amp;n=33&amp;h=215&amp;w=3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348880"/>
            <a:ext cx="3438525" cy="2047876"/>
          </a:xfrm>
          <a:prstGeom prst="rect">
            <a:avLst/>
          </a:prstGeom>
          <a:noFill/>
        </p:spPr>
      </p:pic>
      <p:pic>
        <p:nvPicPr>
          <p:cNvPr id="61446" name="Picture 6" descr="http://to-tonna.ru/sites/all/files/story/2008-06-24_02-17-41__112__s.jpg?12460917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717032"/>
            <a:ext cx="1714500" cy="600076"/>
          </a:xfrm>
          <a:prstGeom prst="rect">
            <a:avLst/>
          </a:prstGeom>
          <a:noFill/>
        </p:spPr>
      </p:pic>
      <p:pic>
        <p:nvPicPr>
          <p:cNvPr id="10" name="Picture 4" descr="http://photo-zhurnal.ru/images/2120577_cifra-edinic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356992"/>
            <a:ext cx="576064" cy="941917"/>
          </a:xfrm>
          <a:prstGeom prst="rect">
            <a:avLst/>
          </a:prstGeom>
          <a:noFill/>
        </p:spPr>
      </p:pic>
      <p:pic>
        <p:nvPicPr>
          <p:cNvPr id="61448" name="Picture 8" descr="http://rylik.ru/uploads/posts/2015-09/1441630195_trees-in-the-garden2-19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1872208" cy="2070050"/>
          </a:xfrm>
          <a:prstGeom prst="rect">
            <a:avLst/>
          </a:prstGeom>
          <a:noFill/>
        </p:spPr>
      </p:pic>
      <p:pic>
        <p:nvPicPr>
          <p:cNvPr id="61450" name="Picture 10" descr="http://www.raskraska.ru/zifra_digital/img/number_17_orange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5801883"/>
            <a:ext cx="792088" cy="1056117"/>
          </a:xfrm>
          <a:prstGeom prst="rect">
            <a:avLst/>
          </a:prstGeom>
          <a:noFill/>
        </p:spPr>
      </p:pic>
      <p:sp>
        <p:nvSpPr>
          <p:cNvPr id="61454" name="AutoShape 14" descr="https://www.dascheap.com/inventory/images/Party%20Supplies/30-pinata-tissue-cardboar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56" name="Picture 16" descr="http://img2.stockfresh.com/files/d/drizzd/m/47/2715887_3850803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348880"/>
            <a:ext cx="2160240" cy="1566175"/>
          </a:xfrm>
          <a:prstGeom prst="rect">
            <a:avLst/>
          </a:prstGeom>
          <a:noFill/>
        </p:spPr>
      </p:pic>
      <p:pic>
        <p:nvPicPr>
          <p:cNvPr id="17" name="Picture 12" descr="http://www.arkon-snab.ru/files/1452602988-tetrady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3573016"/>
            <a:ext cx="1584176" cy="1584176"/>
          </a:xfrm>
          <a:prstGeom prst="rect">
            <a:avLst/>
          </a:prstGeom>
          <a:noFill/>
        </p:spPr>
      </p:pic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7452320" y="2589675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тысяч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8" descr="http://rylik.ru/uploads/posts/2015-09/1441630195_trees-in-the-garden2-19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653136"/>
            <a:ext cx="1872208" cy="2070050"/>
          </a:xfrm>
          <a:prstGeom prst="rect">
            <a:avLst/>
          </a:prstGeom>
          <a:noFill/>
        </p:spPr>
      </p:pic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6300192" y="5788041"/>
            <a:ext cx="33843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60лет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 стрелкой 20"/>
          <p:cNvCxnSpPr>
            <a:stCxn id="61448" idx="3"/>
            <a:endCxn id="61442" idx="2"/>
          </p:cNvCxnSpPr>
          <p:nvPr/>
        </p:nvCxnSpPr>
        <p:spPr>
          <a:xfrm flipV="1">
            <a:off x="2195736" y="4396756"/>
            <a:ext cx="1143199" cy="7153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трелка вправо с вырезом 21"/>
          <p:cNvSpPr/>
          <p:nvPr/>
        </p:nvSpPr>
        <p:spPr>
          <a:xfrm rot="18668073">
            <a:off x="1969870" y="4721993"/>
            <a:ext cx="1219236" cy="47976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с вырезом 26"/>
          <p:cNvSpPr/>
          <p:nvPr/>
        </p:nvSpPr>
        <p:spPr>
          <a:xfrm rot="1595564">
            <a:off x="5004048" y="2996952"/>
            <a:ext cx="1080120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Соединительная линия уступом 28"/>
          <p:cNvCxnSpPr/>
          <p:nvPr/>
        </p:nvCxnSpPr>
        <p:spPr>
          <a:xfrm rot="10800000" flipV="1">
            <a:off x="4932040" y="4581128"/>
            <a:ext cx="648072" cy="57606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трелка вправо с вырезом 29"/>
          <p:cNvSpPr/>
          <p:nvPr/>
        </p:nvSpPr>
        <p:spPr>
          <a:xfrm rot="10800000">
            <a:off x="3851920" y="6093296"/>
            <a:ext cx="1440160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\Рабочий стол\DSC_44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3500438"/>
            <a:ext cx="4608513" cy="3084512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468313" y="-30163"/>
            <a:ext cx="8424862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8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Состав бумаги:</a:t>
            </a:r>
          </a:p>
          <a:p>
            <a:pPr algn="ctr"/>
            <a:endParaRPr lang="ru-RU" sz="2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ü"/>
            </a:pPr>
            <a:r>
              <a:rPr lang="ru-RU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Древесная масса или целлюлоза</a:t>
            </a:r>
          </a:p>
          <a:p>
            <a:pPr algn="just" eaLnBrk="0" hangingPunct="0"/>
            <a:r>
              <a:rPr lang="ru-RU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Целлюлоза – это вещество, которое можно найти во всех растениях, деревьях, хлопке, рисе, кукурузных стеблях. </a:t>
            </a:r>
          </a:p>
          <a:p>
            <a:pPr algn="just" eaLnBrk="0" hangingPunct="0">
              <a:buFont typeface="Wingdings" pitchFamily="2" charset="2"/>
              <a:buChar char="ü"/>
            </a:pPr>
            <a:r>
              <a:rPr lang="ru-RU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Макулатура</a:t>
            </a:r>
          </a:p>
          <a:p>
            <a:pPr algn="just" eaLnBrk="0" hangingPunct="0">
              <a:buFont typeface="Wingdings" pitchFamily="2" charset="2"/>
              <a:buChar char="ü"/>
            </a:pPr>
            <a:r>
              <a:rPr lang="ru-RU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Тряпичная ветошь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№1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Бумага режется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387" y="1905794"/>
            <a:ext cx="522922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43268"/>
      </p:ext>
    </p:extLst>
  </p:cSld>
  <p:clrMapOvr>
    <a:masterClrMapping/>
  </p:clrMapOvr>
  <p:transition spd="med" advTm="5000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№2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Бумага мнется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650" y="1743869"/>
            <a:ext cx="63627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11988"/>
      </p:ext>
    </p:extLst>
  </p:cSld>
  <p:clrMapOvr>
    <a:masterClrMapping/>
  </p:clrMapOvr>
  <p:transition spd="med" advTm="5000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№3</a:t>
            </a:r>
            <a:br>
              <a:rPr lang="ru-RU" dirty="0" smtClean="0"/>
            </a:br>
            <a:r>
              <a:rPr lang="ru-RU" dirty="0" smtClean="0"/>
              <a:t>Бумага рвется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87" y="2277269"/>
            <a:ext cx="50006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30835"/>
      </p:ext>
    </p:extLst>
  </p:cSld>
  <p:clrMapOvr>
    <a:masterClrMapping/>
  </p:clrMapOvr>
  <p:transition spd="med" advTm="5000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№4</a:t>
            </a:r>
            <a:br>
              <a:rPr lang="ru-RU" dirty="0" smtClean="0"/>
            </a:br>
            <a:r>
              <a:rPr lang="ru-RU" dirty="0" smtClean="0"/>
              <a:t>Бумага намокает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5962" y="1924844"/>
            <a:ext cx="5172075" cy="3876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3759832"/>
      </p:ext>
    </p:extLst>
  </p:cSld>
  <p:clrMapOvr>
    <a:masterClrMapping/>
  </p:clrMapOvr>
  <p:transition spd="med" advTm="5000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Лес- наше сокровище</a:t>
            </a:r>
          </a:p>
        </p:txBody>
      </p:sp>
      <p:pic>
        <p:nvPicPr>
          <p:cNvPr id="30723" name="Picture 4" descr="http://images.tiu.ru/1004544_w640_h640_tochechnyj_risunok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773238"/>
            <a:ext cx="3455987" cy="266700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539750" y="4797425"/>
            <a:ext cx="79930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Четверть всего мусора на планете – бумага.</a:t>
            </a:r>
          </a:p>
          <a:p>
            <a:pPr algn="ctr"/>
            <a:r>
              <a:rPr lang="ru-RU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Из макулатуры можно сделать  бумагу.</a:t>
            </a:r>
          </a:p>
        </p:txBody>
      </p:sp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773238"/>
            <a:ext cx="3960812" cy="2640012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383" cy="4320"/>
          </a:xfrm>
        </p:grpSpPr>
        <p:pic>
          <p:nvPicPr>
            <p:cNvPr id="32774" name="Picture 5" descr="фон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706"/>
              <a:ext cx="5375" cy="2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5" name="Picture 4" descr="фон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1" y="1722"/>
              <a:ext cx="1080" cy="2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6" name="Picture 7" descr="фон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5316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7" name="Picture 6" descr="фон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13" y="0"/>
              <a:ext cx="870" cy="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1" name="Прямоугольник 7"/>
          <p:cNvSpPr>
            <a:spLocks noChangeArrowheads="1"/>
          </p:cNvSpPr>
          <p:nvPr/>
        </p:nvSpPr>
        <p:spPr bwMode="auto">
          <a:xfrm>
            <a:off x="2051050" y="148431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2772" name="Прямоугольник 8"/>
          <p:cNvSpPr>
            <a:spLocks noChangeArrowheads="1"/>
          </p:cNvSpPr>
          <p:nvPr/>
        </p:nvSpPr>
        <p:spPr bwMode="auto">
          <a:xfrm>
            <a:off x="2448936" y="4783137"/>
            <a:ext cx="4067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Прямоугольник 9"/>
          <p:cNvSpPr>
            <a:spLocks noChangeArrowheads="1"/>
          </p:cNvSpPr>
          <p:nvPr/>
        </p:nvSpPr>
        <p:spPr bwMode="auto">
          <a:xfrm>
            <a:off x="1403350" y="2852738"/>
            <a:ext cx="62642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Теперь </a:t>
            </a:r>
            <a:r>
              <a:rPr lang="ru-RU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мы знаем, как делают бумагу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её свойства.</a:t>
            </a:r>
            <a:endParaRPr lang="ru-RU" sz="2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Documents and Settings\Admin\Рабочий стол\95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561240"/>
            <a:ext cx="2170112" cy="1439862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5124" name="Picture 7" descr="http://www.yuga.ru/media/toilet_pap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2221" y="394493"/>
            <a:ext cx="1582738" cy="1027113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5125" name="Picture 11" descr="http://shkola.ostriv.in.ua/images/publications/4/3485/13168726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2755" y="1672752"/>
            <a:ext cx="2365375" cy="1439862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5126" name="Picture 13" descr="http://blogs.davenport.edu/studentnews/files/2011/03/book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57511" y="326571"/>
            <a:ext cx="3141662" cy="208915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5127" name="Picture 17" descr="http://www.print-forum.ru/upload/iblock/e1c/paket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20661" y="3234863"/>
            <a:ext cx="2736850" cy="1824037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5128" name="Picture 19" descr="http://stabill.ucoz.ua/remont/bumazhnyje-obo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21010" y="2564904"/>
            <a:ext cx="3078163" cy="2303462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5129" name="Picture 23" descr="http://my-pack.ru/images/gofrokarton-BI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313" y="2245519"/>
            <a:ext cx="2232025" cy="2047875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093078" y="333375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2800" b="1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1" name="TextBox 11"/>
          <p:cNvSpPr txBox="1">
            <a:spLocks noChangeArrowheads="1"/>
          </p:cNvSpPr>
          <p:nvPr/>
        </p:nvSpPr>
        <p:spPr bwMode="auto">
          <a:xfrm>
            <a:off x="218876" y="5079332"/>
            <a:ext cx="87484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az-Cyrl-A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бумагой встречаемся постоянно, на каждом шагу – когда открываем книгу или тетрадь, читаем газеты, журналы, покупаем в магазине подарки, продукты, пишем письма, делаем игрушки или собираем макулатуру.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Бумагу производят из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484784"/>
            <a:ext cx="1357322" cy="500066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солома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1457070" cy="646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01208"/>
            <a:ext cx="1457070" cy="646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196752"/>
            <a:ext cx="2499577" cy="2426418"/>
          </a:xfrm>
          <a:prstGeom prst="rect">
            <a:avLst/>
          </a:prstGeom>
        </p:spPr>
      </p:pic>
      <p:pic>
        <p:nvPicPr>
          <p:cNvPr id="10" name="preview-image" descr="http://img1.1tv.ru/imgsize460x345/PR20100428181256.JPG"/>
          <p:cNvPicPr>
            <a:picLocks noChangeAspect="1" noChangeArrowheads="1"/>
          </p:cNvPicPr>
          <p:nvPr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8787" y="3089740"/>
            <a:ext cx="2101266" cy="1324752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120" y="4863610"/>
            <a:ext cx="2554445" cy="23532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362" y="2820397"/>
            <a:ext cx="1975275" cy="16460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196752"/>
            <a:ext cx="2499577" cy="236545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786678" y="1484784"/>
            <a:ext cx="1357322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лён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2949468"/>
            <a:ext cx="2554445" cy="23776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521" y="4796548"/>
            <a:ext cx="2499577" cy="242032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177" y="3317263"/>
            <a:ext cx="1457070" cy="6523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8887" y="5157192"/>
            <a:ext cx="1572904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18820"/>
      </p:ext>
    </p:extLst>
  </p:cSld>
  <p:clrMapOvr>
    <a:masterClrMapping/>
  </p:clrMapOvr>
  <p:transition spd="med" advTm="5000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C:\Documents and Settings\Admin\Рабочий стол\ag_small_db40db7f926a46478cc8c45038733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3500438"/>
            <a:ext cx="3644900" cy="2605087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9220" name="Прямоугольник 6"/>
          <p:cNvSpPr>
            <a:spLocks noChangeArrowheads="1"/>
          </p:cNvSpPr>
          <p:nvPr/>
        </p:nvSpPr>
        <p:spPr bwMode="auto">
          <a:xfrm>
            <a:off x="2124075" y="116633"/>
            <a:ext cx="4481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923C16"/>
                </a:solidFill>
                <a:latin typeface="Times New Roman" pitchFamily="18" charset="0"/>
                <a:cs typeface="Times New Roman" pitchFamily="18" charset="0"/>
              </a:rPr>
              <a:t>«Откуда пришла бумага?»</a:t>
            </a:r>
            <a:endParaRPr lang="ru-RU" sz="2800" dirty="0">
              <a:solidFill>
                <a:srgbClr val="923C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Прямоугольник 10"/>
          <p:cNvSpPr>
            <a:spLocks noChangeArrowheads="1"/>
          </p:cNvSpPr>
          <p:nvPr/>
        </p:nvSpPr>
        <p:spPr bwMode="auto">
          <a:xfrm>
            <a:off x="611188" y="6165850"/>
            <a:ext cx="7016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Писали на камнях, скалах, стенах пещер. </a:t>
            </a:r>
            <a:endParaRPr lang="ru-RU" sz="28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10" descr="figura_be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981075"/>
            <a:ext cx="3600450" cy="240030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9223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2780928"/>
            <a:ext cx="2450899" cy="3168351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7544" y="764704"/>
            <a:ext cx="35283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Писать люди научились раньше чем появилась бумага </a:t>
            </a:r>
            <a:endParaRPr lang="ru-RU" sz="2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6"/>
          <p:cNvSpPr>
            <a:spLocks noChangeArrowheads="1"/>
          </p:cNvSpPr>
          <p:nvPr/>
        </p:nvSpPr>
        <p:spPr bwMode="auto">
          <a:xfrm>
            <a:off x="1692275" y="6165850"/>
            <a:ext cx="61356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Писали на сырых глиняных плитах</a:t>
            </a:r>
            <a:endParaRPr lang="ru-RU" sz="28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3573463"/>
            <a:ext cx="3959225" cy="255905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0244" name="Picture 11" descr="gl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1557338"/>
            <a:ext cx="3263900" cy="354965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0245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476250"/>
            <a:ext cx="3959225" cy="3019425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5"/>
          <p:cNvSpPr>
            <a:spLocks noChangeArrowheads="1"/>
          </p:cNvSpPr>
          <p:nvPr/>
        </p:nvSpPr>
        <p:spPr bwMode="auto">
          <a:xfrm>
            <a:off x="1498600" y="5157788"/>
            <a:ext cx="28860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 дощечках, </a:t>
            </a:r>
          </a:p>
          <a:p>
            <a:pPr algn="ctr" eaLnBrk="0" hangingPunct="0"/>
            <a:r>
              <a:rPr lang="ru-RU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залитых воском</a:t>
            </a:r>
            <a:endParaRPr lang="ru-RU" sz="28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4076700"/>
            <a:ext cx="3095625" cy="221615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126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549275"/>
            <a:ext cx="3051175" cy="3279775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33794" name="Picture 2" descr="http://interesko.info/ava/wp-content/uploads/2015/01/voskov-tab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4073595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7"/>
          <p:cNvSpPr>
            <a:spLocks noChangeArrowheads="1"/>
          </p:cNvSpPr>
          <p:nvPr/>
        </p:nvSpPr>
        <p:spPr bwMode="auto">
          <a:xfrm>
            <a:off x="4427538" y="4581525"/>
            <a:ext cx="457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 Руси писали на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бересте.</a:t>
            </a:r>
          </a:p>
          <a:p>
            <a:pPr algn="ctr" eaLnBrk="0" hangingPunct="0"/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Береста – это кора березы.</a:t>
            </a:r>
            <a:endParaRPr lang="ru-RU" sz="28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49275"/>
            <a:ext cx="4106863" cy="3265488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268413"/>
            <a:ext cx="3857625" cy="4167187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4859338" y="1424771"/>
            <a:ext cx="36734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80000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Бумагу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изобрели</a:t>
            </a:r>
            <a:endParaRPr lang="ru-RU" sz="2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Китае</a:t>
            </a:r>
            <a:endParaRPr lang="ru-RU" sz="2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9" descr="тутовое дере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3141663"/>
            <a:ext cx="3600450" cy="270192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1196975"/>
            <a:ext cx="3759200" cy="446405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74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Сейчас бумагу делают машины на  фабриках  Из леса на фабрику привозят бревна.</a:t>
            </a:r>
            <a:r>
              <a:rPr lang="ru-RU" dirty="0" smtClean="0">
                <a:solidFill>
                  <a:srgbClr val="800000"/>
                </a:solidFill>
              </a:rPr>
              <a:t>.</a:t>
            </a:r>
            <a:endParaRPr lang="ru-RU" dirty="0">
              <a:solidFill>
                <a:srgbClr val="800000"/>
              </a:solidFill>
            </a:endParaRPr>
          </a:p>
        </p:txBody>
      </p:sp>
      <p:pic>
        <p:nvPicPr>
          <p:cNvPr id="5" name="Picture 2" descr="Как делают книги и как делают бумагу, фото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843808" cy="2847871"/>
          </a:xfrm>
          <a:prstGeom prst="rect">
            <a:avLst/>
          </a:prstGeom>
          <a:noFill/>
        </p:spPr>
      </p:pic>
      <p:pic>
        <p:nvPicPr>
          <p:cNvPr id="6" name="Picture 3" descr="C:\Documents and Settings\Admin\Рабочий стол\Бкмага\фото 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196752"/>
            <a:ext cx="237626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Documents and Settings\Admin\Рабочий стол\Бкмага\фото 0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280831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photo.qip.ru/photo/katranka/96605952/large/12525515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4365104"/>
            <a:ext cx="306835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Admin\Рабочий стол\Бкмага\фото 00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365104"/>
            <a:ext cx="26642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Как делают книги и как делают бумагу, фото 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196752"/>
            <a:ext cx="2808311" cy="302433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1">
      <a:dk1>
        <a:srgbClr val="E32D91"/>
      </a:dk1>
      <a:lt1>
        <a:sysClr val="window" lastClr="FFFFFF"/>
      </a:lt1>
      <a:dk2>
        <a:srgbClr val="454551"/>
      </a:dk2>
      <a:lt2>
        <a:srgbClr val="D8D9DC"/>
      </a:lt2>
      <a:accent1>
        <a:srgbClr val="E74BA0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3175</TotalTime>
  <Words>272</Words>
  <Application>Microsoft Office PowerPoint</Application>
  <PresentationFormat>Экран (4:3)</PresentationFormat>
  <Paragraphs>48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Impact</vt:lpstr>
      <vt:lpstr>Times New Roman</vt:lpstr>
      <vt:lpstr>Wingdings</vt:lpstr>
      <vt:lpstr>Оформление по умолчанию</vt:lpstr>
      <vt:lpstr>Презентация PowerPoint</vt:lpstr>
      <vt:lpstr>Презентация PowerPoint</vt:lpstr>
      <vt:lpstr>Бумагу производят из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 фабриках,  переходя из машины в машину, дерево превращается в белую и чистую бумагу. </vt:lpstr>
      <vt:lpstr>Презентация PowerPoint</vt:lpstr>
      <vt:lpstr>Презентация PowerPoint</vt:lpstr>
      <vt:lpstr>Опыт №1  Бумага режется</vt:lpstr>
      <vt:lpstr>Опыт №2 Бумага мнется</vt:lpstr>
      <vt:lpstr>Опыт №3 Бумага рвется </vt:lpstr>
      <vt:lpstr>Опыт №4 Бумага намокает</vt:lpstr>
      <vt:lpstr>Лес- наше сокровище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lusya</dc:creator>
  <cp:lastModifiedBy>Microsoft</cp:lastModifiedBy>
  <cp:revision>438</cp:revision>
  <dcterms:created xsi:type="dcterms:W3CDTF">2009-02-24T16:36:24Z</dcterms:created>
  <dcterms:modified xsi:type="dcterms:W3CDTF">2024-11-05T12:33:59Z</dcterms:modified>
</cp:coreProperties>
</file>