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3507" y="1960816"/>
            <a:ext cx="605698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572120" y="3857409"/>
            <a:ext cx="1856879" cy="2588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215" y="2175370"/>
            <a:ext cx="716556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Презентация по </a:t>
            </a:r>
            <a:r>
              <a:rPr dirty="0" spc="-10"/>
              <a:t>ознакомлению </a:t>
            </a:r>
            <a:r>
              <a:rPr dirty="0"/>
              <a:t>с </a:t>
            </a:r>
            <a:r>
              <a:rPr dirty="0" spc="-15"/>
              <a:t>природой </a:t>
            </a:r>
            <a:r>
              <a:rPr dirty="0"/>
              <a:t>в </a:t>
            </a:r>
            <a:r>
              <a:rPr dirty="0" spc="-5"/>
              <a:t>средней</a:t>
            </a:r>
            <a:r>
              <a:rPr dirty="0" spc="-10"/>
              <a:t> </a:t>
            </a:r>
            <a:r>
              <a:rPr dirty="0" spc="-5"/>
              <a:t>группе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7182" y="2509456"/>
            <a:ext cx="5935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Calibri"/>
                <a:cs typeface="Calibri"/>
              </a:rPr>
              <a:t>«В </a:t>
            </a:r>
            <a:r>
              <a:rPr dirty="0" sz="3600" spc="-15">
                <a:latin typeface="Calibri"/>
                <a:cs typeface="Calibri"/>
              </a:rPr>
              <a:t>гости </a:t>
            </a:r>
            <a:r>
              <a:rPr dirty="0" sz="3600">
                <a:latin typeface="Calibri"/>
                <a:cs typeface="Calibri"/>
              </a:rPr>
              <a:t>к </a:t>
            </a:r>
            <a:r>
              <a:rPr dirty="0" sz="3600" spc="-30">
                <a:latin typeface="Calibri"/>
                <a:cs typeface="Calibri"/>
              </a:rPr>
              <a:t>деду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Природоведу»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8925" y="3188881"/>
            <a:ext cx="4465789" cy="350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6959" y="5143322"/>
            <a:ext cx="1025994" cy="1501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29996" y="2999879"/>
            <a:ext cx="2213635" cy="3142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4681" y="2499842"/>
            <a:ext cx="1632585" cy="1356995"/>
          </a:xfrm>
          <a:custGeom>
            <a:avLst/>
            <a:gdLst/>
            <a:ahLst/>
            <a:cxnLst/>
            <a:rect l="l" t="t" r="r" b="b"/>
            <a:pathLst>
              <a:path w="1632584" h="1356995">
                <a:moveTo>
                  <a:pt x="684720" y="0"/>
                </a:moveTo>
                <a:lnTo>
                  <a:pt x="617397" y="2882"/>
                </a:lnTo>
                <a:lnTo>
                  <a:pt x="550799" y="11874"/>
                </a:lnTo>
                <a:lnTo>
                  <a:pt x="485635" y="28079"/>
                </a:lnTo>
                <a:lnTo>
                  <a:pt x="422275" y="50037"/>
                </a:lnTo>
                <a:lnTo>
                  <a:pt x="361441" y="78473"/>
                </a:lnTo>
                <a:lnTo>
                  <a:pt x="303479" y="113042"/>
                </a:lnTo>
                <a:lnTo>
                  <a:pt x="249478" y="152641"/>
                </a:lnTo>
                <a:lnTo>
                  <a:pt x="199440" y="197992"/>
                </a:lnTo>
                <a:lnTo>
                  <a:pt x="154076" y="247675"/>
                </a:lnTo>
                <a:lnTo>
                  <a:pt x="114122" y="301675"/>
                </a:lnTo>
                <a:lnTo>
                  <a:pt x="79552" y="359282"/>
                </a:lnTo>
                <a:lnTo>
                  <a:pt x="51117" y="420115"/>
                </a:lnTo>
                <a:lnTo>
                  <a:pt x="28435" y="483476"/>
                </a:lnTo>
                <a:lnTo>
                  <a:pt x="12598" y="548639"/>
                </a:lnTo>
                <a:lnTo>
                  <a:pt x="2882" y="615238"/>
                </a:lnTo>
                <a:lnTo>
                  <a:pt x="0" y="682561"/>
                </a:lnTo>
                <a:lnTo>
                  <a:pt x="1079" y="716038"/>
                </a:lnTo>
                <a:lnTo>
                  <a:pt x="8280" y="782993"/>
                </a:lnTo>
                <a:lnTo>
                  <a:pt x="21602" y="848512"/>
                </a:lnTo>
                <a:lnTo>
                  <a:pt x="41757" y="912952"/>
                </a:lnTo>
                <a:lnTo>
                  <a:pt x="68033" y="974521"/>
                </a:lnTo>
                <a:lnTo>
                  <a:pt x="100444" y="1033551"/>
                </a:lnTo>
                <a:lnTo>
                  <a:pt x="138595" y="1088999"/>
                </a:lnTo>
                <a:lnTo>
                  <a:pt x="181800" y="1140472"/>
                </a:lnTo>
                <a:lnTo>
                  <a:pt x="230035" y="1187272"/>
                </a:lnTo>
                <a:lnTo>
                  <a:pt x="282600" y="1229042"/>
                </a:lnTo>
                <a:lnTo>
                  <a:pt x="339115" y="1265758"/>
                </a:lnTo>
                <a:lnTo>
                  <a:pt x="398881" y="1296352"/>
                </a:lnTo>
                <a:lnTo>
                  <a:pt x="461517" y="1320838"/>
                </a:lnTo>
                <a:lnTo>
                  <a:pt x="526313" y="1339202"/>
                </a:lnTo>
                <a:lnTo>
                  <a:pt x="592201" y="1351076"/>
                </a:lnTo>
                <a:lnTo>
                  <a:pt x="659155" y="1356118"/>
                </a:lnTo>
                <a:lnTo>
                  <a:pt x="693000" y="1356474"/>
                </a:lnTo>
                <a:lnTo>
                  <a:pt x="726478" y="1354683"/>
                </a:lnTo>
                <a:lnTo>
                  <a:pt x="793432" y="1346758"/>
                </a:lnTo>
                <a:lnTo>
                  <a:pt x="858964" y="1332001"/>
                </a:lnTo>
                <a:lnTo>
                  <a:pt x="922680" y="1310754"/>
                </a:lnTo>
                <a:lnTo>
                  <a:pt x="984237" y="1283754"/>
                </a:lnTo>
                <a:lnTo>
                  <a:pt x="1042555" y="1250276"/>
                </a:lnTo>
                <a:lnTo>
                  <a:pt x="1097279" y="1211402"/>
                </a:lnTo>
                <a:lnTo>
                  <a:pt x="1148041" y="1167472"/>
                </a:lnTo>
                <a:lnTo>
                  <a:pt x="1194117" y="1118514"/>
                </a:lnTo>
                <a:lnTo>
                  <a:pt x="1215364" y="1092238"/>
                </a:lnTo>
                <a:lnTo>
                  <a:pt x="1566622" y="1092238"/>
                </a:lnTo>
                <a:lnTo>
                  <a:pt x="1331277" y="861123"/>
                </a:lnTo>
                <a:lnTo>
                  <a:pt x="1339557" y="828357"/>
                </a:lnTo>
                <a:lnTo>
                  <a:pt x="1346403" y="795591"/>
                </a:lnTo>
                <a:lnTo>
                  <a:pt x="1351076" y="762114"/>
                </a:lnTo>
                <a:lnTo>
                  <a:pt x="1354683" y="728637"/>
                </a:lnTo>
                <a:lnTo>
                  <a:pt x="1356118" y="695159"/>
                </a:lnTo>
                <a:lnTo>
                  <a:pt x="1356118" y="661682"/>
                </a:lnTo>
                <a:lnTo>
                  <a:pt x="1351432" y="594715"/>
                </a:lnTo>
                <a:lnTo>
                  <a:pt x="1339557" y="528472"/>
                </a:lnTo>
                <a:lnTo>
                  <a:pt x="1321561" y="463676"/>
                </a:lnTo>
                <a:lnTo>
                  <a:pt x="1297076" y="401040"/>
                </a:lnTo>
                <a:lnTo>
                  <a:pt x="1266837" y="340918"/>
                </a:lnTo>
                <a:lnTo>
                  <a:pt x="1230477" y="284391"/>
                </a:lnTo>
                <a:lnTo>
                  <a:pt x="1188720" y="231838"/>
                </a:lnTo>
                <a:lnTo>
                  <a:pt x="1141920" y="183235"/>
                </a:lnTo>
                <a:lnTo>
                  <a:pt x="1090802" y="140042"/>
                </a:lnTo>
                <a:lnTo>
                  <a:pt x="1035354" y="101879"/>
                </a:lnTo>
                <a:lnTo>
                  <a:pt x="976680" y="69113"/>
                </a:lnTo>
                <a:lnTo>
                  <a:pt x="914755" y="42481"/>
                </a:lnTo>
                <a:lnTo>
                  <a:pt x="850684" y="22313"/>
                </a:lnTo>
                <a:lnTo>
                  <a:pt x="785164" y="8635"/>
                </a:lnTo>
                <a:lnTo>
                  <a:pt x="718197" y="1079"/>
                </a:lnTo>
                <a:lnTo>
                  <a:pt x="684720" y="0"/>
                </a:lnTo>
                <a:close/>
              </a:path>
              <a:path w="1632584" h="1356995">
                <a:moveTo>
                  <a:pt x="1566622" y="1092238"/>
                </a:moveTo>
                <a:lnTo>
                  <a:pt x="1215364" y="1092238"/>
                </a:lnTo>
                <a:lnTo>
                  <a:pt x="1215720" y="1092593"/>
                </a:lnTo>
                <a:lnTo>
                  <a:pt x="1632242" y="1156677"/>
                </a:lnTo>
                <a:lnTo>
                  <a:pt x="1566622" y="109223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4681" y="2499842"/>
            <a:ext cx="1632585" cy="1356995"/>
          </a:xfrm>
          <a:custGeom>
            <a:avLst/>
            <a:gdLst/>
            <a:ahLst/>
            <a:cxnLst/>
            <a:rect l="l" t="t" r="r" b="b"/>
            <a:pathLst>
              <a:path w="1632584" h="1356995">
                <a:moveTo>
                  <a:pt x="1632242" y="1156677"/>
                </a:moveTo>
                <a:lnTo>
                  <a:pt x="1215720" y="1092593"/>
                </a:lnTo>
                <a:lnTo>
                  <a:pt x="1215364" y="1092238"/>
                </a:lnTo>
                <a:lnTo>
                  <a:pt x="1194117" y="1118514"/>
                </a:lnTo>
                <a:lnTo>
                  <a:pt x="1148041" y="1167472"/>
                </a:lnTo>
                <a:lnTo>
                  <a:pt x="1097279" y="1211402"/>
                </a:lnTo>
                <a:lnTo>
                  <a:pt x="1042555" y="1250276"/>
                </a:lnTo>
                <a:lnTo>
                  <a:pt x="984237" y="1283754"/>
                </a:lnTo>
                <a:lnTo>
                  <a:pt x="922680" y="1310754"/>
                </a:lnTo>
                <a:lnTo>
                  <a:pt x="858964" y="1332001"/>
                </a:lnTo>
                <a:lnTo>
                  <a:pt x="793432" y="1346758"/>
                </a:lnTo>
                <a:lnTo>
                  <a:pt x="726478" y="1354683"/>
                </a:lnTo>
                <a:lnTo>
                  <a:pt x="693000" y="1356474"/>
                </a:lnTo>
                <a:lnTo>
                  <a:pt x="659155" y="1356118"/>
                </a:lnTo>
                <a:lnTo>
                  <a:pt x="592201" y="1351076"/>
                </a:lnTo>
                <a:lnTo>
                  <a:pt x="526313" y="1339202"/>
                </a:lnTo>
                <a:lnTo>
                  <a:pt x="461517" y="1320838"/>
                </a:lnTo>
                <a:lnTo>
                  <a:pt x="398881" y="1296352"/>
                </a:lnTo>
                <a:lnTo>
                  <a:pt x="339115" y="1265758"/>
                </a:lnTo>
                <a:lnTo>
                  <a:pt x="282600" y="1229042"/>
                </a:lnTo>
                <a:lnTo>
                  <a:pt x="230035" y="1187272"/>
                </a:lnTo>
                <a:lnTo>
                  <a:pt x="181800" y="1140472"/>
                </a:lnTo>
                <a:lnTo>
                  <a:pt x="138595" y="1088999"/>
                </a:lnTo>
                <a:lnTo>
                  <a:pt x="100444" y="1033551"/>
                </a:lnTo>
                <a:lnTo>
                  <a:pt x="68033" y="974521"/>
                </a:lnTo>
                <a:lnTo>
                  <a:pt x="41757" y="912952"/>
                </a:lnTo>
                <a:lnTo>
                  <a:pt x="21602" y="848512"/>
                </a:lnTo>
                <a:lnTo>
                  <a:pt x="8280" y="782993"/>
                </a:lnTo>
                <a:lnTo>
                  <a:pt x="1079" y="716038"/>
                </a:lnTo>
                <a:lnTo>
                  <a:pt x="0" y="682561"/>
                </a:lnTo>
                <a:lnTo>
                  <a:pt x="723" y="648715"/>
                </a:lnTo>
                <a:lnTo>
                  <a:pt x="6832" y="581761"/>
                </a:lnTo>
                <a:lnTo>
                  <a:pt x="19799" y="515874"/>
                </a:lnTo>
                <a:lnTo>
                  <a:pt x="38874" y="451434"/>
                </a:lnTo>
                <a:lnTo>
                  <a:pt x="64439" y="389153"/>
                </a:lnTo>
                <a:lnTo>
                  <a:pt x="96113" y="330111"/>
                </a:lnTo>
                <a:lnTo>
                  <a:pt x="133553" y="273951"/>
                </a:lnTo>
                <a:lnTo>
                  <a:pt x="176402" y="222122"/>
                </a:lnTo>
                <a:lnTo>
                  <a:pt x="223913" y="174599"/>
                </a:lnTo>
                <a:lnTo>
                  <a:pt x="275755" y="132118"/>
                </a:lnTo>
                <a:lnTo>
                  <a:pt x="331914" y="95034"/>
                </a:lnTo>
                <a:lnTo>
                  <a:pt x="391312" y="63715"/>
                </a:lnTo>
                <a:lnTo>
                  <a:pt x="453593" y="38163"/>
                </a:lnTo>
                <a:lnTo>
                  <a:pt x="518032" y="19075"/>
                </a:lnTo>
                <a:lnTo>
                  <a:pt x="583920" y="6476"/>
                </a:lnTo>
                <a:lnTo>
                  <a:pt x="650875" y="711"/>
                </a:lnTo>
                <a:lnTo>
                  <a:pt x="684720" y="0"/>
                </a:lnTo>
                <a:lnTo>
                  <a:pt x="718197" y="1079"/>
                </a:lnTo>
                <a:lnTo>
                  <a:pt x="785164" y="8635"/>
                </a:lnTo>
                <a:lnTo>
                  <a:pt x="850684" y="22313"/>
                </a:lnTo>
                <a:lnTo>
                  <a:pt x="914755" y="42481"/>
                </a:lnTo>
                <a:lnTo>
                  <a:pt x="976680" y="69113"/>
                </a:lnTo>
                <a:lnTo>
                  <a:pt x="1035354" y="101879"/>
                </a:lnTo>
                <a:lnTo>
                  <a:pt x="1090802" y="140042"/>
                </a:lnTo>
                <a:lnTo>
                  <a:pt x="1141920" y="183235"/>
                </a:lnTo>
                <a:lnTo>
                  <a:pt x="1188720" y="231838"/>
                </a:lnTo>
                <a:lnTo>
                  <a:pt x="1230477" y="284391"/>
                </a:lnTo>
                <a:lnTo>
                  <a:pt x="1266837" y="340918"/>
                </a:lnTo>
                <a:lnTo>
                  <a:pt x="1297076" y="401040"/>
                </a:lnTo>
                <a:lnTo>
                  <a:pt x="1321561" y="463676"/>
                </a:lnTo>
                <a:lnTo>
                  <a:pt x="1339557" y="528472"/>
                </a:lnTo>
                <a:lnTo>
                  <a:pt x="1351432" y="594715"/>
                </a:lnTo>
                <a:lnTo>
                  <a:pt x="1356118" y="661682"/>
                </a:lnTo>
                <a:lnTo>
                  <a:pt x="1356118" y="695159"/>
                </a:lnTo>
                <a:lnTo>
                  <a:pt x="1351076" y="762114"/>
                </a:lnTo>
                <a:lnTo>
                  <a:pt x="1339557" y="828357"/>
                </a:lnTo>
                <a:lnTo>
                  <a:pt x="1331277" y="861123"/>
                </a:lnTo>
                <a:lnTo>
                  <a:pt x="1632242" y="1156677"/>
                </a:lnTo>
                <a:close/>
              </a:path>
            </a:pathLst>
          </a:custGeom>
          <a:ln w="25559">
            <a:solidFill>
              <a:srgbClr val="6224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14744" y="2676131"/>
            <a:ext cx="956944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997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10" b="1">
                <a:latin typeface="Calibri"/>
                <a:cs typeface="Calibri"/>
              </a:rPr>
              <a:t>как вы  думаете, </a:t>
            </a:r>
            <a:r>
              <a:rPr dirty="0" sz="1200" spc="-5" b="1">
                <a:latin typeface="Calibri"/>
                <a:cs typeface="Calibri"/>
              </a:rPr>
              <a:t>для  </a:t>
            </a:r>
            <a:r>
              <a:rPr dirty="0" sz="1200" spc="-10" b="1">
                <a:latin typeface="Calibri"/>
                <a:cs typeface="Calibri"/>
              </a:rPr>
              <a:t>кого это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здесь  </a:t>
            </a:r>
            <a:r>
              <a:rPr dirty="0" sz="1200" spc="-5" b="1">
                <a:latin typeface="Calibri"/>
                <a:cs typeface="Calibri"/>
              </a:rPr>
              <a:t>развешены  кормушки?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" y="12"/>
            <a:ext cx="9143276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6798" y="3428644"/>
            <a:ext cx="2356916" cy="3285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198" y="213829"/>
            <a:ext cx="2999879" cy="1999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838" y="2286012"/>
            <a:ext cx="2857309" cy="2298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6780" y="246494"/>
            <a:ext cx="2688590" cy="93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998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Каждая птичка любит свой корм.  Синичек можно покормить салом;  воробьев </a:t>
            </a:r>
            <a:r>
              <a:rPr dirty="0" sz="1200" b="1">
                <a:latin typeface="Calibri"/>
                <a:cs typeface="Calibri"/>
              </a:rPr>
              <a:t>, </a:t>
            </a:r>
            <a:r>
              <a:rPr dirty="0" sz="1200" spc="-5" b="1">
                <a:latin typeface="Calibri"/>
                <a:cs typeface="Calibri"/>
              </a:rPr>
              <a:t>голубей </a:t>
            </a:r>
            <a:r>
              <a:rPr dirty="0" sz="1200" b="1">
                <a:latin typeface="Calibri"/>
                <a:cs typeface="Calibri"/>
              </a:rPr>
              <a:t>и ворон –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хлебными  крошками, семенами </a:t>
            </a:r>
            <a:r>
              <a:rPr dirty="0" sz="1200" b="1">
                <a:latin typeface="Calibri"/>
                <a:cs typeface="Calibri"/>
              </a:rPr>
              <a:t>и </a:t>
            </a:r>
            <a:r>
              <a:rPr dirty="0" sz="1200" spc="-5" b="1">
                <a:latin typeface="Calibri"/>
                <a:cs typeface="Calibri"/>
              </a:rPr>
              <a:t>крупой;  снегирей </a:t>
            </a:r>
            <a:r>
              <a:rPr dirty="0" sz="1200" b="1">
                <a:latin typeface="Calibri"/>
                <a:cs typeface="Calibri"/>
              </a:rPr>
              <a:t>– </a:t>
            </a:r>
            <a:r>
              <a:rPr dirty="0" sz="1200" spc="-5" b="1">
                <a:latin typeface="Calibri"/>
                <a:cs typeface="Calibri"/>
              </a:rPr>
              <a:t>ягодами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рябины.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111" y="4714925"/>
            <a:ext cx="2714396" cy="196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43752" y="142925"/>
            <a:ext cx="2861995" cy="20649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7714" y="1356829"/>
            <a:ext cx="2571483" cy="19530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43764" y="2357285"/>
            <a:ext cx="2760459" cy="21038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86285" y="4571631"/>
            <a:ext cx="3117595" cy="2141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" y="12"/>
            <a:ext cx="9143276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7479" y="285470"/>
            <a:ext cx="2642755" cy="368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99102" y="208619"/>
            <a:ext cx="3815633" cy="2097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00094" y="1018980"/>
            <a:ext cx="140405" cy="140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35365" y="990003"/>
            <a:ext cx="229679" cy="22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35365" y="990003"/>
            <a:ext cx="230504" cy="229870"/>
          </a:xfrm>
          <a:custGeom>
            <a:avLst/>
            <a:gdLst/>
            <a:ahLst/>
            <a:cxnLst/>
            <a:rect l="l" t="t" r="r" b="b"/>
            <a:pathLst>
              <a:path w="230505" h="229869">
                <a:moveTo>
                  <a:pt x="230035" y="114833"/>
                </a:moveTo>
                <a:lnTo>
                  <a:pt x="229679" y="114833"/>
                </a:lnTo>
                <a:lnTo>
                  <a:pt x="229679" y="120599"/>
                </a:lnTo>
                <a:lnTo>
                  <a:pt x="228955" y="126352"/>
                </a:lnTo>
                <a:lnTo>
                  <a:pt x="218160" y="164515"/>
                </a:lnTo>
                <a:lnTo>
                  <a:pt x="215633" y="169913"/>
                </a:lnTo>
                <a:lnTo>
                  <a:pt x="212750" y="174599"/>
                </a:lnTo>
                <a:lnTo>
                  <a:pt x="209880" y="179641"/>
                </a:lnTo>
                <a:lnTo>
                  <a:pt x="206273" y="184315"/>
                </a:lnTo>
                <a:lnTo>
                  <a:pt x="177114" y="211315"/>
                </a:lnTo>
                <a:lnTo>
                  <a:pt x="140398" y="226796"/>
                </a:lnTo>
                <a:lnTo>
                  <a:pt x="134632" y="227876"/>
                </a:lnTo>
                <a:lnTo>
                  <a:pt x="129235" y="228955"/>
                </a:lnTo>
                <a:lnTo>
                  <a:pt x="123469" y="229311"/>
                </a:lnTo>
                <a:lnTo>
                  <a:pt x="117716" y="229679"/>
                </a:lnTo>
                <a:lnTo>
                  <a:pt x="111950" y="229679"/>
                </a:lnTo>
                <a:lnTo>
                  <a:pt x="106197" y="229311"/>
                </a:lnTo>
                <a:lnTo>
                  <a:pt x="100431" y="228955"/>
                </a:lnTo>
                <a:lnTo>
                  <a:pt x="95034" y="227876"/>
                </a:lnTo>
                <a:lnTo>
                  <a:pt x="57594" y="214198"/>
                </a:lnTo>
                <a:lnTo>
                  <a:pt x="52552" y="211315"/>
                </a:lnTo>
                <a:lnTo>
                  <a:pt x="27000" y="188633"/>
                </a:lnTo>
                <a:lnTo>
                  <a:pt x="23393" y="184315"/>
                </a:lnTo>
                <a:lnTo>
                  <a:pt x="19799" y="179641"/>
                </a:lnTo>
                <a:lnTo>
                  <a:pt x="16916" y="174599"/>
                </a:lnTo>
                <a:lnTo>
                  <a:pt x="14033" y="169913"/>
                </a:lnTo>
                <a:lnTo>
                  <a:pt x="11518" y="164515"/>
                </a:lnTo>
                <a:lnTo>
                  <a:pt x="8991" y="159473"/>
                </a:lnTo>
                <a:lnTo>
                  <a:pt x="6832" y="154076"/>
                </a:lnTo>
                <a:lnTo>
                  <a:pt x="0" y="120599"/>
                </a:lnTo>
                <a:lnTo>
                  <a:pt x="0" y="114833"/>
                </a:lnTo>
                <a:lnTo>
                  <a:pt x="0" y="109080"/>
                </a:lnTo>
                <a:lnTo>
                  <a:pt x="8991" y="70192"/>
                </a:lnTo>
                <a:lnTo>
                  <a:pt x="11518" y="65151"/>
                </a:lnTo>
                <a:lnTo>
                  <a:pt x="14033" y="59753"/>
                </a:lnTo>
                <a:lnTo>
                  <a:pt x="16916" y="55079"/>
                </a:lnTo>
                <a:lnTo>
                  <a:pt x="19799" y="50037"/>
                </a:lnTo>
                <a:lnTo>
                  <a:pt x="23393" y="45351"/>
                </a:lnTo>
                <a:lnTo>
                  <a:pt x="27000" y="41033"/>
                </a:lnTo>
                <a:lnTo>
                  <a:pt x="30594" y="36715"/>
                </a:lnTo>
                <a:lnTo>
                  <a:pt x="34556" y="32753"/>
                </a:lnTo>
                <a:lnTo>
                  <a:pt x="57594" y="15481"/>
                </a:lnTo>
                <a:lnTo>
                  <a:pt x="62268" y="12598"/>
                </a:lnTo>
                <a:lnTo>
                  <a:pt x="95034" y="1790"/>
                </a:lnTo>
                <a:lnTo>
                  <a:pt x="100431" y="711"/>
                </a:lnTo>
                <a:lnTo>
                  <a:pt x="106197" y="355"/>
                </a:lnTo>
                <a:lnTo>
                  <a:pt x="111950" y="0"/>
                </a:lnTo>
                <a:lnTo>
                  <a:pt x="117716" y="0"/>
                </a:lnTo>
                <a:lnTo>
                  <a:pt x="123469" y="355"/>
                </a:lnTo>
                <a:lnTo>
                  <a:pt x="129235" y="711"/>
                </a:lnTo>
                <a:lnTo>
                  <a:pt x="134632" y="1790"/>
                </a:lnTo>
                <a:lnTo>
                  <a:pt x="172440" y="15481"/>
                </a:lnTo>
                <a:lnTo>
                  <a:pt x="202679" y="41033"/>
                </a:lnTo>
                <a:lnTo>
                  <a:pt x="212750" y="55079"/>
                </a:lnTo>
                <a:lnTo>
                  <a:pt x="215633" y="59753"/>
                </a:lnTo>
                <a:lnTo>
                  <a:pt x="218160" y="65151"/>
                </a:lnTo>
                <a:lnTo>
                  <a:pt x="220675" y="70192"/>
                </a:lnTo>
                <a:lnTo>
                  <a:pt x="222834" y="75603"/>
                </a:lnTo>
                <a:lnTo>
                  <a:pt x="229679" y="109080"/>
                </a:lnTo>
                <a:lnTo>
                  <a:pt x="229679" y="114833"/>
                </a:lnTo>
                <a:lnTo>
                  <a:pt x="230035" y="114833"/>
                </a:lnTo>
                <a:close/>
              </a:path>
            </a:pathLst>
          </a:custGeom>
          <a:ln w="25559">
            <a:solidFill>
              <a:srgbClr val="1151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72322" y="95472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176758" y="0"/>
                </a:moveTo>
                <a:lnTo>
                  <a:pt x="168122" y="0"/>
                </a:lnTo>
                <a:lnTo>
                  <a:pt x="159473" y="355"/>
                </a:lnTo>
                <a:lnTo>
                  <a:pt x="117360" y="8991"/>
                </a:lnTo>
                <a:lnTo>
                  <a:pt x="78841" y="27711"/>
                </a:lnTo>
                <a:lnTo>
                  <a:pt x="46075" y="55079"/>
                </a:lnTo>
                <a:lnTo>
                  <a:pt x="20878" y="89992"/>
                </a:lnTo>
                <a:lnTo>
                  <a:pt x="3238" y="138239"/>
                </a:lnTo>
                <a:lnTo>
                  <a:pt x="0" y="172440"/>
                </a:lnTo>
                <a:lnTo>
                  <a:pt x="723" y="189712"/>
                </a:lnTo>
                <a:lnTo>
                  <a:pt x="10439" y="231482"/>
                </a:lnTo>
                <a:lnTo>
                  <a:pt x="29883" y="269633"/>
                </a:lnTo>
                <a:lnTo>
                  <a:pt x="58318" y="301675"/>
                </a:lnTo>
                <a:lnTo>
                  <a:pt x="93599" y="325793"/>
                </a:lnTo>
                <a:lnTo>
                  <a:pt x="133921" y="340563"/>
                </a:lnTo>
                <a:lnTo>
                  <a:pt x="168122" y="344881"/>
                </a:lnTo>
                <a:lnTo>
                  <a:pt x="176758" y="344881"/>
                </a:lnTo>
                <a:lnTo>
                  <a:pt x="219240" y="338391"/>
                </a:lnTo>
                <a:lnTo>
                  <a:pt x="258838" y="321843"/>
                </a:lnTo>
                <a:lnTo>
                  <a:pt x="292684" y="295922"/>
                </a:lnTo>
                <a:lnTo>
                  <a:pt x="319671" y="262432"/>
                </a:lnTo>
                <a:lnTo>
                  <a:pt x="337312" y="223202"/>
                </a:lnTo>
                <a:lnTo>
                  <a:pt x="344881" y="172440"/>
                </a:lnTo>
                <a:lnTo>
                  <a:pt x="344157" y="155155"/>
                </a:lnTo>
                <a:lnTo>
                  <a:pt x="334441" y="113398"/>
                </a:lnTo>
                <a:lnTo>
                  <a:pt x="314998" y="75234"/>
                </a:lnTo>
                <a:lnTo>
                  <a:pt x="286562" y="43192"/>
                </a:lnTo>
                <a:lnTo>
                  <a:pt x="251282" y="19075"/>
                </a:lnTo>
                <a:lnTo>
                  <a:pt x="210959" y="4317"/>
                </a:lnTo>
                <a:lnTo>
                  <a:pt x="1767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72322" y="95472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40">
                <a:moveTo>
                  <a:pt x="345236" y="172440"/>
                </a:moveTo>
                <a:lnTo>
                  <a:pt x="344881" y="172440"/>
                </a:lnTo>
                <a:lnTo>
                  <a:pt x="344512" y="181076"/>
                </a:lnTo>
                <a:lnTo>
                  <a:pt x="344157" y="189712"/>
                </a:lnTo>
                <a:lnTo>
                  <a:pt x="343077" y="197992"/>
                </a:lnTo>
                <a:lnTo>
                  <a:pt x="331203" y="239394"/>
                </a:lnTo>
                <a:lnTo>
                  <a:pt x="309956" y="276478"/>
                </a:lnTo>
                <a:lnTo>
                  <a:pt x="280073" y="307073"/>
                </a:lnTo>
                <a:lnTo>
                  <a:pt x="266039" y="317157"/>
                </a:lnTo>
                <a:lnTo>
                  <a:pt x="258838" y="321843"/>
                </a:lnTo>
                <a:lnTo>
                  <a:pt x="219240" y="338391"/>
                </a:lnTo>
                <a:lnTo>
                  <a:pt x="176758" y="344881"/>
                </a:lnTo>
                <a:lnTo>
                  <a:pt x="168122" y="344881"/>
                </a:lnTo>
                <a:lnTo>
                  <a:pt x="125641" y="338391"/>
                </a:lnTo>
                <a:lnTo>
                  <a:pt x="86398" y="321843"/>
                </a:lnTo>
                <a:lnTo>
                  <a:pt x="52196" y="295922"/>
                </a:lnTo>
                <a:lnTo>
                  <a:pt x="25196" y="262432"/>
                </a:lnTo>
                <a:lnTo>
                  <a:pt x="13677" y="239394"/>
                </a:lnTo>
                <a:lnTo>
                  <a:pt x="10439" y="231482"/>
                </a:lnTo>
                <a:lnTo>
                  <a:pt x="7556" y="223202"/>
                </a:lnTo>
                <a:lnTo>
                  <a:pt x="5397" y="214922"/>
                </a:lnTo>
                <a:lnTo>
                  <a:pt x="3238" y="206641"/>
                </a:lnTo>
                <a:lnTo>
                  <a:pt x="1803" y="197992"/>
                </a:lnTo>
                <a:lnTo>
                  <a:pt x="723" y="189712"/>
                </a:lnTo>
                <a:lnTo>
                  <a:pt x="355" y="181076"/>
                </a:lnTo>
                <a:lnTo>
                  <a:pt x="0" y="172440"/>
                </a:lnTo>
                <a:lnTo>
                  <a:pt x="355" y="163791"/>
                </a:lnTo>
                <a:lnTo>
                  <a:pt x="723" y="155155"/>
                </a:lnTo>
                <a:lnTo>
                  <a:pt x="1803" y="146875"/>
                </a:lnTo>
                <a:lnTo>
                  <a:pt x="3238" y="138239"/>
                </a:lnTo>
                <a:lnTo>
                  <a:pt x="5397" y="129959"/>
                </a:lnTo>
                <a:lnTo>
                  <a:pt x="7556" y="121678"/>
                </a:lnTo>
                <a:lnTo>
                  <a:pt x="25196" y="82435"/>
                </a:lnTo>
                <a:lnTo>
                  <a:pt x="52196" y="48958"/>
                </a:lnTo>
                <a:lnTo>
                  <a:pt x="86398" y="23037"/>
                </a:lnTo>
                <a:lnTo>
                  <a:pt x="125641" y="6476"/>
                </a:lnTo>
                <a:lnTo>
                  <a:pt x="168122" y="0"/>
                </a:lnTo>
                <a:lnTo>
                  <a:pt x="176758" y="0"/>
                </a:lnTo>
                <a:lnTo>
                  <a:pt x="219240" y="6476"/>
                </a:lnTo>
                <a:lnTo>
                  <a:pt x="258838" y="23037"/>
                </a:lnTo>
                <a:lnTo>
                  <a:pt x="292684" y="48958"/>
                </a:lnTo>
                <a:lnTo>
                  <a:pt x="319671" y="82435"/>
                </a:lnTo>
                <a:lnTo>
                  <a:pt x="337312" y="121678"/>
                </a:lnTo>
                <a:lnTo>
                  <a:pt x="344512" y="163791"/>
                </a:lnTo>
                <a:lnTo>
                  <a:pt x="344881" y="172440"/>
                </a:lnTo>
                <a:lnTo>
                  <a:pt x="345236" y="172440"/>
                </a:lnTo>
                <a:close/>
              </a:path>
            </a:pathLst>
          </a:custGeom>
          <a:ln w="25559">
            <a:solidFill>
              <a:srgbClr val="1151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00781" y="531977"/>
            <a:ext cx="2938145" cy="4149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0730" marR="33147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Деревце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колючее,  </a:t>
            </a:r>
            <a:r>
              <a:rPr dirty="0" sz="1800" spc="-10" b="1">
                <a:latin typeface="Calibri"/>
                <a:cs typeface="Calibri"/>
              </a:rPr>
              <a:t>Зелёное,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пахучее.</a:t>
            </a:r>
            <a:endParaRPr sz="1800">
              <a:latin typeface="Calibri"/>
              <a:cs typeface="Calibri"/>
            </a:endParaRPr>
          </a:p>
          <a:p>
            <a:pPr algn="ctr" marL="419734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Прилетела </a:t>
            </a:r>
            <a:r>
              <a:rPr dirty="0" sz="1800" b="1">
                <a:latin typeface="Calibri"/>
                <a:cs typeface="Calibri"/>
              </a:rPr>
              <a:t>к </a:t>
            </a:r>
            <a:r>
              <a:rPr dirty="0" sz="1800" spc="-5" b="1">
                <a:latin typeface="Calibri"/>
                <a:cs typeface="Calibri"/>
              </a:rPr>
              <a:t>нам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метель,</a:t>
            </a:r>
            <a:endParaRPr sz="1800">
              <a:latin typeface="Calibri"/>
              <a:cs typeface="Calibri"/>
            </a:endParaRPr>
          </a:p>
          <a:p>
            <a:pPr algn="ctr" marL="705485" marR="27813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Стала </a:t>
            </a:r>
            <a:r>
              <a:rPr dirty="0" sz="1800" spc="-10" b="1">
                <a:latin typeface="Calibri"/>
                <a:cs typeface="Calibri"/>
              </a:rPr>
              <a:t>белой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наша…  (Ель)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Ни </a:t>
            </a:r>
            <a:r>
              <a:rPr dirty="0" sz="1800" spc="-10" b="1">
                <a:latin typeface="Calibri"/>
                <a:cs typeface="Calibri"/>
              </a:rPr>
              <a:t>листочка </a:t>
            </a:r>
            <a:r>
              <a:rPr dirty="0" sz="1800" b="1">
                <a:latin typeface="Calibri"/>
                <a:cs typeface="Calibri"/>
              </a:rPr>
              <a:t>, </a:t>
            </a:r>
            <a:r>
              <a:rPr dirty="0" sz="1800" spc="-5" b="1">
                <a:latin typeface="Calibri"/>
                <a:cs typeface="Calibri"/>
              </a:rPr>
              <a:t>ни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травинки!</a:t>
            </a:r>
            <a:endParaRPr sz="1800">
              <a:latin typeface="Calibri"/>
              <a:cs typeface="Calibri"/>
            </a:endParaRPr>
          </a:p>
          <a:p>
            <a:pPr algn="ctr" marL="459740" marR="458470" indent="-635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Тихим </a:t>
            </a:r>
            <a:r>
              <a:rPr dirty="0" sz="1800" spc="-5" b="1">
                <a:latin typeface="Calibri"/>
                <a:cs typeface="Calibri"/>
              </a:rPr>
              <a:t>стал наш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сад.  </a:t>
            </a:r>
            <a:r>
              <a:rPr dirty="0" sz="1800" b="1">
                <a:latin typeface="Calibri"/>
                <a:cs typeface="Calibri"/>
              </a:rPr>
              <a:t>И </a:t>
            </a:r>
            <a:r>
              <a:rPr dirty="0" sz="1800" spc="-5" b="1">
                <a:latin typeface="Calibri"/>
                <a:cs typeface="Calibri"/>
              </a:rPr>
              <a:t>берёзки,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осинки  Скучные</a:t>
            </a:r>
            <a:r>
              <a:rPr dirty="0" sz="1800" spc="-15" b="1">
                <a:latin typeface="Calibri"/>
                <a:cs typeface="Calibri"/>
              </a:rPr>
              <a:t> стоят.</a:t>
            </a:r>
            <a:endParaRPr sz="1800">
              <a:latin typeface="Calibri"/>
              <a:cs typeface="Calibri"/>
            </a:endParaRPr>
          </a:p>
          <a:p>
            <a:pPr algn="ctr" marL="480695" marR="480695">
              <a:lnSpc>
                <a:spcPct val="100000"/>
              </a:lnSpc>
            </a:pPr>
            <a:r>
              <a:rPr dirty="0" sz="1800" spc="-35" b="1">
                <a:latin typeface="Calibri"/>
                <a:cs typeface="Calibri"/>
              </a:rPr>
              <a:t>Только </a:t>
            </a:r>
            <a:r>
              <a:rPr dirty="0" sz="1800" spc="-15" b="1">
                <a:latin typeface="Calibri"/>
                <a:cs typeface="Calibri"/>
              </a:rPr>
              <a:t>ёлочка </a:t>
            </a:r>
            <a:r>
              <a:rPr dirty="0" sz="1800" spc="-5" b="1">
                <a:latin typeface="Calibri"/>
                <a:cs typeface="Calibri"/>
              </a:rPr>
              <a:t>одна  </a:t>
            </a:r>
            <a:r>
              <a:rPr dirty="0" sz="1800" spc="-10" b="1">
                <a:latin typeface="Calibri"/>
                <a:cs typeface="Calibri"/>
              </a:rPr>
              <a:t>Весела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зелена.</a:t>
            </a:r>
            <a:endParaRPr sz="1800">
              <a:latin typeface="Calibri"/>
              <a:cs typeface="Calibri"/>
            </a:endParaRPr>
          </a:p>
          <a:p>
            <a:pPr algn="ctr" marL="12065" marR="13335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Видно, </a:t>
            </a:r>
            <a:r>
              <a:rPr dirty="0" sz="1800" b="1">
                <a:latin typeface="Calibri"/>
                <a:cs typeface="Calibri"/>
              </a:rPr>
              <a:t>ей </a:t>
            </a:r>
            <a:r>
              <a:rPr dirty="0" sz="1800" spc="-5" b="1">
                <a:latin typeface="Calibri"/>
                <a:cs typeface="Calibri"/>
              </a:rPr>
              <a:t>мороз </a:t>
            </a:r>
            <a:r>
              <a:rPr dirty="0" sz="1800" b="1">
                <a:latin typeface="Calibri"/>
                <a:cs typeface="Calibri"/>
              </a:rPr>
              <a:t>не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страшен,  Видно, </a:t>
            </a:r>
            <a:r>
              <a:rPr dirty="0" sz="1800" spc="-10" b="1">
                <a:latin typeface="Calibri"/>
                <a:cs typeface="Calibri"/>
              </a:rPr>
              <a:t>смелая</a:t>
            </a:r>
            <a:r>
              <a:rPr dirty="0" sz="1800" spc="-5" b="1">
                <a:latin typeface="Calibri"/>
                <a:cs typeface="Calibri"/>
              </a:rPr>
              <a:t> она.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1925" y="4857470"/>
            <a:ext cx="1642681" cy="1999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8764" y="3857396"/>
            <a:ext cx="2559240" cy="2857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15000" y="1214285"/>
            <a:ext cx="3428631" cy="564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43835" y="3357359"/>
            <a:ext cx="1856879" cy="2588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9862" y="6176048"/>
            <a:ext cx="8606155" cy="573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Как вы </a:t>
            </a:r>
            <a:r>
              <a:rPr dirty="0" sz="1200" spc="-10" b="1">
                <a:latin typeface="Calibri"/>
                <a:cs typeface="Calibri"/>
              </a:rPr>
              <a:t>думаете, </a:t>
            </a:r>
            <a:r>
              <a:rPr dirty="0" sz="1200" spc="-5" b="1">
                <a:latin typeface="Calibri"/>
                <a:cs typeface="Calibri"/>
              </a:rPr>
              <a:t>елочки сбросили свои хвоинки? Правильно, зимой </a:t>
            </a:r>
            <a:r>
              <a:rPr dirty="0" sz="1200" b="1">
                <a:latin typeface="Calibri"/>
                <a:cs typeface="Calibri"/>
              </a:rPr>
              <a:t>на </a:t>
            </a:r>
            <a:r>
              <a:rPr dirty="0" sz="1200" spc="-10" b="1">
                <a:latin typeface="Calibri"/>
                <a:cs typeface="Calibri"/>
              </a:rPr>
              <a:t>елках </a:t>
            </a:r>
            <a:r>
              <a:rPr dirty="0" sz="1200" spc="-5" b="1">
                <a:latin typeface="Calibri"/>
                <a:cs typeface="Calibri"/>
              </a:rPr>
              <a:t>остаются зеленые иголки. Елочки зимой </a:t>
            </a:r>
            <a:r>
              <a:rPr dirty="0" sz="1200" b="1">
                <a:latin typeface="Calibri"/>
                <a:cs typeface="Calibri"/>
              </a:rPr>
              <a:t>и </a:t>
            </a:r>
            <a:r>
              <a:rPr dirty="0" sz="1200" spc="-10" b="1">
                <a:latin typeface="Calibri"/>
                <a:cs typeface="Calibri"/>
              </a:rPr>
              <a:t>летом  </a:t>
            </a:r>
            <a:r>
              <a:rPr dirty="0" sz="1200" b="1">
                <a:latin typeface="Calibri"/>
                <a:cs typeface="Calibri"/>
              </a:rPr>
              <a:t>одним </a:t>
            </a:r>
            <a:r>
              <a:rPr dirty="0" sz="1200" spc="-10" b="1">
                <a:latin typeface="Calibri"/>
                <a:cs typeface="Calibri"/>
              </a:rPr>
              <a:t>цветом. </a:t>
            </a:r>
            <a:r>
              <a:rPr dirty="0" sz="1200" spc="-5" b="1">
                <a:latin typeface="Calibri"/>
                <a:cs typeface="Calibri"/>
              </a:rPr>
              <a:t>Посмотришь, стоит зеленая красавица, укутавшись </a:t>
            </a:r>
            <a:r>
              <a:rPr dirty="0" sz="1200" b="1">
                <a:latin typeface="Calibri"/>
                <a:cs typeface="Calibri"/>
              </a:rPr>
              <a:t>в </a:t>
            </a:r>
            <a:r>
              <a:rPr dirty="0" sz="1200" spc="-5" b="1">
                <a:latin typeface="Calibri"/>
                <a:cs typeface="Calibri"/>
              </a:rPr>
              <a:t>снежное покрывало, тепло ей под снегом. </a:t>
            </a:r>
            <a:r>
              <a:rPr dirty="0" sz="1200" b="1">
                <a:latin typeface="Calibri"/>
                <a:cs typeface="Calibri"/>
              </a:rPr>
              <a:t>В </a:t>
            </a:r>
            <a:r>
              <a:rPr dirty="0" sz="1200" spc="-5" b="1">
                <a:latin typeface="Calibri"/>
                <a:cs typeface="Calibri"/>
              </a:rPr>
              <a:t>лесу под </a:t>
            </a:r>
            <a:r>
              <a:rPr dirty="0" sz="1200" spc="-10" b="1">
                <a:latin typeface="Calibri"/>
                <a:cs typeface="Calibri"/>
              </a:rPr>
              <a:t>елкой  </a:t>
            </a:r>
            <a:r>
              <a:rPr dirty="0" sz="1200" spc="-5" b="1">
                <a:latin typeface="Calibri"/>
                <a:cs typeface="Calibri"/>
              </a:rPr>
              <a:t>часто </a:t>
            </a:r>
            <a:r>
              <a:rPr dirty="0" sz="1200" spc="-10" b="1">
                <a:latin typeface="Calibri"/>
                <a:cs typeface="Calibri"/>
              </a:rPr>
              <a:t>медведь </a:t>
            </a:r>
            <a:r>
              <a:rPr dirty="0" sz="1200" spc="-5" b="1">
                <a:latin typeface="Calibri"/>
                <a:cs typeface="Calibri"/>
              </a:rPr>
              <a:t>устраивает себе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берлогу.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5862" y="6318250"/>
            <a:ext cx="3235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Ребята, мне пора отправляться по своим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делам.</a:t>
            </a:r>
            <a:endParaRPr sz="1200">
              <a:latin typeface="Calibri"/>
              <a:cs typeface="Calibri"/>
            </a:endParaRPr>
          </a:p>
          <a:p>
            <a:pPr algn="ctr" marR="254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До </a:t>
            </a:r>
            <a:r>
              <a:rPr dirty="0" sz="1200" spc="-5" b="1">
                <a:latin typeface="Calibri"/>
                <a:cs typeface="Calibri"/>
              </a:rPr>
              <a:t>свидания, </a:t>
            </a:r>
            <a:r>
              <a:rPr dirty="0" sz="1200" spc="-10" b="1">
                <a:latin typeface="Calibri"/>
                <a:cs typeface="Calibri"/>
              </a:rPr>
              <a:t>до </a:t>
            </a:r>
            <a:r>
              <a:rPr dirty="0" sz="1200" spc="-5" b="1">
                <a:latin typeface="Calibri"/>
                <a:cs typeface="Calibri"/>
              </a:rPr>
              <a:t>новых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встреч.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2479" y="4000322"/>
            <a:ext cx="1785594" cy="2489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774" y="2175370"/>
            <a:ext cx="6811009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Times New Roman"/>
                <a:cs typeface="Times New Roman"/>
              </a:rPr>
              <a:t>Программное </a:t>
            </a:r>
            <a:r>
              <a:rPr dirty="0" spc="-5" b="1">
                <a:latin typeface="Times New Roman"/>
                <a:cs typeface="Times New Roman"/>
              </a:rPr>
              <a:t>содержание</a:t>
            </a:r>
            <a:r>
              <a:rPr dirty="0" spc="-5"/>
              <a:t>: </a:t>
            </a:r>
            <a:r>
              <a:rPr dirty="0"/>
              <a:t>расширять </a:t>
            </a:r>
            <a:r>
              <a:rPr dirty="0" spc="-5"/>
              <a:t>представления детей </a:t>
            </a:r>
            <a:r>
              <a:rPr dirty="0"/>
              <a:t>о  </a:t>
            </a:r>
            <a:r>
              <a:rPr dirty="0" spc="-5"/>
              <a:t>зимних явлениях </a:t>
            </a:r>
            <a:r>
              <a:rPr dirty="0"/>
              <a:t>в </a:t>
            </a:r>
            <a:r>
              <a:rPr dirty="0" spc="-10"/>
              <a:t>природе. </a:t>
            </a:r>
            <a:r>
              <a:rPr dirty="0" spc="-5"/>
              <a:t>Учить </a:t>
            </a:r>
            <a:r>
              <a:rPr dirty="0" spc="-25"/>
              <a:t>наблюдать </a:t>
            </a:r>
            <a:r>
              <a:rPr dirty="0"/>
              <a:t>за </a:t>
            </a:r>
            <a:r>
              <a:rPr dirty="0" spc="-10"/>
              <a:t>объектами  природы </a:t>
            </a:r>
            <a:r>
              <a:rPr dirty="0"/>
              <a:t>в </a:t>
            </a:r>
            <a:r>
              <a:rPr dirty="0" spc="-5"/>
              <a:t>зимний </a:t>
            </a:r>
            <a:r>
              <a:rPr dirty="0" spc="-10"/>
              <a:t>период. </a:t>
            </a:r>
            <a:r>
              <a:rPr dirty="0" spc="-15"/>
              <a:t>Дать </a:t>
            </a:r>
            <a:r>
              <a:rPr dirty="0" spc="-5"/>
              <a:t>элементарные понятия </a:t>
            </a:r>
            <a:r>
              <a:rPr dirty="0"/>
              <a:t>о  взаимосвязи </a:t>
            </a:r>
            <a:r>
              <a:rPr dirty="0" spc="-5"/>
              <a:t>человека </a:t>
            </a:r>
            <a:r>
              <a:rPr dirty="0"/>
              <a:t>и</a:t>
            </a:r>
            <a:r>
              <a:rPr dirty="0" spc="-5"/>
              <a:t> </a:t>
            </a:r>
            <a:r>
              <a:rPr dirty="0" spc="-10"/>
              <a:t>природы.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5105" y="6103696"/>
            <a:ext cx="3978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1560" marR="5080" indent="-1039494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Ребята, </a:t>
            </a:r>
            <a:r>
              <a:rPr dirty="0" sz="1800" spc="-15">
                <a:latin typeface="Calibri"/>
                <a:cs typeface="Calibri"/>
              </a:rPr>
              <a:t>сегодня </a:t>
            </a:r>
            <a:r>
              <a:rPr dirty="0" sz="1800" spc="-5">
                <a:latin typeface="Calibri"/>
                <a:cs typeface="Calibri"/>
              </a:rPr>
              <a:t>мы отправимся </a:t>
            </a:r>
            <a:r>
              <a:rPr dirty="0" sz="1800">
                <a:latin typeface="Calibri"/>
                <a:cs typeface="Calibri"/>
              </a:rPr>
              <a:t>в </a:t>
            </a:r>
            <a:r>
              <a:rPr dirty="0" sz="1800" spc="-10">
                <a:latin typeface="Calibri"/>
                <a:cs typeface="Calibri"/>
              </a:rPr>
              <a:t>гости </a:t>
            </a:r>
            <a:r>
              <a:rPr dirty="0" sz="1800">
                <a:latin typeface="Calibri"/>
                <a:cs typeface="Calibri"/>
              </a:rPr>
              <a:t>к  </a:t>
            </a:r>
            <a:r>
              <a:rPr dirty="0" sz="1800" spc="-15">
                <a:latin typeface="Calibri"/>
                <a:cs typeface="Calibri"/>
              </a:rPr>
              <a:t>деду-природоведу.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01194" y="3285718"/>
            <a:ext cx="2571483" cy="3428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8435" y="2524315"/>
            <a:ext cx="1671320" cy="1259840"/>
          </a:xfrm>
          <a:custGeom>
            <a:avLst/>
            <a:gdLst/>
            <a:ahLst/>
            <a:cxnLst/>
            <a:rect l="l" t="t" r="r" b="b"/>
            <a:pathLst>
              <a:path w="1671320" h="1259839">
                <a:moveTo>
                  <a:pt x="630364" y="0"/>
                </a:moveTo>
                <a:lnTo>
                  <a:pt x="563765" y="2527"/>
                </a:lnTo>
                <a:lnTo>
                  <a:pt x="498246" y="11518"/>
                </a:lnTo>
                <a:lnTo>
                  <a:pt x="434530" y="26288"/>
                </a:lnTo>
                <a:lnTo>
                  <a:pt x="372960" y="46799"/>
                </a:lnTo>
                <a:lnTo>
                  <a:pt x="314642" y="73444"/>
                </a:lnTo>
                <a:lnTo>
                  <a:pt x="259930" y="105841"/>
                </a:lnTo>
                <a:lnTo>
                  <a:pt x="209169" y="142925"/>
                </a:lnTo>
                <a:lnTo>
                  <a:pt x="163080" y="184683"/>
                </a:lnTo>
                <a:lnTo>
                  <a:pt x="122047" y="231127"/>
                </a:lnTo>
                <a:lnTo>
                  <a:pt x="86410" y="281520"/>
                </a:lnTo>
                <a:lnTo>
                  <a:pt x="56527" y="334810"/>
                </a:lnTo>
                <a:lnTo>
                  <a:pt x="32765" y="391680"/>
                </a:lnTo>
                <a:lnTo>
                  <a:pt x="15481" y="450367"/>
                </a:lnTo>
                <a:lnTo>
                  <a:pt x="4330" y="510844"/>
                </a:lnTo>
                <a:lnTo>
                  <a:pt x="0" y="572770"/>
                </a:lnTo>
                <a:lnTo>
                  <a:pt x="368" y="604088"/>
                </a:lnTo>
                <a:lnTo>
                  <a:pt x="6121" y="666369"/>
                </a:lnTo>
                <a:lnTo>
                  <a:pt x="18364" y="728281"/>
                </a:lnTo>
                <a:lnTo>
                  <a:pt x="36728" y="789482"/>
                </a:lnTo>
                <a:lnTo>
                  <a:pt x="61925" y="849249"/>
                </a:lnTo>
                <a:lnTo>
                  <a:pt x="92887" y="906487"/>
                </a:lnTo>
                <a:lnTo>
                  <a:pt x="129959" y="961199"/>
                </a:lnTo>
                <a:lnTo>
                  <a:pt x="171729" y="1012329"/>
                </a:lnTo>
                <a:lnTo>
                  <a:pt x="219240" y="1060208"/>
                </a:lnTo>
                <a:lnTo>
                  <a:pt x="270725" y="1103769"/>
                </a:lnTo>
                <a:lnTo>
                  <a:pt x="326161" y="1142288"/>
                </a:lnTo>
                <a:lnTo>
                  <a:pt x="385203" y="1176121"/>
                </a:lnTo>
                <a:lnTo>
                  <a:pt x="447128" y="1204569"/>
                </a:lnTo>
                <a:lnTo>
                  <a:pt x="511200" y="1227239"/>
                </a:lnTo>
                <a:lnTo>
                  <a:pt x="577088" y="1243799"/>
                </a:lnTo>
                <a:lnTo>
                  <a:pt x="644042" y="1254607"/>
                </a:lnTo>
                <a:lnTo>
                  <a:pt x="710641" y="1259281"/>
                </a:lnTo>
                <a:lnTo>
                  <a:pt x="744486" y="1259281"/>
                </a:lnTo>
                <a:lnTo>
                  <a:pt x="810729" y="1254607"/>
                </a:lnTo>
                <a:lnTo>
                  <a:pt x="875880" y="1244168"/>
                </a:lnTo>
                <a:lnTo>
                  <a:pt x="938530" y="1226883"/>
                </a:lnTo>
                <a:lnTo>
                  <a:pt x="999363" y="1204201"/>
                </a:lnTo>
                <a:lnTo>
                  <a:pt x="1056601" y="1176121"/>
                </a:lnTo>
                <a:lnTo>
                  <a:pt x="1110246" y="1142644"/>
                </a:lnTo>
                <a:lnTo>
                  <a:pt x="1159205" y="1103769"/>
                </a:lnTo>
                <a:lnTo>
                  <a:pt x="1182598" y="1082522"/>
                </a:lnTo>
                <a:lnTo>
                  <a:pt x="1508596" y="1082522"/>
                </a:lnTo>
                <a:lnTo>
                  <a:pt x="1314005" y="885964"/>
                </a:lnTo>
                <a:lnTo>
                  <a:pt x="1324444" y="857161"/>
                </a:lnTo>
                <a:lnTo>
                  <a:pt x="1333804" y="827646"/>
                </a:lnTo>
                <a:lnTo>
                  <a:pt x="1346403" y="767524"/>
                </a:lnTo>
                <a:lnTo>
                  <a:pt x="1352880" y="705967"/>
                </a:lnTo>
                <a:lnTo>
                  <a:pt x="1353604" y="675005"/>
                </a:lnTo>
                <a:lnTo>
                  <a:pt x="1352880" y="643686"/>
                </a:lnTo>
                <a:lnTo>
                  <a:pt x="1345679" y="581050"/>
                </a:lnTo>
                <a:lnTo>
                  <a:pt x="1332369" y="519480"/>
                </a:lnTo>
                <a:lnTo>
                  <a:pt x="1312570" y="458647"/>
                </a:lnTo>
                <a:lnTo>
                  <a:pt x="1286281" y="399605"/>
                </a:lnTo>
                <a:lnTo>
                  <a:pt x="1254607" y="342366"/>
                </a:lnTo>
                <a:lnTo>
                  <a:pt x="1216444" y="288366"/>
                </a:lnTo>
                <a:lnTo>
                  <a:pt x="1173607" y="237959"/>
                </a:lnTo>
                <a:lnTo>
                  <a:pt x="1125359" y="190804"/>
                </a:lnTo>
                <a:lnTo>
                  <a:pt x="1073162" y="148323"/>
                </a:lnTo>
                <a:lnTo>
                  <a:pt x="1017003" y="110528"/>
                </a:lnTo>
                <a:lnTo>
                  <a:pt x="957249" y="77762"/>
                </a:lnTo>
                <a:lnTo>
                  <a:pt x="894969" y="50406"/>
                </a:lnTo>
                <a:lnTo>
                  <a:pt x="830160" y="28803"/>
                </a:lnTo>
                <a:lnTo>
                  <a:pt x="764286" y="12966"/>
                </a:lnTo>
                <a:lnTo>
                  <a:pt x="697318" y="3606"/>
                </a:lnTo>
                <a:lnTo>
                  <a:pt x="663841" y="1079"/>
                </a:lnTo>
                <a:lnTo>
                  <a:pt x="630364" y="0"/>
                </a:lnTo>
                <a:close/>
              </a:path>
              <a:path w="1671320" h="1259839">
                <a:moveTo>
                  <a:pt x="1508596" y="1082522"/>
                </a:moveTo>
                <a:lnTo>
                  <a:pt x="1182598" y="1082522"/>
                </a:lnTo>
                <a:lnTo>
                  <a:pt x="1670761" y="1246327"/>
                </a:lnTo>
                <a:lnTo>
                  <a:pt x="1508596" y="108252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58435" y="2524315"/>
            <a:ext cx="1671320" cy="1259840"/>
          </a:xfrm>
          <a:custGeom>
            <a:avLst/>
            <a:gdLst/>
            <a:ahLst/>
            <a:cxnLst/>
            <a:rect l="l" t="t" r="r" b="b"/>
            <a:pathLst>
              <a:path w="1671320" h="1259839">
                <a:moveTo>
                  <a:pt x="1670761" y="1246327"/>
                </a:moveTo>
                <a:lnTo>
                  <a:pt x="1182598" y="1082522"/>
                </a:lnTo>
                <a:lnTo>
                  <a:pt x="1159205" y="1103769"/>
                </a:lnTo>
                <a:lnTo>
                  <a:pt x="1135443" y="1123569"/>
                </a:lnTo>
                <a:lnTo>
                  <a:pt x="1083970" y="1159929"/>
                </a:lnTo>
                <a:lnTo>
                  <a:pt x="1028522" y="1190879"/>
                </a:lnTo>
                <a:lnTo>
                  <a:pt x="969479" y="1216799"/>
                </a:lnTo>
                <a:lnTo>
                  <a:pt x="907199" y="1236243"/>
                </a:lnTo>
                <a:lnTo>
                  <a:pt x="843483" y="1250289"/>
                </a:lnTo>
                <a:lnTo>
                  <a:pt x="777608" y="1257490"/>
                </a:lnTo>
                <a:lnTo>
                  <a:pt x="744486" y="1259281"/>
                </a:lnTo>
                <a:lnTo>
                  <a:pt x="710641" y="1259281"/>
                </a:lnTo>
                <a:lnTo>
                  <a:pt x="644042" y="1254607"/>
                </a:lnTo>
                <a:lnTo>
                  <a:pt x="577088" y="1243799"/>
                </a:lnTo>
                <a:lnTo>
                  <a:pt x="511200" y="1227239"/>
                </a:lnTo>
                <a:lnTo>
                  <a:pt x="447128" y="1204569"/>
                </a:lnTo>
                <a:lnTo>
                  <a:pt x="385203" y="1176121"/>
                </a:lnTo>
                <a:lnTo>
                  <a:pt x="326161" y="1142288"/>
                </a:lnTo>
                <a:lnTo>
                  <a:pt x="270725" y="1103769"/>
                </a:lnTo>
                <a:lnTo>
                  <a:pt x="219240" y="1060208"/>
                </a:lnTo>
                <a:lnTo>
                  <a:pt x="171729" y="1012329"/>
                </a:lnTo>
                <a:lnTo>
                  <a:pt x="129959" y="961199"/>
                </a:lnTo>
                <a:lnTo>
                  <a:pt x="92887" y="906487"/>
                </a:lnTo>
                <a:lnTo>
                  <a:pt x="61925" y="849249"/>
                </a:lnTo>
                <a:lnTo>
                  <a:pt x="36728" y="789482"/>
                </a:lnTo>
                <a:lnTo>
                  <a:pt x="18364" y="728281"/>
                </a:lnTo>
                <a:lnTo>
                  <a:pt x="6121" y="666369"/>
                </a:lnTo>
                <a:lnTo>
                  <a:pt x="368" y="604088"/>
                </a:lnTo>
                <a:lnTo>
                  <a:pt x="0" y="572770"/>
                </a:lnTo>
                <a:lnTo>
                  <a:pt x="1447" y="541807"/>
                </a:lnTo>
                <a:lnTo>
                  <a:pt x="9359" y="480606"/>
                </a:lnTo>
                <a:lnTo>
                  <a:pt x="23050" y="420839"/>
                </a:lnTo>
                <a:lnTo>
                  <a:pt x="43929" y="362889"/>
                </a:lnTo>
                <a:lnTo>
                  <a:pt x="70561" y="307441"/>
                </a:lnTo>
                <a:lnTo>
                  <a:pt x="103327" y="255600"/>
                </a:lnTo>
                <a:lnTo>
                  <a:pt x="142201" y="207365"/>
                </a:lnTo>
                <a:lnTo>
                  <a:pt x="185407" y="163080"/>
                </a:lnTo>
                <a:lnTo>
                  <a:pt x="234010" y="123850"/>
                </a:lnTo>
                <a:lnTo>
                  <a:pt x="286931" y="89281"/>
                </a:lnTo>
                <a:lnTo>
                  <a:pt x="343801" y="59766"/>
                </a:lnTo>
                <a:lnTo>
                  <a:pt x="403567" y="36004"/>
                </a:lnTo>
                <a:lnTo>
                  <a:pt x="465848" y="18008"/>
                </a:lnTo>
                <a:lnTo>
                  <a:pt x="530999" y="6121"/>
                </a:lnTo>
                <a:lnTo>
                  <a:pt x="596887" y="368"/>
                </a:lnTo>
                <a:lnTo>
                  <a:pt x="630364" y="0"/>
                </a:lnTo>
                <a:lnTo>
                  <a:pt x="663841" y="1079"/>
                </a:lnTo>
                <a:lnTo>
                  <a:pt x="730808" y="7569"/>
                </a:lnTo>
                <a:lnTo>
                  <a:pt x="797407" y="20167"/>
                </a:lnTo>
                <a:lnTo>
                  <a:pt x="862558" y="38887"/>
                </a:lnTo>
                <a:lnTo>
                  <a:pt x="926287" y="63360"/>
                </a:lnTo>
                <a:lnTo>
                  <a:pt x="987488" y="93243"/>
                </a:lnTo>
                <a:lnTo>
                  <a:pt x="1045438" y="128879"/>
                </a:lnTo>
                <a:lnTo>
                  <a:pt x="1099807" y="169202"/>
                </a:lnTo>
                <a:lnTo>
                  <a:pt x="1150200" y="213842"/>
                </a:lnTo>
                <a:lnTo>
                  <a:pt x="1195565" y="262445"/>
                </a:lnTo>
                <a:lnTo>
                  <a:pt x="1235887" y="315010"/>
                </a:lnTo>
                <a:lnTo>
                  <a:pt x="1270800" y="370801"/>
                </a:lnTo>
                <a:lnTo>
                  <a:pt x="1300327" y="428764"/>
                </a:lnTo>
                <a:lnTo>
                  <a:pt x="1323009" y="488886"/>
                </a:lnTo>
                <a:lnTo>
                  <a:pt x="1339926" y="550443"/>
                </a:lnTo>
                <a:lnTo>
                  <a:pt x="1350010" y="612368"/>
                </a:lnTo>
                <a:lnTo>
                  <a:pt x="1353604" y="675005"/>
                </a:lnTo>
                <a:lnTo>
                  <a:pt x="1352880" y="705967"/>
                </a:lnTo>
                <a:lnTo>
                  <a:pt x="1346403" y="767524"/>
                </a:lnTo>
                <a:lnTo>
                  <a:pt x="1333804" y="827646"/>
                </a:lnTo>
                <a:lnTo>
                  <a:pt x="1314005" y="885964"/>
                </a:lnTo>
                <a:lnTo>
                  <a:pt x="1670761" y="1246327"/>
                </a:lnTo>
                <a:close/>
              </a:path>
            </a:pathLst>
          </a:custGeom>
          <a:ln w="25559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48058" y="2676131"/>
            <a:ext cx="946785" cy="937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99600"/>
              </a:lnSpc>
              <a:spcBef>
                <a:spcPts val="105"/>
              </a:spcBef>
            </a:pPr>
            <a:r>
              <a:rPr dirty="0" sz="1200" b="1">
                <a:latin typeface="Calibri"/>
                <a:cs typeface="Calibri"/>
              </a:rPr>
              <a:t>Зд</a:t>
            </a:r>
            <a:r>
              <a:rPr dirty="0" sz="1200" spc="-5" b="1">
                <a:latin typeface="Calibri"/>
                <a:cs typeface="Calibri"/>
              </a:rPr>
              <a:t>равс</a:t>
            </a:r>
            <a:r>
              <a:rPr dirty="0" sz="1200" b="1">
                <a:latin typeface="Calibri"/>
                <a:cs typeface="Calibri"/>
              </a:rPr>
              <a:t>т</a:t>
            </a:r>
            <a:r>
              <a:rPr dirty="0" sz="1200" spc="-5" b="1">
                <a:latin typeface="Calibri"/>
                <a:cs typeface="Calibri"/>
              </a:rPr>
              <a:t>в</a:t>
            </a:r>
            <a:r>
              <a:rPr dirty="0" sz="1200" spc="-10" b="1">
                <a:latin typeface="Calibri"/>
                <a:cs typeface="Calibri"/>
              </a:rPr>
              <a:t>у</a:t>
            </a:r>
            <a:r>
              <a:rPr dirty="0" sz="1200" spc="10" b="1">
                <a:latin typeface="Calibri"/>
                <a:cs typeface="Calibri"/>
              </a:rPr>
              <a:t>й</a:t>
            </a:r>
            <a:r>
              <a:rPr dirty="0" sz="1200" spc="-20" b="1">
                <a:latin typeface="Calibri"/>
                <a:cs typeface="Calibri"/>
              </a:rPr>
              <a:t>т</a:t>
            </a:r>
            <a:r>
              <a:rPr dirty="0" sz="1200" spc="-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,  </a:t>
            </a:r>
            <a:r>
              <a:rPr dirty="0" sz="1200" spc="-5" b="1">
                <a:latin typeface="Calibri"/>
                <a:cs typeface="Calibri"/>
              </a:rPr>
              <a:t>ребята! Вы  узнали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меня?</a:t>
            </a:r>
            <a:endParaRPr sz="1200">
              <a:latin typeface="Calibri"/>
              <a:cs typeface="Calibri"/>
            </a:endParaRPr>
          </a:p>
          <a:p>
            <a:pPr algn="ctr" marL="64135" marR="54610" indent="-254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Я </a:t>
            </a:r>
            <a:r>
              <a:rPr dirty="0" sz="1200" spc="-15" b="1">
                <a:latin typeface="Calibri"/>
                <a:cs typeface="Calibri"/>
              </a:rPr>
              <a:t>дед-  п</a:t>
            </a:r>
            <a:r>
              <a:rPr dirty="0" sz="1200" spc="5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и</a:t>
            </a:r>
            <a:r>
              <a:rPr dirty="0" sz="1200" spc="5" b="1">
                <a:latin typeface="Calibri"/>
                <a:cs typeface="Calibri"/>
              </a:rPr>
              <a:t>р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20" b="1">
                <a:latin typeface="Calibri"/>
                <a:cs typeface="Calibri"/>
              </a:rPr>
              <a:t>д</a:t>
            </a:r>
            <a:r>
              <a:rPr dirty="0" sz="1200" b="1">
                <a:latin typeface="Calibri"/>
                <a:cs typeface="Calibri"/>
              </a:rPr>
              <a:t>о</a:t>
            </a:r>
            <a:r>
              <a:rPr dirty="0" sz="1200" spc="-5" b="1">
                <a:latin typeface="Calibri"/>
                <a:cs typeface="Calibri"/>
              </a:rPr>
              <a:t>в</a:t>
            </a:r>
            <a:r>
              <a:rPr dirty="0" sz="1200" spc="-15" b="1">
                <a:latin typeface="Calibri"/>
                <a:cs typeface="Calibri"/>
              </a:rPr>
              <a:t>е</a:t>
            </a:r>
            <a:r>
              <a:rPr dirty="0" sz="1200" b="1">
                <a:latin typeface="Calibri"/>
                <a:cs typeface="Calibri"/>
              </a:rPr>
              <a:t>д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194" y="3499916"/>
            <a:ext cx="1928520" cy="1834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1876" y="4214520"/>
            <a:ext cx="2214359" cy="2214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86764" y="2071446"/>
            <a:ext cx="1856867" cy="2714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4222" y="1134538"/>
            <a:ext cx="2390032" cy="1310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72294" y="2427664"/>
            <a:ext cx="88919" cy="88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61621" y="1389494"/>
            <a:ext cx="1746885" cy="572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1270">
              <a:lnSpc>
                <a:spcPct val="99600"/>
              </a:lnSpc>
              <a:spcBef>
                <a:spcPts val="105"/>
              </a:spcBef>
            </a:pPr>
            <a:r>
              <a:rPr dirty="0" sz="1200" spc="-5" b="1">
                <a:latin typeface="Calibri"/>
                <a:cs typeface="Calibri"/>
              </a:rPr>
              <a:t>Отгадайте, </a:t>
            </a:r>
            <a:r>
              <a:rPr dirty="0" sz="1200" b="1">
                <a:latin typeface="Calibri"/>
                <a:cs typeface="Calibri"/>
              </a:rPr>
              <a:t>о </a:t>
            </a:r>
            <a:r>
              <a:rPr dirty="0" sz="1200" spc="-10" b="1">
                <a:latin typeface="Calibri"/>
                <a:cs typeface="Calibri"/>
              </a:rPr>
              <a:t>каком  </a:t>
            </a:r>
            <a:r>
              <a:rPr dirty="0" sz="1200" spc="-5" b="1">
                <a:latin typeface="Calibri"/>
                <a:cs typeface="Calibri"/>
              </a:rPr>
              <a:t>времени года говорится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в  </a:t>
            </a:r>
            <a:r>
              <a:rPr dirty="0" sz="1200" spc="-10" b="1">
                <a:latin typeface="Calibri"/>
                <a:cs typeface="Calibri"/>
              </a:rPr>
              <a:t>загадке?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4235" y="213842"/>
            <a:ext cx="1857375" cy="929005"/>
          </a:xfrm>
          <a:custGeom>
            <a:avLst/>
            <a:gdLst/>
            <a:ahLst/>
            <a:cxnLst/>
            <a:rect l="l" t="t" r="r" b="b"/>
            <a:pathLst>
              <a:path w="1857375" h="929005">
                <a:moveTo>
                  <a:pt x="1702079" y="0"/>
                </a:moveTo>
                <a:lnTo>
                  <a:pt x="154800" y="0"/>
                </a:lnTo>
                <a:lnTo>
                  <a:pt x="138607" y="711"/>
                </a:lnTo>
                <a:lnTo>
                  <a:pt x="91808" y="13322"/>
                </a:lnTo>
                <a:lnTo>
                  <a:pt x="57238" y="34556"/>
                </a:lnTo>
                <a:lnTo>
                  <a:pt x="29527" y="63715"/>
                </a:lnTo>
                <a:lnTo>
                  <a:pt x="7569" y="106921"/>
                </a:lnTo>
                <a:lnTo>
                  <a:pt x="0" y="154800"/>
                </a:lnTo>
                <a:lnTo>
                  <a:pt x="0" y="774001"/>
                </a:lnTo>
                <a:lnTo>
                  <a:pt x="7569" y="821880"/>
                </a:lnTo>
                <a:lnTo>
                  <a:pt x="24841" y="858240"/>
                </a:lnTo>
                <a:lnTo>
                  <a:pt x="51130" y="889203"/>
                </a:lnTo>
                <a:lnTo>
                  <a:pt x="84607" y="911872"/>
                </a:lnTo>
                <a:lnTo>
                  <a:pt x="122770" y="925563"/>
                </a:lnTo>
                <a:lnTo>
                  <a:pt x="154800" y="928801"/>
                </a:lnTo>
                <a:lnTo>
                  <a:pt x="1702447" y="928433"/>
                </a:lnTo>
                <a:lnTo>
                  <a:pt x="1750326" y="920877"/>
                </a:lnTo>
                <a:lnTo>
                  <a:pt x="1786686" y="903592"/>
                </a:lnTo>
                <a:lnTo>
                  <a:pt x="1817649" y="877316"/>
                </a:lnTo>
                <a:lnTo>
                  <a:pt x="1840318" y="843838"/>
                </a:lnTo>
                <a:lnTo>
                  <a:pt x="1854009" y="805675"/>
                </a:lnTo>
                <a:lnTo>
                  <a:pt x="1857248" y="773633"/>
                </a:lnTo>
                <a:lnTo>
                  <a:pt x="1856879" y="154800"/>
                </a:lnTo>
                <a:lnTo>
                  <a:pt x="1849323" y="106921"/>
                </a:lnTo>
                <a:lnTo>
                  <a:pt x="1832038" y="70561"/>
                </a:lnTo>
                <a:lnTo>
                  <a:pt x="1805762" y="39598"/>
                </a:lnTo>
                <a:lnTo>
                  <a:pt x="1772284" y="16916"/>
                </a:lnTo>
                <a:lnTo>
                  <a:pt x="1734121" y="3238"/>
                </a:lnTo>
                <a:lnTo>
                  <a:pt x="17020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4235" y="213842"/>
            <a:ext cx="1857375" cy="929005"/>
          </a:xfrm>
          <a:custGeom>
            <a:avLst/>
            <a:gdLst/>
            <a:ahLst/>
            <a:cxnLst/>
            <a:rect l="l" t="t" r="r" b="b"/>
            <a:pathLst>
              <a:path w="1857375" h="929005">
                <a:moveTo>
                  <a:pt x="0" y="154800"/>
                </a:moveTo>
                <a:lnTo>
                  <a:pt x="368" y="146519"/>
                </a:lnTo>
                <a:lnTo>
                  <a:pt x="723" y="138595"/>
                </a:lnTo>
                <a:lnTo>
                  <a:pt x="1803" y="130683"/>
                </a:lnTo>
                <a:lnTo>
                  <a:pt x="3238" y="122758"/>
                </a:lnTo>
                <a:lnTo>
                  <a:pt x="5410" y="114833"/>
                </a:lnTo>
                <a:lnTo>
                  <a:pt x="7569" y="106921"/>
                </a:lnTo>
                <a:lnTo>
                  <a:pt x="24841" y="70561"/>
                </a:lnTo>
                <a:lnTo>
                  <a:pt x="51130" y="39598"/>
                </a:lnTo>
                <a:lnTo>
                  <a:pt x="84607" y="16916"/>
                </a:lnTo>
                <a:lnTo>
                  <a:pt x="99364" y="10439"/>
                </a:lnTo>
                <a:lnTo>
                  <a:pt x="106921" y="7556"/>
                </a:lnTo>
                <a:lnTo>
                  <a:pt x="114846" y="5397"/>
                </a:lnTo>
                <a:lnTo>
                  <a:pt x="122770" y="3238"/>
                </a:lnTo>
                <a:lnTo>
                  <a:pt x="130682" y="1803"/>
                </a:lnTo>
                <a:lnTo>
                  <a:pt x="138607" y="711"/>
                </a:lnTo>
                <a:lnTo>
                  <a:pt x="146519" y="355"/>
                </a:lnTo>
                <a:lnTo>
                  <a:pt x="154800" y="0"/>
                </a:lnTo>
                <a:lnTo>
                  <a:pt x="1702079" y="0"/>
                </a:lnTo>
                <a:lnTo>
                  <a:pt x="1742046" y="5397"/>
                </a:lnTo>
                <a:lnTo>
                  <a:pt x="1779485" y="20878"/>
                </a:lnTo>
                <a:lnTo>
                  <a:pt x="1811527" y="45351"/>
                </a:lnTo>
                <a:lnTo>
                  <a:pt x="1836000" y="77393"/>
                </a:lnTo>
                <a:lnTo>
                  <a:pt x="1846440" y="99352"/>
                </a:lnTo>
                <a:lnTo>
                  <a:pt x="1849323" y="106921"/>
                </a:lnTo>
                <a:lnTo>
                  <a:pt x="1856524" y="146519"/>
                </a:lnTo>
                <a:lnTo>
                  <a:pt x="1857248" y="773633"/>
                </a:lnTo>
                <a:lnTo>
                  <a:pt x="1851850" y="813600"/>
                </a:lnTo>
                <a:lnTo>
                  <a:pt x="1836369" y="851039"/>
                </a:lnTo>
                <a:lnTo>
                  <a:pt x="1811883" y="883081"/>
                </a:lnTo>
                <a:lnTo>
                  <a:pt x="1779841" y="907554"/>
                </a:lnTo>
                <a:lnTo>
                  <a:pt x="1757883" y="917994"/>
                </a:lnTo>
                <a:lnTo>
                  <a:pt x="1750326" y="920877"/>
                </a:lnTo>
                <a:lnTo>
                  <a:pt x="1742401" y="923036"/>
                </a:lnTo>
                <a:lnTo>
                  <a:pt x="1734489" y="925195"/>
                </a:lnTo>
                <a:lnTo>
                  <a:pt x="1726564" y="926642"/>
                </a:lnTo>
                <a:lnTo>
                  <a:pt x="1718640" y="927722"/>
                </a:lnTo>
                <a:lnTo>
                  <a:pt x="1710728" y="928077"/>
                </a:lnTo>
                <a:lnTo>
                  <a:pt x="1702447" y="928433"/>
                </a:lnTo>
                <a:lnTo>
                  <a:pt x="154800" y="928801"/>
                </a:lnTo>
                <a:lnTo>
                  <a:pt x="114846" y="923391"/>
                </a:lnTo>
                <a:lnTo>
                  <a:pt x="106921" y="921232"/>
                </a:lnTo>
                <a:lnTo>
                  <a:pt x="70561" y="903960"/>
                </a:lnTo>
                <a:lnTo>
                  <a:pt x="45364" y="883437"/>
                </a:lnTo>
                <a:lnTo>
                  <a:pt x="39598" y="877671"/>
                </a:lnTo>
                <a:lnTo>
                  <a:pt x="16929" y="844194"/>
                </a:lnTo>
                <a:lnTo>
                  <a:pt x="5410" y="813955"/>
                </a:lnTo>
                <a:lnTo>
                  <a:pt x="3238" y="806043"/>
                </a:lnTo>
                <a:lnTo>
                  <a:pt x="1803" y="798118"/>
                </a:lnTo>
                <a:lnTo>
                  <a:pt x="723" y="790194"/>
                </a:lnTo>
                <a:lnTo>
                  <a:pt x="368" y="782281"/>
                </a:lnTo>
                <a:lnTo>
                  <a:pt x="0" y="774001"/>
                </a:lnTo>
                <a:lnTo>
                  <a:pt x="0" y="154800"/>
                </a:lnTo>
                <a:close/>
              </a:path>
            </a:pathLst>
          </a:custGeom>
          <a:ln w="25559">
            <a:solidFill>
              <a:srgbClr val="1151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5218" y="246494"/>
            <a:ext cx="1673225" cy="75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997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Запорошила дорожки,  Разукрасила окошки,  Радость детям</a:t>
            </a:r>
            <a:r>
              <a:rPr dirty="0" sz="1200" spc="-7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подарила  </a:t>
            </a:r>
            <a:r>
              <a:rPr dirty="0" sz="1200" b="1">
                <a:latin typeface="Calibri"/>
                <a:cs typeface="Calibri"/>
              </a:rPr>
              <a:t>И на </a:t>
            </a:r>
            <a:r>
              <a:rPr dirty="0" sz="1200" spc="-5" b="1">
                <a:latin typeface="Calibri"/>
                <a:cs typeface="Calibri"/>
              </a:rPr>
              <a:t>санках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прокатила.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" y="12"/>
            <a:ext cx="9143276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86715" y="3857409"/>
            <a:ext cx="2035797" cy="271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4235" y="214210"/>
            <a:ext cx="3357359" cy="2548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14925" y="213842"/>
            <a:ext cx="3538435" cy="2571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838" y="3214433"/>
            <a:ext cx="4000322" cy="307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06023" y="2675775"/>
            <a:ext cx="1202690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0">
                <a:solidFill>
                  <a:srgbClr val="1151AF"/>
                </a:solidFill>
                <a:latin typeface="Calibri"/>
                <a:cs typeface="Calibri"/>
              </a:rPr>
              <a:t>?</a:t>
            </a:r>
            <a:endParaRPr sz="20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0094" y="3050460"/>
            <a:ext cx="1983607" cy="13190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76175" y="3389655"/>
            <a:ext cx="96329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Дети, </a:t>
            </a: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30" b="1">
                <a:latin typeface="Calibri"/>
                <a:cs typeface="Calibri"/>
              </a:rPr>
              <a:t>где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же  </a:t>
            </a:r>
            <a:r>
              <a:rPr dirty="0" sz="1200" spc="-5" b="1">
                <a:latin typeface="Calibri"/>
                <a:cs typeface="Calibri"/>
              </a:rPr>
              <a:t>клумба </a:t>
            </a:r>
            <a:r>
              <a:rPr dirty="0" sz="1200" b="1">
                <a:latin typeface="Calibri"/>
                <a:cs typeface="Calibri"/>
              </a:rPr>
              <a:t>с  </a:t>
            </a:r>
            <a:r>
              <a:rPr dirty="0" sz="1200" spc="-5" b="1">
                <a:latin typeface="Calibri"/>
                <a:cs typeface="Calibri"/>
              </a:rPr>
              <a:t>цветами?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" y="12"/>
            <a:ext cx="9143276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08202" y="499681"/>
            <a:ext cx="2035428" cy="271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34738" y="0"/>
            <a:ext cx="1202690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0">
                <a:solidFill>
                  <a:srgbClr val="1151AF"/>
                </a:solidFill>
                <a:latin typeface="Calibri"/>
                <a:cs typeface="Calibri"/>
              </a:rPr>
              <a:t>?</a:t>
            </a:r>
            <a:endParaRPr sz="20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4216" y="90903"/>
            <a:ext cx="2107445" cy="1460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08293" y="390131"/>
            <a:ext cx="983615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997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Перед нами  пень. </a:t>
            </a: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10" b="1">
                <a:latin typeface="Calibri"/>
                <a:cs typeface="Calibri"/>
              </a:rPr>
              <a:t>как</a:t>
            </a:r>
            <a:r>
              <a:rPr dirty="0" sz="1200" spc="-8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вы  думаете, </a:t>
            </a:r>
            <a:r>
              <a:rPr dirty="0" sz="1200" spc="-30" b="1">
                <a:latin typeface="Calibri"/>
                <a:cs typeface="Calibri"/>
              </a:rPr>
              <a:t>где  </a:t>
            </a:r>
            <a:r>
              <a:rPr dirty="0" sz="1200" spc="-5" b="1">
                <a:latin typeface="Calibri"/>
                <a:cs typeface="Calibri"/>
              </a:rPr>
              <a:t>жители </a:t>
            </a:r>
            <a:r>
              <a:rPr dirty="0" sz="1200" spc="-10" b="1">
                <a:latin typeface="Calibri"/>
                <a:cs typeface="Calibri"/>
              </a:rPr>
              <a:t>этого  </a:t>
            </a:r>
            <a:r>
              <a:rPr dirty="0" sz="1200" spc="-5" b="1">
                <a:latin typeface="Calibri"/>
                <a:cs typeface="Calibri"/>
              </a:rPr>
              <a:t>пня?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235" y="214223"/>
            <a:ext cx="3714470" cy="2465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2581" y="1272422"/>
            <a:ext cx="2458803" cy="1673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0534" y="1746250"/>
            <a:ext cx="1356360" cy="93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 marR="13335" indent="-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5" b="1">
                <a:latin typeface="Calibri"/>
                <a:cs typeface="Calibri"/>
              </a:rPr>
              <a:t>какие еще есть  растения </a:t>
            </a:r>
            <a:r>
              <a:rPr dirty="0" sz="1200" b="1">
                <a:latin typeface="Calibri"/>
                <a:cs typeface="Calibri"/>
              </a:rPr>
              <a:t>на </a:t>
            </a:r>
            <a:r>
              <a:rPr dirty="0" sz="1200" spc="-5" b="1">
                <a:latin typeface="Calibri"/>
                <a:cs typeface="Calibri"/>
              </a:rPr>
              <a:t>вашем  участке?</a:t>
            </a:r>
            <a:endParaRPr sz="1200">
              <a:latin typeface="Calibri"/>
              <a:cs typeface="Calibri"/>
            </a:endParaRPr>
          </a:p>
          <a:p>
            <a:pPr algn="ctr" marL="12700" marR="5080">
              <a:lnSpc>
                <a:spcPts val="1440"/>
              </a:lnSpc>
              <a:spcBef>
                <a:spcPts val="35"/>
              </a:spcBef>
            </a:pPr>
            <a:r>
              <a:rPr dirty="0" sz="1200" spc="-5" b="1">
                <a:latin typeface="Calibri"/>
                <a:cs typeface="Calibri"/>
              </a:rPr>
              <a:t>Конечно,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красавица  береза!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7124" y="2856966"/>
            <a:ext cx="2999879" cy="3809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77577" y="3539769"/>
            <a:ext cx="1545590" cy="294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401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Белая береза  Под моим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окном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Принакрылась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снегом,  </a:t>
            </a:r>
            <a:r>
              <a:rPr dirty="0" sz="1200" spc="-25" b="1">
                <a:latin typeface="Calibri"/>
                <a:cs typeface="Calibri"/>
              </a:rPr>
              <a:t>Точно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серебром.</a:t>
            </a:r>
            <a:endParaRPr sz="1200">
              <a:latin typeface="Calibri"/>
              <a:cs typeface="Calibri"/>
            </a:endParaRPr>
          </a:p>
          <a:p>
            <a:pPr marL="12700" marR="203200">
              <a:lnSpc>
                <a:spcPts val="1440"/>
              </a:lnSpc>
              <a:spcBef>
                <a:spcPts val="35"/>
              </a:spcBef>
            </a:pPr>
            <a:r>
              <a:rPr dirty="0" sz="1200" spc="-5" b="1">
                <a:latin typeface="Calibri"/>
                <a:cs typeface="Calibri"/>
              </a:rPr>
              <a:t>На пушистых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ветках  </a:t>
            </a:r>
            <a:r>
              <a:rPr dirty="0" sz="1200" spc="-5" b="1">
                <a:latin typeface="Calibri"/>
                <a:cs typeface="Calibri"/>
              </a:rPr>
              <a:t>Снежною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каймой</a:t>
            </a:r>
            <a:endParaRPr sz="1200">
              <a:latin typeface="Calibri"/>
              <a:cs typeface="Calibri"/>
            </a:endParaRPr>
          </a:p>
          <a:p>
            <a:pPr marL="12700" marR="238125">
              <a:lnSpc>
                <a:spcPts val="1430"/>
              </a:lnSpc>
              <a:spcBef>
                <a:spcPts val="5"/>
              </a:spcBef>
            </a:pPr>
            <a:r>
              <a:rPr dirty="0" sz="1200" spc="-5" b="1">
                <a:latin typeface="Calibri"/>
                <a:cs typeface="Calibri"/>
              </a:rPr>
              <a:t>Распустились</a:t>
            </a:r>
            <a:r>
              <a:rPr dirty="0" sz="1200" spc="-5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кисти  Белой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бахромой.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5"/>
              </a:lnSpc>
            </a:pPr>
            <a:r>
              <a:rPr dirty="0" sz="1200" b="1">
                <a:latin typeface="Calibri"/>
                <a:cs typeface="Calibri"/>
              </a:rPr>
              <a:t>И </a:t>
            </a:r>
            <a:r>
              <a:rPr dirty="0" sz="1200" spc="-5" b="1">
                <a:latin typeface="Calibri"/>
                <a:cs typeface="Calibri"/>
              </a:rPr>
              <a:t>стоит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береза</a:t>
            </a:r>
            <a:endParaRPr sz="1200">
              <a:latin typeface="Calibri"/>
              <a:cs typeface="Calibri"/>
            </a:endParaRPr>
          </a:p>
          <a:p>
            <a:pPr algn="just" marL="12700" marR="340995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В </a:t>
            </a:r>
            <a:r>
              <a:rPr dirty="0" sz="1200" spc="-5" b="1">
                <a:latin typeface="Calibri"/>
                <a:cs typeface="Calibri"/>
              </a:rPr>
              <a:t>сонной тишине,  </a:t>
            </a:r>
            <a:r>
              <a:rPr dirty="0" sz="1200" b="1">
                <a:latin typeface="Calibri"/>
                <a:cs typeface="Calibri"/>
              </a:rPr>
              <a:t>И </a:t>
            </a:r>
            <a:r>
              <a:rPr dirty="0" sz="1200" spc="-5" b="1">
                <a:latin typeface="Calibri"/>
                <a:cs typeface="Calibri"/>
              </a:rPr>
              <a:t>горят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снежинки  </a:t>
            </a:r>
            <a:r>
              <a:rPr dirty="0" sz="1200" b="1">
                <a:latin typeface="Calibri"/>
                <a:cs typeface="Calibri"/>
              </a:rPr>
              <a:t>В </a:t>
            </a:r>
            <a:r>
              <a:rPr dirty="0" sz="1200" spc="-5" b="1">
                <a:latin typeface="Calibri"/>
                <a:cs typeface="Calibri"/>
              </a:rPr>
              <a:t>золотом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огне.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5" b="1">
                <a:latin typeface="Calibri"/>
                <a:cs typeface="Calibri"/>
              </a:rPr>
              <a:t>заря,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лениво</a:t>
            </a:r>
            <a:endParaRPr sz="1200">
              <a:latin typeface="Calibri"/>
              <a:cs typeface="Calibri"/>
            </a:endParaRPr>
          </a:p>
          <a:p>
            <a:pPr marL="12700" marR="330835">
              <a:lnSpc>
                <a:spcPct val="99600"/>
              </a:lnSpc>
              <a:spcBef>
                <a:spcPts val="10"/>
              </a:spcBef>
            </a:pPr>
            <a:r>
              <a:rPr dirty="0" sz="1200" spc="-10" b="1">
                <a:latin typeface="Calibri"/>
                <a:cs typeface="Calibri"/>
              </a:rPr>
              <a:t>Обходя кругом,  </a:t>
            </a:r>
            <a:r>
              <a:rPr dirty="0" sz="1200" spc="-5" b="1">
                <a:latin typeface="Calibri"/>
                <a:cs typeface="Calibri"/>
              </a:rPr>
              <a:t>Обсыпает ветки  Новым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серебром</a:t>
            </a:r>
            <a:r>
              <a:rPr dirty="0" sz="1200" spc="-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0294" y="2960179"/>
            <a:ext cx="34080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1620" marR="5080" indent="-249554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Вот </a:t>
            </a:r>
            <a:r>
              <a:rPr dirty="0" sz="1400" spc="-10" b="1">
                <a:latin typeface="Calibri"/>
                <a:cs typeface="Calibri"/>
              </a:rPr>
              <a:t>как </a:t>
            </a:r>
            <a:r>
              <a:rPr dirty="0" sz="1400" b="1">
                <a:latin typeface="Calibri"/>
                <a:cs typeface="Calibri"/>
              </a:rPr>
              <a:t>в </a:t>
            </a:r>
            <a:r>
              <a:rPr dirty="0" sz="1400" spc="-5" b="1">
                <a:latin typeface="Calibri"/>
                <a:cs typeface="Calibri"/>
              </a:rPr>
              <a:t>стихотворении </a:t>
            </a:r>
            <a:r>
              <a:rPr dirty="0" sz="1400" b="1">
                <a:latin typeface="Calibri"/>
                <a:cs typeface="Calibri"/>
              </a:rPr>
              <a:t>«Береза» </a:t>
            </a:r>
            <a:r>
              <a:rPr dirty="0" sz="1400" spc="-5" b="1">
                <a:latin typeface="Calibri"/>
                <a:cs typeface="Calibri"/>
              </a:rPr>
              <a:t>С.Есенин  описывает это </a:t>
            </a:r>
            <a:r>
              <a:rPr dirty="0" sz="1400" spc="-10" b="1">
                <a:latin typeface="Calibri"/>
                <a:cs typeface="Calibri"/>
              </a:rPr>
              <a:t>удивительное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дерево: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235" y="3642842"/>
            <a:ext cx="3571557" cy="2636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721375" y="3890048"/>
            <a:ext cx="1234440" cy="185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938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Зимой </a:t>
            </a:r>
            <a:r>
              <a:rPr dirty="0" sz="1200">
                <a:latin typeface="Times New Roman"/>
                <a:cs typeface="Times New Roman"/>
              </a:rPr>
              <a:t>на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березе  листьев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нет.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1440"/>
              </a:lnSpc>
              <a:spcBef>
                <a:spcPts val="35"/>
              </a:spcBef>
            </a:pPr>
            <a:r>
              <a:rPr dirty="0" sz="1200" spc="-5">
                <a:latin typeface="Times New Roman"/>
                <a:cs typeface="Times New Roman"/>
              </a:rPr>
              <a:t>Деревья зимой  </a:t>
            </a:r>
            <a:r>
              <a:rPr dirty="0" sz="1200" spc="-25">
                <a:latin typeface="Times New Roman"/>
                <a:cs typeface="Times New Roman"/>
              </a:rPr>
              <a:t>отдыхают. </a:t>
            </a:r>
            <a:r>
              <a:rPr dirty="0" sz="1200" spc="-5">
                <a:latin typeface="Times New Roman"/>
                <a:cs typeface="Times New Roman"/>
              </a:rPr>
              <a:t>Но </a:t>
            </a:r>
            <a:r>
              <a:rPr dirty="0" sz="120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143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без </a:t>
            </a:r>
            <a:r>
              <a:rPr dirty="0" sz="1200" spc="-5">
                <a:latin typeface="Times New Roman"/>
                <a:cs typeface="Times New Roman"/>
              </a:rPr>
              <a:t>листьев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березу  </a:t>
            </a:r>
            <a:r>
              <a:rPr dirty="0" sz="1200" spc="-15">
                <a:latin typeface="Times New Roman"/>
                <a:cs typeface="Times New Roman"/>
              </a:rPr>
              <a:t>всегда </a:t>
            </a:r>
            <a:r>
              <a:rPr dirty="0" sz="1200" spc="-10">
                <a:latin typeface="Times New Roman"/>
                <a:cs typeface="Times New Roman"/>
              </a:rPr>
              <a:t>можно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95"/>
              </a:lnSpc>
            </a:pPr>
            <a:r>
              <a:rPr dirty="0" sz="1200" spc="-5">
                <a:latin typeface="Times New Roman"/>
                <a:cs typeface="Times New Roman"/>
              </a:rPr>
              <a:t>узнать </a:t>
            </a:r>
            <a:r>
              <a:rPr dirty="0" sz="1200">
                <a:latin typeface="Times New Roman"/>
                <a:cs typeface="Times New Roman"/>
              </a:rPr>
              <a:t>по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цвету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ствола, </a:t>
            </a:r>
            <a:r>
              <a:rPr dirty="0" sz="1200" spc="-5">
                <a:latin typeface="Times New Roman"/>
                <a:cs typeface="Times New Roman"/>
              </a:rPr>
              <a:t>береза  белоствольная,  тоненькие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веточки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48779" y="3890048"/>
            <a:ext cx="972185" cy="756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свисают </a:t>
            </a:r>
            <a:r>
              <a:rPr dirty="0" sz="1200">
                <a:latin typeface="Times New Roman"/>
                <a:cs typeface="Times New Roman"/>
              </a:rPr>
              <a:t>вниз.  Береза –</a:t>
            </a:r>
            <a:r>
              <a:rPr dirty="0" sz="1200" spc="-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очень  </a:t>
            </a:r>
            <a:r>
              <a:rPr dirty="0" sz="1200" spc="-5">
                <a:latin typeface="Times New Roman"/>
                <a:cs typeface="Times New Roman"/>
              </a:rPr>
              <a:t>красивое  дерево!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272"/>
            <a:ext cx="9143631" cy="68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15355" y="1071359"/>
            <a:ext cx="3214446" cy="4285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83935" y="635936"/>
            <a:ext cx="3079439" cy="1953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00016" y="961453"/>
            <a:ext cx="1884045" cy="1303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7170" marR="20891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Что </a:t>
            </a:r>
            <a:r>
              <a:rPr dirty="0" sz="1200" b="1">
                <a:latin typeface="Calibri"/>
                <a:cs typeface="Calibri"/>
              </a:rPr>
              <a:t>за </a:t>
            </a:r>
            <a:r>
              <a:rPr dirty="0" sz="1200" spc="-5" b="1">
                <a:latin typeface="Calibri"/>
                <a:cs typeface="Calibri"/>
              </a:rPr>
              <a:t>дерево </a:t>
            </a:r>
            <a:r>
              <a:rPr dirty="0" sz="1200" spc="-10" b="1">
                <a:latin typeface="Calibri"/>
                <a:cs typeface="Calibri"/>
              </a:rPr>
              <a:t>такое  </a:t>
            </a:r>
            <a:r>
              <a:rPr dirty="0" sz="1200" spc="-15" b="1">
                <a:latin typeface="Calibri"/>
                <a:cs typeface="Calibri"/>
              </a:rPr>
              <a:t>Украшает </a:t>
            </a:r>
            <a:r>
              <a:rPr dirty="0" sz="1200" spc="-5" b="1">
                <a:latin typeface="Calibri"/>
                <a:cs typeface="Calibri"/>
              </a:rPr>
              <a:t>лес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зимою?</a:t>
            </a:r>
            <a:endParaRPr sz="1200">
              <a:latin typeface="Calibri"/>
              <a:cs typeface="Calibri"/>
            </a:endParaRPr>
          </a:p>
          <a:p>
            <a:pPr algn="ctr" marL="12700" marR="5080">
              <a:lnSpc>
                <a:spcPts val="1440"/>
              </a:lnSpc>
              <a:spcBef>
                <a:spcPts val="35"/>
              </a:spcBef>
            </a:pPr>
            <a:r>
              <a:rPr dirty="0" sz="1200" spc="-15" b="1">
                <a:latin typeface="Calibri"/>
                <a:cs typeface="Calibri"/>
              </a:rPr>
              <a:t>Грозди </a:t>
            </a:r>
            <a:r>
              <a:rPr dirty="0" sz="1200" spc="-5" b="1">
                <a:latin typeface="Calibri"/>
                <a:cs typeface="Calibri"/>
              </a:rPr>
              <a:t>красные </a:t>
            </a:r>
            <a:r>
              <a:rPr dirty="0" sz="1200" b="1">
                <a:latin typeface="Calibri"/>
                <a:cs typeface="Calibri"/>
              </a:rPr>
              <a:t>на </a:t>
            </a:r>
            <a:r>
              <a:rPr dirty="0" sz="1200" spc="-10" b="1">
                <a:latin typeface="Calibri"/>
                <a:cs typeface="Calibri"/>
              </a:rPr>
              <a:t>ветках </a:t>
            </a:r>
            <a:r>
              <a:rPr dirty="0" sz="1200" b="1">
                <a:latin typeface="Calibri"/>
                <a:cs typeface="Calibri"/>
              </a:rPr>
              <a:t>–  </a:t>
            </a:r>
            <a:r>
              <a:rPr dirty="0" sz="1200" spc="-10" b="1">
                <a:latin typeface="Calibri"/>
                <a:cs typeface="Calibri"/>
              </a:rPr>
              <a:t>Ну-ка угадайте</a:t>
            </a:r>
            <a:r>
              <a:rPr dirty="0" sz="1200" spc="-5" b="1">
                <a:latin typeface="Calibri"/>
                <a:cs typeface="Calibri"/>
              </a:rPr>
              <a:t> детки:</a:t>
            </a:r>
            <a:endParaRPr sz="1200">
              <a:latin typeface="Calibri"/>
              <a:cs typeface="Calibri"/>
            </a:endParaRPr>
          </a:p>
          <a:p>
            <a:pPr algn="ctr" marL="257810" marR="250825">
              <a:lnSpc>
                <a:spcPts val="1430"/>
              </a:lnSpc>
              <a:spcBef>
                <a:spcPts val="10"/>
              </a:spcBef>
            </a:pPr>
            <a:r>
              <a:rPr dirty="0" sz="1200" b="1">
                <a:latin typeface="Calibri"/>
                <a:cs typeface="Calibri"/>
              </a:rPr>
              <a:t>Не </a:t>
            </a:r>
            <a:r>
              <a:rPr dirty="0" sz="1200" spc="-5" b="1">
                <a:latin typeface="Calibri"/>
                <a:cs typeface="Calibri"/>
              </a:rPr>
              <a:t>ольха </a:t>
            </a:r>
            <a:r>
              <a:rPr dirty="0" sz="1200" b="1">
                <a:latin typeface="Calibri"/>
                <a:cs typeface="Calibri"/>
              </a:rPr>
              <a:t>и не</a:t>
            </a:r>
            <a:r>
              <a:rPr dirty="0" sz="1200" spc="-7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осина,  </a:t>
            </a:r>
            <a:r>
              <a:rPr dirty="0" sz="1200" b="1">
                <a:latin typeface="Calibri"/>
                <a:cs typeface="Calibri"/>
              </a:rPr>
              <a:t>А </a:t>
            </a:r>
            <a:r>
              <a:rPr dirty="0" sz="1200" spc="-5" b="1">
                <a:latin typeface="Calibri"/>
                <a:cs typeface="Calibri"/>
              </a:rPr>
              <a:t>красавица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...</a:t>
            </a:r>
            <a:endParaRPr sz="1200">
              <a:latin typeface="Calibri"/>
              <a:cs typeface="Calibri"/>
            </a:endParaRPr>
          </a:p>
          <a:p>
            <a:pPr algn="ctr" marR="26670">
              <a:lnSpc>
                <a:spcPts val="1395"/>
              </a:lnSpc>
            </a:pPr>
            <a:r>
              <a:rPr dirty="0" sz="1200" spc="-5" b="1">
                <a:latin typeface="Calibri"/>
                <a:cs typeface="Calibri"/>
              </a:rPr>
              <a:t>(Рябина)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3405" y="3714470"/>
            <a:ext cx="2356916" cy="3142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198" y="3500285"/>
            <a:ext cx="2327275" cy="1714500"/>
          </a:xfrm>
          <a:custGeom>
            <a:avLst/>
            <a:gdLst/>
            <a:ahLst/>
            <a:cxnLst/>
            <a:rect l="l" t="t" r="r" b="b"/>
            <a:pathLst>
              <a:path w="2327275" h="1714500">
                <a:moveTo>
                  <a:pt x="923036" y="0"/>
                </a:moveTo>
                <a:lnTo>
                  <a:pt x="877316" y="1435"/>
                </a:lnTo>
                <a:lnTo>
                  <a:pt x="831240" y="4673"/>
                </a:lnTo>
                <a:lnTo>
                  <a:pt x="785520" y="10071"/>
                </a:lnTo>
                <a:lnTo>
                  <a:pt x="740156" y="17640"/>
                </a:lnTo>
                <a:lnTo>
                  <a:pt x="695515" y="27355"/>
                </a:lnTo>
                <a:lnTo>
                  <a:pt x="651243" y="38874"/>
                </a:lnTo>
                <a:lnTo>
                  <a:pt x="607682" y="52552"/>
                </a:lnTo>
                <a:lnTo>
                  <a:pt x="564845" y="68389"/>
                </a:lnTo>
                <a:lnTo>
                  <a:pt x="523087" y="86029"/>
                </a:lnTo>
                <a:lnTo>
                  <a:pt x="482041" y="105473"/>
                </a:lnTo>
                <a:lnTo>
                  <a:pt x="442442" y="126720"/>
                </a:lnTo>
                <a:lnTo>
                  <a:pt x="403567" y="149758"/>
                </a:lnTo>
                <a:lnTo>
                  <a:pt x="366483" y="174599"/>
                </a:lnTo>
                <a:lnTo>
                  <a:pt x="330479" y="201231"/>
                </a:lnTo>
                <a:lnTo>
                  <a:pt x="295922" y="229311"/>
                </a:lnTo>
                <a:lnTo>
                  <a:pt x="263156" y="259194"/>
                </a:lnTo>
                <a:lnTo>
                  <a:pt x="231838" y="290156"/>
                </a:lnTo>
                <a:lnTo>
                  <a:pt x="202323" y="322910"/>
                </a:lnTo>
                <a:lnTo>
                  <a:pt x="174244" y="356755"/>
                </a:lnTo>
                <a:lnTo>
                  <a:pt x="148323" y="391680"/>
                </a:lnTo>
                <a:lnTo>
                  <a:pt x="124561" y="428040"/>
                </a:lnTo>
                <a:lnTo>
                  <a:pt x="102247" y="465480"/>
                </a:lnTo>
                <a:lnTo>
                  <a:pt x="82435" y="503631"/>
                </a:lnTo>
                <a:lnTo>
                  <a:pt x="64439" y="542518"/>
                </a:lnTo>
                <a:lnTo>
                  <a:pt x="48602" y="582472"/>
                </a:lnTo>
                <a:lnTo>
                  <a:pt x="34925" y="623150"/>
                </a:lnTo>
                <a:lnTo>
                  <a:pt x="23406" y="664197"/>
                </a:lnTo>
                <a:lnTo>
                  <a:pt x="14046" y="705954"/>
                </a:lnTo>
                <a:lnTo>
                  <a:pt x="7200" y="748080"/>
                </a:lnTo>
                <a:lnTo>
                  <a:pt x="2527" y="790194"/>
                </a:lnTo>
                <a:lnTo>
                  <a:pt x="0" y="832675"/>
                </a:lnTo>
                <a:lnTo>
                  <a:pt x="0" y="875157"/>
                </a:lnTo>
                <a:lnTo>
                  <a:pt x="1803" y="917638"/>
                </a:lnTo>
                <a:lnTo>
                  <a:pt x="6477" y="959751"/>
                </a:lnTo>
                <a:lnTo>
                  <a:pt x="12966" y="1001877"/>
                </a:lnTo>
                <a:lnTo>
                  <a:pt x="21958" y="1043635"/>
                </a:lnTo>
                <a:lnTo>
                  <a:pt x="33121" y="1084668"/>
                </a:lnTo>
                <a:lnTo>
                  <a:pt x="46443" y="1125359"/>
                </a:lnTo>
                <a:lnTo>
                  <a:pt x="61925" y="1165669"/>
                </a:lnTo>
                <a:lnTo>
                  <a:pt x="79565" y="1204912"/>
                </a:lnTo>
                <a:lnTo>
                  <a:pt x="98996" y="1243076"/>
                </a:lnTo>
                <a:lnTo>
                  <a:pt x="120967" y="1280515"/>
                </a:lnTo>
                <a:lnTo>
                  <a:pt x="144716" y="1316875"/>
                </a:lnTo>
                <a:lnTo>
                  <a:pt x="170281" y="1352156"/>
                </a:lnTo>
                <a:lnTo>
                  <a:pt x="197637" y="1386357"/>
                </a:lnTo>
                <a:lnTo>
                  <a:pt x="227164" y="1419110"/>
                </a:lnTo>
                <a:lnTo>
                  <a:pt x="258127" y="1450428"/>
                </a:lnTo>
                <a:lnTo>
                  <a:pt x="290880" y="1480312"/>
                </a:lnTo>
                <a:lnTo>
                  <a:pt x="325081" y="1508760"/>
                </a:lnTo>
                <a:lnTo>
                  <a:pt x="360718" y="1535760"/>
                </a:lnTo>
                <a:lnTo>
                  <a:pt x="397802" y="1560588"/>
                </a:lnTo>
                <a:lnTo>
                  <a:pt x="436321" y="1583994"/>
                </a:lnTo>
                <a:lnTo>
                  <a:pt x="475919" y="1605597"/>
                </a:lnTo>
                <a:lnTo>
                  <a:pt x="516597" y="1625396"/>
                </a:lnTo>
                <a:lnTo>
                  <a:pt x="558355" y="1643392"/>
                </a:lnTo>
                <a:lnTo>
                  <a:pt x="601205" y="1659229"/>
                </a:lnTo>
                <a:lnTo>
                  <a:pt x="644397" y="1673275"/>
                </a:lnTo>
                <a:lnTo>
                  <a:pt x="688682" y="1685150"/>
                </a:lnTo>
                <a:lnTo>
                  <a:pt x="733323" y="1695234"/>
                </a:lnTo>
                <a:lnTo>
                  <a:pt x="778687" y="1703158"/>
                </a:lnTo>
                <a:lnTo>
                  <a:pt x="824039" y="1708912"/>
                </a:lnTo>
                <a:lnTo>
                  <a:pt x="870127" y="1712518"/>
                </a:lnTo>
                <a:lnTo>
                  <a:pt x="916203" y="1714309"/>
                </a:lnTo>
                <a:lnTo>
                  <a:pt x="961923" y="1713598"/>
                </a:lnTo>
                <a:lnTo>
                  <a:pt x="1007999" y="1711070"/>
                </a:lnTo>
                <a:lnTo>
                  <a:pt x="1053719" y="1706397"/>
                </a:lnTo>
                <a:lnTo>
                  <a:pt x="1099083" y="1699552"/>
                </a:lnTo>
                <a:lnTo>
                  <a:pt x="1144079" y="1690916"/>
                </a:lnTo>
                <a:lnTo>
                  <a:pt x="1188720" y="1679752"/>
                </a:lnTo>
                <a:lnTo>
                  <a:pt x="1232636" y="1666798"/>
                </a:lnTo>
                <a:lnTo>
                  <a:pt x="1275486" y="1652028"/>
                </a:lnTo>
                <a:lnTo>
                  <a:pt x="1317967" y="1635112"/>
                </a:lnTo>
                <a:lnTo>
                  <a:pt x="1359001" y="1616392"/>
                </a:lnTo>
                <a:lnTo>
                  <a:pt x="1399324" y="1595513"/>
                </a:lnTo>
                <a:lnTo>
                  <a:pt x="1438567" y="1573199"/>
                </a:lnTo>
                <a:lnTo>
                  <a:pt x="1476362" y="1549069"/>
                </a:lnTo>
                <a:lnTo>
                  <a:pt x="1512722" y="1523149"/>
                </a:lnTo>
                <a:lnTo>
                  <a:pt x="1547647" y="1495437"/>
                </a:lnTo>
                <a:lnTo>
                  <a:pt x="1581124" y="1466278"/>
                </a:lnTo>
                <a:lnTo>
                  <a:pt x="1613166" y="1435671"/>
                </a:lnTo>
                <a:lnTo>
                  <a:pt x="1643405" y="1403629"/>
                </a:lnTo>
                <a:lnTo>
                  <a:pt x="1671840" y="1370152"/>
                </a:lnTo>
                <a:lnTo>
                  <a:pt x="1698485" y="1335595"/>
                </a:lnTo>
                <a:lnTo>
                  <a:pt x="1723326" y="1299959"/>
                </a:lnTo>
                <a:lnTo>
                  <a:pt x="1745996" y="1262875"/>
                </a:lnTo>
                <a:lnTo>
                  <a:pt x="1766887" y="1225080"/>
                </a:lnTo>
                <a:lnTo>
                  <a:pt x="1785239" y="1186192"/>
                </a:lnTo>
                <a:lnTo>
                  <a:pt x="1802168" y="1146594"/>
                </a:lnTo>
                <a:lnTo>
                  <a:pt x="1816557" y="1106271"/>
                </a:lnTo>
                <a:lnTo>
                  <a:pt x="1828800" y="1065237"/>
                </a:lnTo>
                <a:lnTo>
                  <a:pt x="1838883" y="1023835"/>
                </a:lnTo>
                <a:lnTo>
                  <a:pt x="1839239" y="1023835"/>
                </a:lnTo>
                <a:lnTo>
                  <a:pt x="2327046" y="861834"/>
                </a:lnTo>
                <a:lnTo>
                  <a:pt x="1840318" y="696950"/>
                </a:lnTo>
                <a:lnTo>
                  <a:pt x="1830603" y="655548"/>
                </a:lnTo>
                <a:lnTo>
                  <a:pt x="1818360" y="614514"/>
                </a:lnTo>
                <a:lnTo>
                  <a:pt x="1804327" y="573836"/>
                </a:lnTo>
                <a:lnTo>
                  <a:pt x="1788121" y="534238"/>
                </a:lnTo>
                <a:lnTo>
                  <a:pt x="1769757" y="495350"/>
                </a:lnTo>
                <a:lnTo>
                  <a:pt x="1749247" y="457200"/>
                </a:lnTo>
                <a:lnTo>
                  <a:pt x="1726920" y="420116"/>
                </a:lnTo>
                <a:lnTo>
                  <a:pt x="1702447" y="384111"/>
                </a:lnTo>
                <a:lnTo>
                  <a:pt x="1676158" y="349199"/>
                </a:lnTo>
                <a:lnTo>
                  <a:pt x="1647723" y="315709"/>
                </a:lnTo>
                <a:lnTo>
                  <a:pt x="1617840" y="283311"/>
                </a:lnTo>
                <a:lnTo>
                  <a:pt x="1586166" y="252717"/>
                </a:lnTo>
                <a:lnTo>
                  <a:pt x="1553044" y="223189"/>
                </a:lnTo>
                <a:lnTo>
                  <a:pt x="1518119" y="195478"/>
                </a:lnTo>
                <a:lnTo>
                  <a:pt x="1481759" y="169189"/>
                </a:lnTo>
                <a:lnTo>
                  <a:pt x="1444320" y="144716"/>
                </a:lnTo>
                <a:lnTo>
                  <a:pt x="1405445" y="122034"/>
                </a:lnTo>
                <a:lnTo>
                  <a:pt x="1365478" y="101155"/>
                </a:lnTo>
                <a:lnTo>
                  <a:pt x="1324444" y="82080"/>
                </a:lnTo>
                <a:lnTo>
                  <a:pt x="1282319" y="64795"/>
                </a:lnTo>
                <a:lnTo>
                  <a:pt x="1239126" y="49669"/>
                </a:lnTo>
                <a:lnTo>
                  <a:pt x="1195565" y="36360"/>
                </a:lnTo>
                <a:lnTo>
                  <a:pt x="1150924" y="25196"/>
                </a:lnTo>
                <a:lnTo>
                  <a:pt x="1106284" y="15836"/>
                </a:lnTo>
                <a:lnTo>
                  <a:pt x="1060919" y="8636"/>
                </a:lnTo>
                <a:lnTo>
                  <a:pt x="1015199" y="3594"/>
                </a:lnTo>
                <a:lnTo>
                  <a:pt x="969124" y="711"/>
                </a:lnTo>
                <a:lnTo>
                  <a:pt x="923036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198" y="3500285"/>
            <a:ext cx="2327275" cy="1714500"/>
          </a:xfrm>
          <a:custGeom>
            <a:avLst/>
            <a:gdLst/>
            <a:ahLst/>
            <a:cxnLst/>
            <a:rect l="l" t="t" r="r" b="b"/>
            <a:pathLst>
              <a:path w="2327275" h="1714500">
                <a:moveTo>
                  <a:pt x="2327046" y="861834"/>
                </a:moveTo>
                <a:lnTo>
                  <a:pt x="1839239" y="1023835"/>
                </a:lnTo>
                <a:lnTo>
                  <a:pt x="1838883" y="1023835"/>
                </a:lnTo>
                <a:lnTo>
                  <a:pt x="1828800" y="1065237"/>
                </a:lnTo>
                <a:lnTo>
                  <a:pt x="1816557" y="1106271"/>
                </a:lnTo>
                <a:lnTo>
                  <a:pt x="1802168" y="1146594"/>
                </a:lnTo>
                <a:lnTo>
                  <a:pt x="1785239" y="1186192"/>
                </a:lnTo>
                <a:lnTo>
                  <a:pt x="1766887" y="1225080"/>
                </a:lnTo>
                <a:lnTo>
                  <a:pt x="1745996" y="1262875"/>
                </a:lnTo>
                <a:lnTo>
                  <a:pt x="1723326" y="1299959"/>
                </a:lnTo>
                <a:lnTo>
                  <a:pt x="1698485" y="1335595"/>
                </a:lnTo>
                <a:lnTo>
                  <a:pt x="1671840" y="1370152"/>
                </a:lnTo>
                <a:lnTo>
                  <a:pt x="1643405" y="1403629"/>
                </a:lnTo>
                <a:lnTo>
                  <a:pt x="1613166" y="1435671"/>
                </a:lnTo>
                <a:lnTo>
                  <a:pt x="1581124" y="1466278"/>
                </a:lnTo>
                <a:lnTo>
                  <a:pt x="1547647" y="1495437"/>
                </a:lnTo>
                <a:lnTo>
                  <a:pt x="1512722" y="1523149"/>
                </a:lnTo>
                <a:lnTo>
                  <a:pt x="1476362" y="1549069"/>
                </a:lnTo>
                <a:lnTo>
                  <a:pt x="1438567" y="1573199"/>
                </a:lnTo>
                <a:lnTo>
                  <a:pt x="1399324" y="1595513"/>
                </a:lnTo>
                <a:lnTo>
                  <a:pt x="1359001" y="1616392"/>
                </a:lnTo>
                <a:lnTo>
                  <a:pt x="1317967" y="1635112"/>
                </a:lnTo>
                <a:lnTo>
                  <a:pt x="1275486" y="1652028"/>
                </a:lnTo>
                <a:lnTo>
                  <a:pt x="1232636" y="1666798"/>
                </a:lnTo>
                <a:lnTo>
                  <a:pt x="1188720" y="1679752"/>
                </a:lnTo>
                <a:lnTo>
                  <a:pt x="1144079" y="1690916"/>
                </a:lnTo>
                <a:lnTo>
                  <a:pt x="1099083" y="1699552"/>
                </a:lnTo>
                <a:lnTo>
                  <a:pt x="1053719" y="1706397"/>
                </a:lnTo>
                <a:lnTo>
                  <a:pt x="1007999" y="1711070"/>
                </a:lnTo>
                <a:lnTo>
                  <a:pt x="961923" y="1713598"/>
                </a:lnTo>
                <a:lnTo>
                  <a:pt x="916203" y="1714309"/>
                </a:lnTo>
                <a:lnTo>
                  <a:pt x="870127" y="1712518"/>
                </a:lnTo>
                <a:lnTo>
                  <a:pt x="824039" y="1708912"/>
                </a:lnTo>
                <a:lnTo>
                  <a:pt x="778687" y="1703158"/>
                </a:lnTo>
                <a:lnTo>
                  <a:pt x="733323" y="1695234"/>
                </a:lnTo>
                <a:lnTo>
                  <a:pt x="688682" y="1685150"/>
                </a:lnTo>
                <a:lnTo>
                  <a:pt x="644397" y="1673275"/>
                </a:lnTo>
                <a:lnTo>
                  <a:pt x="601205" y="1659229"/>
                </a:lnTo>
                <a:lnTo>
                  <a:pt x="558355" y="1643392"/>
                </a:lnTo>
                <a:lnTo>
                  <a:pt x="516597" y="1625396"/>
                </a:lnTo>
                <a:lnTo>
                  <a:pt x="475919" y="1605597"/>
                </a:lnTo>
                <a:lnTo>
                  <a:pt x="436321" y="1583994"/>
                </a:lnTo>
                <a:lnTo>
                  <a:pt x="397802" y="1560588"/>
                </a:lnTo>
                <a:lnTo>
                  <a:pt x="360718" y="1535760"/>
                </a:lnTo>
                <a:lnTo>
                  <a:pt x="325081" y="1508760"/>
                </a:lnTo>
                <a:lnTo>
                  <a:pt x="290880" y="1480312"/>
                </a:lnTo>
                <a:lnTo>
                  <a:pt x="258127" y="1450428"/>
                </a:lnTo>
                <a:lnTo>
                  <a:pt x="227164" y="1419110"/>
                </a:lnTo>
                <a:lnTo>
                  <a:pt x="197637" y="1386357"/>
                </a:lnTo>
                <a:lnTo>
                  <a:pt x="170281" y="1352156"/>
                </a:lnTo>
                <a:lnTo>
                  <a:pt x="144716" y="1316875"/>
                </a:lnTo>
                <a:lnTo>
                  <a:pt x="120967" y="1280515"/>
                </a:lnTo>
                <a:lnTo>
                  <a:pt x="98996" y="1243076"/>
                </a:lnTo>
                <a:lnTo>
                  <a:pt x="79565" y="1204912"/>
                </a:lnTo>
                <a:lnTo>
                  <a:pt x="61925" y="1165669"/>
                </a:lnTo>
                <a:lnTo>
                  <a:pt x="46443" y="1125359"/>
                </a:lnTo>
                <a:lnTo>
                  <a:pt x="33121" y="1084668"/>
                </a:lnTo>
                <a:lnTo>
                  <a:pt x="21958" y="1043635"/>
                </a:lnTo>
                <a:lnTo>
                  <a:pt x="12966" y="1001877"/>
                </a:lnTo>
                <a:lnTo>
                  <a:pt x="6477" y="959751"/>
                </a:lnTo>
                <a:lnTo>
                  <a:pt x="1803" y="917638"/>
                </a:lnTo>
                <a:lnTo>
                  <a:pt x="0" y="875157"/>
                </a:lnTo>
                <a:lnTo>
                  <a:pt x="0" y="832675"/>
                </a:lnTo>
                <a:lnTo>
                  <a:pt x="2527" y="790194"/>
                </a:lnTo>
                <a:lnTo>
                  <a:pt x="7200" y="748080"/>
                </a:lnTo>
                <a:lnTo>
                  <a:pt x="14046" y="705954"/>
                </a:lnTo>
                <a:lnTo>
                  <a:pt x="23406" y="664197"/>
                </a:lnTo>
                <a:lnTo>
                  <a:pt x="34925" y="623150"/>
                </a:lnTo>
                <a:lnTo>
                  <a:pt x="48602" y="582472"/>
                </a:lnTo>
                <a:lnTo>
                  <a:pt x="64439" y="542518"/>
                </a:lnTo>
                <a:lnTo>
                  <a:pt x="82435" y="503631"/>
                </a:lnTo>
                <a:lnTo>
                  <a:pt x="102247" y="465480"/>
                </a:lnTo>
                <a:lnTo>
                  <a:pt x="124561" y="428040"/>
                </a:lnTo>
                <a:lnTo>
                  <a:pt x="148323" y="391680"/>
                </a:lnTo>
                <a:lnTo>
                  <a:pt x="174244" y="356755"/>
                </a:lnTo>
                <a:lnTo>
                  <a:pt x="202323" y="322910"/>
                </a:lnTo>
                <a:lnTo>
                  <a:pt x="231838" y="290156"/>
                </a:lnTo>
                <a:lnTo>
                  <a:pt x="263156" y="259194"/>
                </a:lnTo>
                <a:lnTo>
                  <a:pt x="295922" y="229311"/>
                </a:lnTo>
                <a:lnTo>
                  <a:pt x="330479" y="201231"/>
                </a:lnTo>
                <a:lnTo>
                  <a:pt x="366483" y="174599"/>
                </a:lnTo>
                <a:lnTo>
                  <a:pt x="403567" y="149758"/>
                </a:lnTo>
                <a:lnTo>
                  <a:pt x="442442" y="126720"/>
                </a:lnTo>
                <a:lnTo>
                  <a:pt x="482041" y="105473"/>
                </a:lnTo>
                <a:lnTo>
                  <a:pt x="523087" y="86029"/>
                </a:lnTo>
                <a:lnTo>
                  <a:pt x="564845" y="68389"/>
                </a:lnTo>
                <a:lnTo>
                  <a:pt x="607682" y="52552"/>
                </a:lnTo>
                <a:lnTo>
                  <a:pt x="651243" y="38874"/>
                </a:lnTo>
                <a:lnTo>
                  <a:pt x="695515" y="27355"/>
                </a:lnTo>
                <a:lnTo>
                  <a:pt x="740156" y="17640"/>
                </a:lnTo>
                <a:lnTo>
                  <a:pt x="785520" y="10071"/>
                </a:lnTo>
                <a:lnTo>
                  <a:pt x="831240" y="4673"/>
                </a:lnTo>
                <a:lnTo>
                  <a:pt x="877316" y="1435"/>
                </a:lnTo>
                <a:lnTo>
                  <a:pt x="923036" y="0"/>
                </a:lnTo>
                <a:lnTo>
                  <a:pt x="969124" y="711"/>
                </a:lnTo>
                <a:lnTo>
                  <a:pt x="1015199" y="3594"/>
                </a:lnTo>
                <a:lnTo>
                  <a:pt x="1060919" y="8636"/>
                </a:lnTo>
                <a:lnTo>
                  <a:pt x="1106284" y="15836"/>
                </a:lnTo>
                <a:lnTo>
                  <a:pt x="1150924" y="25196"/>
                </a:lnTo>
                <a:lnTo>
                  <a:pt x="1195565" y="36360"/>
                </a:lnTo>
                <a:lnTo>
                  <a:pt x="1239126" y="49669"/>
                </a:lnTo>
                <a:lnTo>
                  <a:pt x="1282319" y="64795"/>
                </a:lnTo>
                <a:lnTo>
                  <a:pt x="1324444" y="82080"/>
                </a:lnTo>
                <a:lnTo>
                  <a:pt x="1365478" y="101155"/>
                </a:lnTo>
                <a:lnTo>
                  <a:pt x="1405445" y="122034"/>
                </a:lnTo>
                <a:lnTo>
                  <a:pt x="1444320" y="144716"/>
                </a:lnTo>
                <a:lnTo>
                  <a:pt x="1481759" y="169189"/>
                </a:lnTo>
                <a:lnTo>
                  <a:pt x="1518119" y="195478"/>
                </a:lnTo>
                <a:lnTo>
                  <a:pt x="1553044" y="223189"/>
                </a:lnTo>
                <a:lnTo>
                  <a:pt x="1586166" y="252717"/>
                </a:lnTo>
                <a:lnTo>
                  <a:pt x="1617840" y="283311"/>
                </a:lnTo>
                <a:lnTo>
                  <a:pt x="1647723" y="315709"/>
                </a:lnTo>
                <a:lnTo>
                  <a:pt x="1676158" y="349199"/>
                </a:lnTo>
                <a:lnTo>
                  <a:pt x="1702447" y="384111"/>
                </a:lnTo>
                <a:lnTo>
                  <a:pt x="1726920" y="420116"/>
                </a:lnTo>
                <a:lnTo>
                  <a:pt x="1749247" y="457200"/>
                </a:lnTo>
                <a:lnTo>
                  <a:pt x="1769757" y="495350"/>
                </a:lnTo>
                <a:lnTo>
                  <a:pt x="1788121" y="534238"/>
                </a:lnTo>
                <a:lnTo>
                  <a:pt x="1804327" y="573836"/>
                </a:lnTo>
                <a:lnTo>
                  <a:pt x="1818360" y="614514"/>
                </a:lnTo>
                <a:lnTo>
                  <a:pt x="1830603" y="655548"/>
                </a:lnTo>
                <a:lnTo>
                  <a:pt x="1840318" y="696950"/>
                </a:lnTo>
                <a:lnTo>
                  <a:pt x="2327046" y="861834"/>
                </a:lnTo>
                <a:close/>
              </a:path>
            </a:pathLst>
          </a:custGeom>
          <a:ln w="25559">
            <a:solidFill>
              <a:srgbClr val="6224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8934" y="3746779"/>
            <a:ext cx="1374775" cy="112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998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Правильно, это  рябина. Обратите  внимание, </a:t>
            </a:r>
            <a:r>
              <a:rPr dirty="0" sz="1200" spc="-10" b="1">
                <a:latin typeface="Calibri"/>
                <a:cs typeface="Calibri"/>
              </a:rPr>
              <a:t>как  </a:t>
            </a:r>
            <a:r>
              <a:rPr dirty="0" sz="1200" spc="-5" b="1">
                <a:latin typeface="Calibri"/>
                <a:cs typeface="Calibri"/>
              </a:rPr>
              <a:t>красиво </a:t>
            </a:r>
            <a:r>
              <a:rPr dirty="0" sz="1200" spc="-10" b="1">
                <a:latin typeface="Calibri"/>
                <a:cs typeface="Calibri"/>
              </a:rPr>
              <a:t>выглядят  </a:t>
            </a:r>
            <a:r>
              <a:rPr dirty="0" sz="1200" spc="-5" b="1">
                <a:latin typeface="Calibri"/>
                <a:cs typeface="Calibri"/>
              </a:rPr>
              <a:t>гроздья </a:t>
            </a:r>
            <a:r>
              <a:rPr dirty="0" sz="1200" spc="5" b="1">
                <a:latin typeface="Calibri"/>
                <a:cs typeface="Calibri"/>
              </a:rPr>
              <a:t>ягод, </a:t>
            </a:r>
            <a:r>
              <a:rPr dirty="0" sz="1200" b="1">
                <a:latin typeface="Calibri"/>
                <a:cs typeface="Calibri"/>
              </a:rPr>
              <a:t>на  </a:t>
            </a:r>
            <a:r>
              <a:rPr dirty="0" sz="1200" spc="-10" b="1">
                <a:latin typeface="Calibri"/>
                <a:cs typeface="Calibri"/>
              </a:rPr>
              <a:t>которых </a:t>
            </a:r>
            <a:r>
              <a:rPr dirty="0" sz="1200" spc="-5" b="1">
                <a:latin typeface="Calibri"/>
                <a:cs typeface="Calibri"/>
              </a:rPr>
              <a:t>лежит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снег.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  <dc:title>Слайд 1</dc:title>
  <dcterms:created xsi:type="dcterms:W3CDTF">2020-02-18T09:31:39Z</dcterms:created>
  <dcterms:modified xsi:type="dcterms:W3CDTF">2020-02-18T09:31:39Z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2020-02-17T00:00:00Z</vt:filetime>
  </property>
  <property fmtid="{D5CDD505-2E9C-101B-9397-08002B2CF9AE}" name="Creator" pid="3">
    <vt:lpwstr>Impress</vt:lpwstr>
  </property>
  <property fmtid="{D5CDD505-2E9C-101B-9397-08002B2CF9AE}" name="LastSaved" pid="4">
    <vt:filetime>2020-02-17T00:00:00Z</vt:filetime>
  </property>
  <property fmtid="{D5CDD505-2E9C-101B-9397-08002B2CF9AE}" name="NXPowerLiteLastOptimized" pid="5">
    <vt:lpwstr>8841602</vt:lpwstr>
  </property>
  <property fmtid="{D5CDD505-2E9C-101B-9397-08002B2CF9AE}" name="NXPowerLiteSettings" pid="6">
    <vt:lpwstr>F6000400038000</vt:lpwstr>
  </property>
  <property fmtid="{D5CDD505-2E9C-101B-9397-08002B2CF9AE}" name="NXPowerLiteVersion" pid="7">
    <vt:lpwstr>D4.3.1</vt:lpwstr>
  </property>
</Properties>
</file>