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1" r:id="rId4"/>
    <p:sldId id="270" r:id="rId5"/>
    <p:sldId id="273" r:id="rId6"/>
    <p:sldId id="265" r:id="rId7"/>
    <p:sldId id="274" r:id="rId8"/>
    <p:sldId id="258" r:id="rId9"/>
    <p:sldId id="264" r:id="rId10"/>
    <p:sldId id="275" r:id="rId11"/>
    <p:sldId id="268" r:id="rId12"/>
    <p:sldId id="277" r:id="rId13"/>
    <p:sldId id="278" r:id="rId14"/>
    <p:sldId id="281" r:id="rId15"/>
    <p:sldId id="295" r:id="rId16"/>
    <p:sldId id="282" r:id="rId17"/>
    <p:sldId id="296" r:id="rId18"/>
    <p:sldId id="283" r:id="rId19"/>
    <p:sldId id="280" r:id="rId20"/>
    <p:sldId id="284" r:id="rId21"/>
    <p:sldId id="291" r:id="rId22"/>
    <p:sldId id="285" r:id="rId23"/>
    <p:sldId id="286" r:id="rId24"/>
    <p:sldId id="287" r:id="rId25"/>
    <p:sldId id="288" r:id="rId26"/>
    <p:sldId id="293" r:id="rId27"/>
    <p:sldId id="294" r:id="rId28"/>
    <p:sldId id="271" r:id="rId29"/>
    <p:sldId id="269" r:id="rId3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7480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9618" autoAdjust="0"/>
    <p:restoredTop sz="81770" autoAdjust="0"/>
  </p:normalViewPr>
  <p:slideViewPr>
    <p:cSldViewPr>
      <p:cViewPr>
        <p:scale>
          <a:sx n="66" d="100"/>
          <a:sy n="66" d="100"/>
        </p:scale>
        <p:origin x="-174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A04955-A67E-4046-A0E3-B2B181725428}" type="datetimeFigureOut">
              <a:rPr lang="ru-RU" smtClean="0"/>
              <a:pPr/>
              <a:t>23.10.2024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5807BF-0832-414C-B6C3-CD7D78654BB0}" type="slidenum">
              <a:rPr lang="ru-RU" smtClean="0"/>
              <a:pPr/>
              <a:t>‹#›</a:t>
            </a:fld>
            <a:endParaRPr lang="ru-RU"/>
          </a:p>
        </p:txBody>
      </p:sp>
      <p:pic>
        <p:nvPicPr>
          <p:cNvPr id="7" name="Рисунок 6" descr="проба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1534" y="0"/>
            <a:ext cx="9140932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A04955-A67E-4046-A0E3-B2B181725428}" type="datetimeFigureOut">
              <a:rPr lang="ru-RU" smtClean="0"/>
              <a:pPr/>
              <a:t>23.10.2024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5807BF-0832-414C-B6C3-CD7D78654BB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A04955-A67E-4046-A0E3-B2B181725428}" type="datetimeFigureOut">
              <a:rPr lang="ru-RU" smtClean="0"/>
              <a:pPr/>
              <a:t>23.10.2024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5807BF-0832-414C-B6C3-CD7D78654BB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A04955-A67E-4046-A0E3-B2B181725428}" type="datetimeFigureOut">
              <a:rPr lang="ru-RU" smtClean="0"/>
              <a:pPr/>
              <a:t>23.10.2024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5807BF-0832-414C-B6C3-CD7D78654BB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A04955-A67E-4046-A0E3-B2B181725428}" type="datetimeFigureOut">
              <a:rPr lang="ru-RU" smtClean="0"/>
              <a:pPr/>
              <a:t>23.10.2024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5807BF-0832-414C-B6C3-CD7D78654BB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A04955-A67E-4046-A0E3-B2B181725428}" type="datetimeFigureOut">
              <a:rPr lang="ru-RU" smtClean="0"/>
              <a:pPr/>
              <a:t>23.10.2024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5807BF-0832-414C-B6C3-CD7D78654BB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A04955-A67E-4046-A0E3-B2B181725428}" type="datetimeFigureOut">
              <a:rPr lang="ru-RU" smtClean="0"/>
              <a:pPr/>
              <a:t>23.10.2024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5807BF-0832-414C-B6C3-CD7D78654BB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A04955-A67E-4046-A0E3-B2B181725428}" type="datetimeFigureOut">
              <a:rPr lang="ru-RU" smtClean="0"/>
              <a:pPr/>
              <a:t>23.10.2024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5807BF-0832-414C-B6C3-CD7D78654BB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A04955-A67E-4046-A0E3-B2B181725428}" type="datetimeFigureOut">
              <a:rPr lang="ru-RU" smtClean="0"/>
              <a:pPr/>
              <a:t>23.10.2024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5807BF-0832-414C-B6C3-CD7D78654BB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A04955-A67E-4046-A0E3-B2B181725428}" type="datetimeFigureOut">
              <a:rPr lang="ru-RU" smtClean="0"/>
              <a:pPr/>
              <a:t>23.10.2024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5807BF-0832-414C-B6C3-CD7D78654BB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A04955-A67E-4046-A0E3-B2B181725428}" type="datetimeFigureOut">
              <a:rPr lang="ru-RU" smtClean="0"/>
              <a:pPr/>
              <a:t>23.10.2024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5807BF-0832-414C-B6C3-CD7D78654BB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0A04955-A67E-4046-A0E3-B2B181725428}" type="datetimeFigureOut">
              <a:rPr lang="ru-RU" smtClean="0"/>
              <a:pPr/>
              <a:t>23.10.2024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35807BF-0832-414C-B6C3-CD7D78654BB0}" type="slidenum">
              <a:rPr lang="ru-RU" smtClean="0"/>
              <a:pPr/>
              <a:t>‹#›</a:t>
            </a:fld>
            <a:endParaRPr lang="ru-RU"/>
          </a:p>
        </p:txBody>
      </p:sp>
      <p:pic>
        <p:nvPicPr>
          <p:cNvPr id="7" name="Рисунок 6" descr="проба2.jpg"/>
          <p:cNvPicPr>
            <a:picLocks noChangeAspect="1"/>
          </p:cNvPicPr>
          <p:nvPr userDrawn="1"/>
        </p:nvPicPr>
        <p:blipFill>
          <a:blip r:embed="rId13" cstate="print"/>
          <a:stretch>
            <a:fillRect/>
          </a:stretch>
        </p:blipFill>
        <p:spPr>
          <a:xfrm>
            <a:off x="1534" y="0"/>
            <a:ext cx="9140932" cy="685800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1.jpe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7970"/>
          <a:stretch>
            <a:fillRect/>
          </a:stretch>
        </p:blipFill>
        <p:spPr>
          <a:xfrm>
            <a:off x="3995936" y="404664"/>
            <a:ext cx="1303635" cy="1164455"/>
          </a:xfrm>
          <a:prstGeom prst="rect">
            <a:avLst/>
          </a:prstGeom>
        </p:spPr>
      </p:pic>
      <p:sp>
        <p:nvSpPr>
          <p:cNvPr id="5" name="Заголовок 19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b="1" spc="50" dirty="0" smtClean="0">
                <a:ln w="11430"/>
                <a:gradFill flip="none" rotWithShape="1">
                  <a:gsLst>
                    <a:gs pos="0">
                      <a:srgbClr val="FFF200"/>
                    </a:gs>
                    <a:gs pos="45000">
                      <a:srgbClr val="FF7A00"/>
                    </a:gs>
                    <a:gs pos="70000">
                      <a:srgbClr val="FF0300"/>
                    </a:gs>
                    <a:gs pos="100000">
                      <a:srgbClr val="4D0808"/>
                    </a:gs>
                  </a:gsLst>
                  <a:lin ang="16200000" scaled="1"/>
                  <a:tileRect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«Устное народное творчество, как средство развития речи детей младшего возраста»</a:t>
            </a:r>
            <a:endParaRPr lang="ru-RU" b="1" spc="50" dirty="0">
              <a:ln w="11430"/>
              <a:gradFill flip="none" rotWithShape="1">
                <a:gsLst>
                  <a:gs pos="0">
                    <a:srgbClr val="FFF200"/>
                  </a:gs>
                  <a:gs pos="45000">
                    <a:srgbClr val="FF7A00"/>
                  </a:gs>
                  <a:gs pos="70000">
                    <a:srgbClr val="FF0300"/>
                  </a:gs>
                  <a:gs pos="100000">
                    <a:srgbClr val="4D0808"/>
                  </a:gs>
                </a:gsLst>
                <a:lin ang="16200000" scaled="1"/>
                <a:tileRect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6" name="Подзаголовок 20"/>
          <p:cNvSpPr>
            <a:spLocks noGrp="1"/>
          </p:cNvSpPr>
          <p:nvPr>
            <p:ph type="subTitle" idx="1"/>
          </p:nvPr>
        </p:nvSpPr>
        <p:spPr>
          <a:xfrm>
            <a:off x="1619672" y="5157192"/>
            <a:ext cx="6152728" cy="1080120"/>
          </a:xfrm>
        </p:spPr>
        <p:txBody>
          <a:bodyPr>
            <a:normAutofit lnSpcReduction="10000"/>
          </a:bodyPr>
          <a:lstStyle/>
          <a:p>
            <a:r>
              <a:rPr lang="ru-RU" sz="2300" b="1" i="1" dirty="0" smtClean="0">
                <a:solidFill>
                  <a:srgbClr val="C75F09"/>
                </a:solidFill>
                <a:latin typeface="Constantia" pitchFamily="18" charset="0"/>
                <a:cs typeface="Aharoni" pitchFamily="2" charset="-79"/>
              </a:rPr>
              <a:t>  </a:t>
            </a:r>
            <a:r>
              <a:rPr lang="ru-RU" sz="2300" b="1" i="1" dirty="0" smtClean="0">
                <a:solidFill>
                  <a:srgbClr val="C00000"/>
                </a:solidFill>
                <a:latin typeface="Constantia" pitchFamily="18" charset="0"/>
                <a:cs typeface="Aharoni" pitchFamily="2" charset="-79"/>
              </a:rPr>
              <a:t>План по самообразованию  </a:t>
            </a:r>
            <a:r>
              <a:rPr lang="ru-RU" sz="2000" b="1" i="1" dirty="0" smtClean="0">
                <a:solidFill>
                  <a:srgbClr val="C00000"/>
                </a:solidFill>
                <a:latin typeface="Constantia" pitchFamily="18" charset="0"/>
                <a:cs typeface="Aharoni" pitchFamily="2" charset="-79"/>
              </a:rPr>
              <a:t>подготовила воспитатель МБДОУ д/с №1«Лесовичок» </a:t>
            </a:r>
          </a:p>
          <a:p>
            <a:r>
              <a:rPr lang="ru-RU" sz="2000" b="1" i="1" dirty="0" smtClean="0">
                <a:solidFill>
                  <a:srgbClr val="C00000"/>
                </a:solidFill>
                <a:latin typeface="Constantia" pitchFamily="18" charset="0"/>
                <a:cs typeface="Aharoni" pitchFamily="2" charset="-79"/>
              </a:rPr>
              <a:t>Климентова Ольга Владимировна</a:t>
            </a:r>
            <a:endParaRPr lang="ru-RU" sz="2000" b="1" i="1" dirty="0">
              <a:solidFill>
                <a:srgbClr val="C00000"/>
              </a:solidFill>
              <a:latin typeface="Cambria" pitchFamily="18" charset="0"/>
              <a:cs typeface="Aharoni" pitchFamily="2" charset="-79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55576" y="0"/>
            <a:ext cx="7776000" cy="61247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smtClean="0">
                <a:solidFill>
                  <a:srgbClr val="FF0000"/>
                </a:solidFill>
              </a:rPr>
              <a:t>Самостоятельно</a:t>
            </a:r>
            <a:r>
              <a:rPr lang="ru-RU" sz="2800" dirty="0">
                <a:solidFill>
                  <a:srgbClr val="FF0000"/>
                </a:solidFill>
              </a:rPr>
              <a:t>, с помощью журналов «Дошкольное воспитание», «Ребенок в детском саду», ресурсов интернета, программой разработки образовательных областей «Речевое развитие», </a:t>
            </a:r>
            <a:r>
              <a:rPr lang="ru-RU" sz="2800" dirty="0" smtClean="0">
                <a:solidFill>
                  <a:srgbClr val="FF0000"/>
                </a:solidFill>
              </a:rPr>
              <a:t>изучу </a:t>
            </a:r>
            <a:r>
              <a:rPr lang="ru-RU" sz="2800" dirty="0">
                <a:solidFill>
                  <a:srgbClr val="FF0000"/>
                </a:solidFill>
              </a:rPr>
              <a:t>несколько тем для реализации плана самообразования. Материал отбирала в соответствии с возрастными возможностями детей. </a:t>
            </a:r>
          </a:p>
          <a:p>
            <a:r>
              <a:rPr lang="ru-RU" sz="2800" dirty="0">
                <a:solidFill>
                  <a:srgbClr val="FF0000"/>
                </a:solidFill>
              </a:rPr>
              <a:t> Темы </a:t>
            </a:r>
            <a:r>
              <a:rPr lang="ru-RU" sz="2800" dirty="0" smtClean="0">
                <a:solidFill>
                  <a:srgbClr val="FF0000"/>
                </a:solidFill>
              </a:rPr>
              <a:t>будут такими: </a:t>
            </a:r>
            <a:r>
              <a:rPr lang="ru-RU" sz="2800" dirty="0">
                <a:solidFill>
                  <a:srgbClr val="FF0000"/>
                </a:solidFill>
              </a:rPr>
              <a:t>«Роль загадок в развитии речи ребенка», «Роль </a:t>
            </a:r>
            <a:r>
              <a:rPr lang="ru-RU" sz="2800" dirty="0" err="1">
                <a:solidFill>
                  <a:srgbClr val="FF0000"/>
                </a:solidFill>
              </a:rPr>
              <a:t>потешек</a:t>
            </a:r>
            <a:r>
              <a:rPr lang="ru-RU" sz="2800" dirty="0">
                <a:solidFill>
                  <a:srgbClr val="FF0000"/>
                </a:solidFill>
              </a:rPr>
              <a:t> в развитии </a:t>
            </a:r>
            <a:r>
              <a:rPr lang="ru-RU" sz="2800" dirty="0" smtClean="0">
                <a:solidFill>
                  <a:srgbClr val="FF0000"/>
                </a:solidFill>
              </a:rPr>
              <a:t>речи ребенка</a:t>
            </a:r>
            <a:r>
              <a:rPr lang="ru-RU" sz="2800" dirty="0">
                <a:solidFill>
                  <a:srgbClr val="FF0000"/>
                </a:solidFill>
              </a:rPr>
              <a:t>»,  </a:t>
            </a:r>
            <a:r>
              <a:rPr lang="ru-RU" sz="2800" dirty="0" smtClean="0">
                <a:solidFill>
                  <a:srgbClr val="FF0000"/>
                </a:solidFill>
              </a:rPr>
              <a:t>, </a:t>
            </a:r>
            <a:r>
              <a:rPr lang="ru-RU" sz="2800" dirty="0">
                <a:solidFill>
                  <a:srgbClr val="FF0000"/>
                </a:solidFill>
              </a:rPr>
              <a:t>«Роль сказки в воспитании детей», «Влияние сказки на психику ребенка», «Театрализованные игры как средство развития речи детей».</a:t>
            </a:r>
          </a:p>
        </p:txBody>
      </p:sp>
    </p:spTree>
    <p:extLst>
      <p:ext uri="{BB962C8B-B14F-4D97-AF65-F5344CB8AC3E}">
        <p14:creationId xmlns:p14="http://schemas.microsoft.com/office/powerpoint/2010/main" val="259647708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55576" y="476672"/>
            <a:ext cx="7920880" cy="56938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>
                <a:solidFill>
                  <a:srgbClr val="C00000"/>
                </a:solidFill>
              </a:rPr>
              <a:t>Народные  песенки,  </a:t>
            </a:r>
            <a:r>
              <a:rPr lang="ru-RU" sz="2800" b="1" dirty="0" err="1">
                <a:solidFill>
                  <a:srgbClr val="C00000"/>
                </a:solidFill>
              </a:rPr>
              <a:t>потешки</a:t>
            </a:r>
            <a:r>
              <a:rPr lang="ru-RU" sz="2800" b="1" dirty="0">
                <a:solidFill>
                  <a:srgbClr val="C00000"/>
                </a:solidFill>
              </a:rPr>
              <a:t>,  </a:t>
            </a:r>
            <a:r>
              <a:rPr lang="ru-RU" sz="2800" b="1" dirty="0" err="1">
                <a:solidFill>
                  <a:srgbClr val="C00000"/>
                </a:solidFill>
              </a:rPr>
              <a:t>пестушки</a:t>
            </a:r>
            <a:r>
              <a:rPr lang="ru-RU" sz="2800" b="1" dirty="0">
                <a:solidFill>
                  <a:srgbClr val="C00000"/>
                </a:solidFill>
              </a:rPr>
              <a:t>   также   представляют   собой прекрасный речевой материал,  который  можно  использовать, как в организованной образовательной деятельности, так и в совместно-партнерской деятельности   детей   </a:t>
            </a:r>
            <a:r>
              <a:rPr lang="ru-RU" sz="2800" b="1" dirty="0" smtClean="0">
                <a:solidFill>
                  <a:srgbClr val="C00000"/>
                </a:solidFill>
              </a:rPr>
              <a:t>младшего   </a:t>
            </a:r>
            <a:r>
              <a:rPr lang="ru-RU" sz="2800" b="1" dirty="0">
                <a:solidFill>
                  <a:srgbClr val="C00000"/>
                </a:solidFill>
              </a:rPr>
              <a:t>возраста.  </a:t>
            </a:r>
          </a:p>
          <a:p>
            <a:endParaRPr lang="ru-RU" sz="2800" b="1" dirty="0">
              <a:solidFill>
                <a:srgbClr val="C00000"/>
              </a:solidFill>
            </a:endParaRPr>
          </a:p>
          <a:p>
            <a:endParaRPr lang="ru-RU" sz="2800" b="1" dirty="0">
              <a:solidFill>
                <a:srgbClr val="C00000"/>
              </a:solidFill>
            </a:endParaRPr>
          </a:p>
          <a:p>
            <a:r>
              <a:rPr lang="ru-RU" sz="2800" b="1" dirty="0">
                <a:solidFill>
                  <a:srgbClr val="C00000"/>
                </a:solidFill>
              </a:rPr>
              <a:t> С их помощью можно развивать: </a:t>
            </a:r>
          </a:p>
          <a:p>
            <a:r>
              <a:rPr lang="ru-RU" sz="2800" b="1" dirty="0">
                <a:solidFill>
                  <a:srgbClr val="C00000"/>
                </a:solidFill>
              </a:rPr>
              <a:t>фонематический слух</a:t>
            </a:r>
          </a:p>
          <a:p>
            <a:r>
              <a:rPr lang="ru-RU" sz="2800" b="1" dirty="0">
                <a:solidFill>
                  <a:srgbClr val="C00000"/>
                </a:solidFill>
              </a:rPr>
              <a:t>грамматический строй речи</a:t>
            </a:r>
          </a:p>
          <a:p>
            <a:r>
              <a:rPr lang="ru-RU" sz="2800" b="1" dirty="0">
                <a:solidFill>
                  <a:srgbClr val="C00000"/>
                </a:solidFill>
              </a:rPr>
              <a:t>звуковую  культуру речи.</a:t>
            </a:r>
          </a:p>
          <a:p>
            <a:r>
              <a:rPr lang="ru-RU" sz="2800" b="1" dirty="0">
                <a:solidFill>
                  <a:srgbClr val="C00000"/>
                </a:solidFill>
              </a:rPr>
              <a:t>обогащать словарь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200" y="2924944"/>
            <a:ext cx="2497917" cy="26695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0529575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2800" b="1" dirty="0" smtClean="0">
                <a:solidFill>
                  <a:srgbClr val="FF0000"/>
                </a:solidFill>
              </a:rPr>
              <a:t>В работе над фольклором большое внимание уделила </a:t>
            </a:r>
            <a:r>
              <a:rPr lang="ru-RU" sz="2800" b="1" dirty="0" err="1" smtClean="0">
                <a:solidFill>
                  <a:srgbClr val="FF0000"/>
                </a:solidFill>
              </a:rPr>
              <a:t>потешка</a:t>
            </a:r>
            <a:r>
              <a:rPr lang="ru-RU" sz="2800" dirty="0" err="1" smtClean="0">
                <a:solidFill>
                  <a:srgbClr val="FF0000"/>
                </a:solidFill>
              </a:rPr>
              <a:t>м</a:t>
            </a:r>
            <a:r>
              <a:rPr lang="ru-RU" sz="2800" dirty="0" smtClean="0">
                <a:solidFill>
                  <a:srgbClr val="FF0000"/>
                </a:solidFill>
              </a:rPr>
              <a:t>. </a:t>
            </a:r>
            <a:r>
              <a:rPr lang="ru-RU" sz="2800" b="1" dirty="0" err="1" smtClean="0">
                <a:solidFill>
                  <a:srgbClr val="FF0000"/>
                </a:solidFill>
              </a:rPr>
              <a:t>Потешки</a:t>
            </a:r>
            <a:r>
              <a:rPr lang="ru-RU" sz="2800" b="1" dirty="0" smtClean="0">
                <a:solidFill>
                  <a:srgbClr val="FF0000"/>
                </a:solidFill>
              </a:rPr>
              <a:t>  включаю во все режимные моменты</a:t>
            </a:r>
            <a:r>
              <a:rPr lang="ru-RU" sz="2800" dirty="0" smtClean="0">
                <a:solidFill>
                  <a:srgbClr val="FF0000"/>
                </a:solidFill>
              </a:rPr>
              <a:t>.</a:t>
            </a:r>
            <a:endParaRPr lang="ru-RU" sz="2800" dirty="0">
              <a:solidFill>
                <a:srgbClr val="FF0000"/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196752"/>
            <a:ext cx="4040188" cy="1152128"/>
          </a:xfrm>
        </p:spPr>
        <p:txBody>
          <a:bodyPr>
            <a:normAutofit fontScale="47500" lnSpcReduction="20000"/>
          </a:bodyPr>
          <a:lstStyle/>
          <a:p>
            <a:endParaRPr lang="ru-RU" sz="1400" dirty="0" smtClean="0"/>
          </a:p>
          <a:p>
            <a:r>
              <a:rPr lang="ru-RU" sz="3600" dirty="0" smtClean="0">
                <a:solidFill>
                  <a:srgbClr val="00B0F0"/>
                </a:solidFill>
              </a:rPr>
              <a:t>Застегнём застёжки</a:t>
            </a:r>
          </a:p>
          <a:p>
            <a:r>
              <a:rPr lang="ru-RU" sz="3600" dirty="0" smtClean="0">
                <a:solidFill>
                  <a:srgbClr val="00B0F0"/>
                </a:solidFill>
              </a:rPr>
              <a:t>На твоей одёжке.</a:t>
            </a:r>
          </a:p>
          <a:p>
            <a:r>
              <a:rPr lang="ru-RU" sz="3600" dirty="0" smtClean="0">
                <a:solidFill>
                  <a:srgbClr val="00B0F0"/>
                </a:solidFill>
              </a:rPr>
              <a:t>На мою малышку наденем штанишки</a:t>
            </a:r>
            <a:endParaRPr lang="ru-RU" sz="3600" dirty="0">
              <a:solidFill>
                <a:srgbClr val="00B0F0"/>
              </a:solidFill>
            </a:endParaRPr>
          </a:p>
        </p:txBody>
      </p:sp>
      <p:pic>
        <p:nvPicPr>
          <p:cNvPr id="7" name="Объект 6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497387" y="6491773"/>
            <a:ext cx="51283" cy="45719"/>
          </a:xfrm>
        </p:spPr>
      </p:pic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/>
        <p:txBody>
          <a:bodyPr>
            <a:noAutofit/>
          </a:bodyPr>
          <a:lstStyle/>
          <a:p>
            <a:r>
              <a:rPr lang="ru-RU" sz="2000" dirty="0" smtClean="0">
                <a:solidFill>
                  <a:srgbClr val="00B0F0"/>
                </a:solidFill>
              </a:rPr>
              <a:t>Водичка, водичка,</a:t>
            </a:r>
          </a:p>
          <a:p>
            <a:r>
              <a:rPr lang="ru-RU" sz="2000" dirty="0" smtClean="0">
                <a:solidFill>
                  <a:srgbClr val="00B0F0"/>
                </a:solidFill>
              </a:rPr>
              <a:t>Умой моё личико.</a:t>
            </a:r>
            <a:endParaRPr lang="ru-RU" sz="2000" dirty="0">
              <a:solidFill>
                <a:srgbClr val="00B0F0"/>
              </a:solidFill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5093136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flipH="1">
            <a:off x="467544" y="260648"/>
            <a:ext cx="8496944" cy="1224136"/>
          </a:xfrm>
        </p:spPr>
        <p:txBody>
          <a:bodyPr>
            <a:normAutofit/>
          </a:bodyPr>
          <a:lstStyle/>
          <a:p>
            <a:r>
              <a:rPr lang="ru-RU" b="1" dirty="0" smtClean="0">
                <a:solidFill>
                  <a:srgbClr val="FF0000"/>
                </a:solidFill>
              </a:rPr>
              <a:t>Дневной сон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45719"/>
          </a:xfrm>
        </p:spPr>
        <p:txBody>
          <a:bodyPr>
            <a:normAutofit fontScale="25000" lnSpcReduction="20000"/>
          </a:bodyPr>
          <a:lstStyle/>
          <a:p>
            <a:endParaRPr lang="ru-RU" dirty="0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/>
        <p:txBody>
          <a:bodyPr>
            <a:normAutofit/>
          </a:bodyPr>
          <a:lstStyle/>
          <a:p>
            <a:r>
              <a:rPr lang="ru-RU" sz="2800" b="1" dirty="0">
                <a:solidFill>
                  <a:srgbClr val="FF0000"/>
                </a:solidFill>
              </a:rPr>
              <a:t>Баю-баю, спи, дружок, </a:t>
            </a:r>
          </a:p>
          <a:p>
            <a:r>
              <a:rPr lang="ru-RU" sz="2800" b="1" dirty="0">
                <a:solidFill>
                  <a:srgbClr val="FF0000"/>
                </a:solidFill>
              </a:rPr>
              <a:t>Повернись на правый бок. </a:t>
            </a:r>
          </a:p>
          <a:p>
            <a:r>
              <a:rPr lang="ru-RU" sz="2800" b="1" dirty="0">
                <a:solidFill>
                  <a:srgbClr val="FF0000"/>
                </a:solidFill>
              </a:rPr>
              <a:t>Только ты один не спишь. </a:t>
            </a:r>
          </a:p>
          <a:p>
            <a:r>
              <a:rPr lang="ru-RU" sz="2800" b="1" dirty="0">
                <a:solidFill>
                  <a:srgbClr val="FF0000"/>
                </a:solidFill>
              </a:rPr>
              <a:t>Закрывай глаза, малыш. 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7542280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FF0000"/>
                </a:solidFill>
              </a:rPr>
              <a:t>Игры-инсценировки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>
            <a:noAutofit/>
          </a:bodyPr>
          <a:lstStyle/>
          <a:p>
            <a:r>
              <a:rPr lang="ru-RU" sz="2800" dirty="0" smtClean="0">
                <a:solidFill>
                  <a:srgbClr val="FF0000"/>
                </a:solidFill>
              </a:rPr>
              <a:t>«Жил-был у бабушки серенький козлик»</a:t>
            </a:r>
            <a:endParaRPr lang="ru-RU" sz="2800" dirty="0">
              <a:solidFill>
                <a:srgbClr val="FF0000"/>
              </a:solidFill>
            </a:endParaRP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/>
        <p:txBody>
          <a:bodyPr>
            <a:normAutofit/>
          </a:bodyPr>
          <a:lstStyle/>
          <a:p>
            <a:r>
              <a:rPr lang="ru-RU" sz="2800" dirty="0" smtClean="0">
                <a:solidFill>
                  <a:srgbClr val="FF0000"/>
                </a:solidFill>
              </a:rPr>
              <a:t>«Идёт коза рогатая..»</a:t>
            </a:r>
            <a:endParaRPr lang="ru-RU" sz="2800" dirty="0">
              <a:solidFill>
                <a:srgbClr val="FF0000"/>
              </a:solidFill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4835312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26064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sz="3600" b="1" dirty="0" smtClean="0">
                <a:solidFill>
                  <a:srgbClr val="FF0000"/>
                </a:solidFill>
              </a:rPr>
              <a:t>Шутки-прибаутки помогают установить с ребёнком  эмоциональный контакт</a:t>
            </a:r>
            <a:r>
              <a:rPr lang="ru-RU" dirty="0" smtClean="0">
                <a:solidFill>
                  <a:srgbClr val="FF0000"/>
                </a:solidFill>
              </a:rPr>
              <a:t>»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FF0000"/>
                </a:solidFill>
              </a:rPr>
              <a:t>«Курочка-</a:t>
            </a:r>
            <a:r>
              <a:rPr lang="ru-RU" dirty="0" err="1" smtClean="0">
                <a:solidFill>
                  <a:srgbClr val="FF0000"/>
                </a:solidFill>
              </a:rPr>
              <a:t>рябушечка</a:t>
            </a:r>
            <a:r>
              <a:rPr lang="ru-RU" dirty="0" smtClean="0">
                <a:solidFill>
                  <a:srgbClr val="FF0000"/>
                </a:solidFill>
              </a:rPr>
              <a:t>»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ru-RU" dirty="0" smtClean="0"/>
              <a:t>«</a:t>
            </a:r>
            <a:r>
              <a:rPr lang="ru-RU" dirty="0" smtClean="0">
                <a:solidFill>
                  <a:srgbClr val="FF0000"/>
                </a:solidFill>
              </a:rPr>
              <a:t>Еду-еду к бабе, к деду»</a:t>
            </a:r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8" name="Объект 7"/>
          <p:cNvPicPr>
            <a:picLocks noGrp="1" noChangeAspect="1"/>
          </p:cNvPicPr>
          <p:nvPr>
            <p:ph sz="quarter" idx="4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42452" y="6093296"/>
            <a:ext cx="144348" cy="144015"/>
          </a:xfrm>
        </p:spPr>
      </p:pic>
      <p:sp>
        <p:nvSpPr>
          <p:cNvPr id="4" name="Объект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6702304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FF0000"/>
                </a:solidFill>
              </a:rPr>
              <a:t>Рассказываем </a:t>
            </a:r>
            <a:r>
              <a:rPr lang="ru-RU" b="1" dirty="0" err="1" smtClean="0">
                <a:solidFill>
                  <a:srgbClr val="FF0000"/>
                </a:solidFill>
              </a:rPr>
              <a:t>потешки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sz="2800" dirty="0" smtClean="0">
                <a:solidFill>
                  <a:srgbClr val="FF0000"/>
                </a:solidFill>
              </a:rPr>
              <a:t>«Кот Васька»</a:t>
            </a:r>
            <a:endParaRPr lang="ru-RU" sz="2800" dirty="0">
              <a:solidFill>
                <a:srgbClr val="FF0000"/>
              </a:solidFill>
            </a:endParaRP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/>
        <p:txBody>
          <a:bodyPr>
            <a:normAutofit/>
          </a:bodyPr>
          <a:lstStyle/>
          <a:p>
            <a:r>
              <a:rPr lang="ru-RU" sz="2800" dirty="0" smtClean="0">
                <a:solidFill>
                  <a:srgbClr val="FF0000"/>
                </a:solidFill>
              </a:rPr>
              <a:t>«</a:t>
            </a:r>
            <a:r>
              <a:rPr lang="ru-RU" sz="2800" dirty="0" err="1" smtClean="0">
                <a:solidFill>
                  <a:srgbClr val="FF0000"/>
                </a:solidFill>
              </a:rPr>
              <a:t>Огуречик</a:t>
            </a:r>
            <a:r>
              <a:rPr lang="ru-RU" sz="2800" dirty="0" smtClean="0">
                <a:solidFill>
                  <a:srgbClr val="FF0000"/>
                </a:solidFill>
              </a:rPr>
              <a:t>, </a:t>
            </a:r>
            <a:r>
              <a:rPr lang="ru-RU" sz="2800" dirty="0" err="1" smtClean="0">
                <a:solidFill>
                  <a:srgbClr val="FF0000"/>
                </a:solidFill>
              </a:rPr>
              <a:t>огуречик</a:t>
            </a:r>
            <a:r>
              <a:rPr lang="ru-RU" sz="2800" dirty="0" smtClean="0">
                <a:solidFill>
                  <a:srgbClr val="FF0000"/>
                </a:solidFill>
              </a:rPr>
              <a:t>»</a:t>
            </a:r>
            <a:endParaRPr lang="ru-RU" sz="2800" dirty="0">
              <a:solidFill>
                <a:srgbClr val="FF0000"/>
              </a:solidFill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674639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404664"/>
            <a:ext cx="8229600" cy="1143000"/>
          </a:xfrm>
        </p:spPr>
        <p:txBody>
          <a:bodyPr>
            <a:normAutofit/>
          </a:bodyPr>
          <a:lstStyle/>
          <a:p>
            <a:r>
              <a:rPr lang="ru-RU" sz="2800" b="1" dirty="0" smtClean="0">
                <a:solidFill>
                  <a:srgbClr val="FF0000"/>
                </a:solidFill>
              </a:rPr>
              <a:t>Песенки  помогают  освоить звуковые навыки устной речи , эмоциональность, </a:t>
            </a:r>
            <a:r>
              <a:rPr lang="ru-RU" sz="2800" dirty="0" smtClean="0">
                <a:solidFill>
                  <a:srgbClr val="FF0000"/>
                </a:solidFill>
              </a:rPr>
              <a:t>выразительность</a:t>
            </a:r>
            <a:endParaRPr lang="ru-RU" sz="2800" dirty="0">
              <a:solidFill>
                <a:srgbClr val="FF0000"/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accent3"/>
                </a:solidFill>
              </a:rPr>
              <a:t>«Два весёлых гуся»</a:t>
            </a:r>
            <a:endParaRPr lang="ru-RU" dirty="0">
              <a:solidFill>
                <a:schemeClr val="accent3"/>
              </a:solidFill>
            </a:endParaRP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/>
        <p:txBody>
          <a:bodyPr>
            <a:normAutofit fontScale="92500" lnSpcReduction="20000"/>
          </a:bodyPr>
          <a:lstStyle/>
          <a:p>
            <a:r>
              <a:rPr lang="ru-RU" dirty="0" smtClean="0">
                <a:solidFill>
                  <a:srgbClr val="92D050"/>
                </a:solidFill>
              </a:rPr>
              <a:t>«Ладушки, где были? У бабушки !»</a:t>
            </a:r>
            <a:endParaRPr lang="ru-RU" dirty="0">
              <a:solidFill>
                <a:srgbClr val="92D050"/>
              </a:solidFill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7760243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FF0000"/>
                </a:solidFill>
              </a:rPr>
              <a:t>Хороводные игры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>
            <a:noAutofit/>
          </a:bodyPr>
          <a:lstStyle/>
          <a:p>
            <a:r>
              <a:rPr lang="ru-RU" sz="2800" dirty="0" smtClean="0">
                <a:solidFill>
                  <a:srgbClr val="FF0000"/>
                </a:solidFill>
              </a:rPr>
              <a:t>«Каравай, каравай, кого хочешь выбирай!</a:t>
            </a:r>
            <a:endParaRPr lang="ru-RU" sz="2800" dirty="0">
              <a:solidFill>
                <a:srgbClr val="FF0000"/>
              </a:solidFill>
            </a:endParaRP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/>
        <p:txBody>
          <a:bodyPr>
            <a:noAutofit/>
          </a:bodyPr>
          <a:lstStyle/>
          <a:p>
            <a:r>
              <a:rPr lang="ru-RU" sz="2800" dirty="0" smtClean="0">
                <a:solidFill>
                  <a:srgbClr val="FF0000"/>
                </a:solidFill>
              </a:rPr>
              <a:t>«У кого в руках платочек»</a:t>
            </a:r>
            <a:endParaRPr lang="ru-RU" sz="2800" dirty="0">
              <a:solidFill>
                <a:srgbClr val="FF0000"/>
              </a:solidFill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7206997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FF0000"/>
                </a:solidFill>
              </a:rPr>
              <a:t>Рассказываем сказки по картинкам</a:t>
            </a:r>
            <a:endParaRPr lang="ru-RU" b="1" dirty="0">
              <a:solidFill>
                <a:srgbClr val="FF0000"/>
              </a:solidFill>
            </a:endParaRPr>
          </a:p>
        </p:txBody>
      </p:sp>
      <p:pic>
        <p:nvPicPr>
          <p:cNvPr id="6" name="Объект 5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8638422" y="6165303"/>
            <a:ext cx="48378" cy="45719"/>
          </a:xfrm>
        </p:spPr>
      </p:pic>
      <p:sp>
        <p:nvSpPr>
          <p:cNvPr id="3" name="Объект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0429893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3" y="548680"/>
            <a:ext cx="7920880" cy="557748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FF0000"/>
                </a:solidFill>
              </a:rPr>
              <a:t>Игры-драматизации.</a:t>
            </a:r>
            <a:br>
              <a:rPr lang="ru-RU" b="1" dirty="0" smtClean="0">
                <a:solidFill>
                  <a:srgbClr val="FF0000"/>
                </a:solidFill>
              </a:rPr>
            </a:br>
            <a:r>
              <a:rPr lang="ru-RU" sz="2700" b="1" dirty="0" smtClean="0">
                <a:solidFill>
                  <a:srgbClr val="FF0000"/>
                </a:solidFill>
              </a:rPr>
              <a:t>Сказки-это особая фольклорная форма, помогает развивать выразительность речи ,  обогащать воображение</a:t>
            </a:r>
            <a:endParaRPr lang="ru-RU" sz="2700" b="1" dirty="0">
              <a:solidFill>
                <a:srgbClr val="FF0000"/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sz="2800" dirty="0" smtClean="0">
                <a:solidFill>
                  <a:srgbClr val="FF0000"/>
                </a:solidFill>
              </a:rPr>
              <a:t>Сказка «Репка»</a:t>
            </a:r>
            <a:endParaRPr lang="ru-RU" sz="2800" dirty="0">
              <a:solidFill>
                <a:srgbClr val="FF0000"/>
              </a:solidFill>
            </a:endParaRP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/>
        <p:txBody>
          <a:bodyPr>
            <a:normAutofit/>
          </a:bodyPr>
          <a:lstStyle/>
          <a:p>
            <a:r>
              <a:rPr lang="ru-RU" sz="2800" dirty="0" smtClean="0">
                <a:solidFill>
                  <a:srgbClr val="FF0000"/>
                </a:solidFill>
              </a:rPr>
              <a:t>Сказка «Курочка Ряба»</a:t>
            </a:r>
            <a:endParaRPr lang="ru-RU" sz="2800" dirty="0">
              <a:solidFill>
                <a:srgbClr val="FF0000"/>
              </a:solidFill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4956174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2800" b="1" dirty="0" smtClean="0">
                <a:solidFill>
                  <a:srgbClr val="FF0000"/>
                </a:solidFill>
              </a:rPr>
              <a:t>Театр сказок помогает детям быть уверенными и самостоятельными, работать над выразительностью речи.</a:t>
            </a:r>
            <a:endParaRPr lang="ru-RU" sz="2800" b="1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4400070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3200" b="1" dirty="0" smtClean="0">
                <a:solidFill>
                  <a:srgbClr val="FF0000"/>
                </a:solidFill>
              </a:rPr>
              <a:t>Пальчиковые игры с проигрыванием </a:t>
            </a:r>
            <a:r>
              <a:rPr lang="ru-RU" sz="3200" b="1" dirty="0" err="1" smtClean="0">
                <a:solidFill>
                  <a:srgbClr val="FF0000"/>
                </a:solidFill>
              </a:rPr>
              <a:t>потешек</a:t>
            </a:r>
            <a:r>
              <a:rPr lang="ru-RU" sz="3200" b="1" dirty="0" smtClean="0">
                <a:solidFill>
                  <a:srgbClr val="FF0000"/>
                </a:solidFill>
              </a:rPr>
              <a:t/>
            </a:r>
            <a:br>
              <a:rPr lang="ru-RU" sz="3200" b="1" dirty="0" smtClean="0">
                <a:solidFill>
                  <a:srgbClr val="FF0000"/>
                </a:solidFill>
              </a:rPr>
            </a:br>
            <a:r>
              <a:rPr lang="ru-RU" sz="3200" b="1" dirty="0" smtClean="0">
                <a:solidFill>
                  <a:srgbClr val="FF0000"/>
                </a:solidFill>
              </a:rPr>
              <a:t> развивают не только речь, но мелкую моторику</a:t>
            </a:r>
            <a:r>
              <a:rPr lang="ru-RU" sz="3200" b="1" dirty="0" smtClean="0"/>
              <a:t>.</a:t>
            </a:r>
            <a:endParaRPr lang="ru-RU" sz="3200" b="1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>
                <a:solidFill>
                  <a:srgbClr val="FF0000"/>
                </a:solidFill>
              </a:rPr>
              <a:t>«Этот пальчик хочет спать…»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/>
        <p:txBody>
          <a:bodyPr>
            <a:normAutofit fontScale="92500" lnSpcReduction="20000"/>
          </a:bodyPr>
          <a:lstStyle/>
          <a:p>
            <a:r>
              <a:rPr lang="ru-RU" dirty="0" smtClean="0">
                <a:solidFill>
                  <a:srgbClr val="FF0000"/>
                </a:solidFill>
              </a:rPr>
              <a:t>«Пальчик-мальчик, где ты был?»</a:t>
            </a:r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8" name="Объект 7"/>
          <p:cNvPicPr>
            <a:picLocks noGrp="1" noChangeAspect="1"/>
          </p:cNvPicPr>
          <p:nvPr>
            <p:ph sz="quarter" idx="4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252519" y="5589240"/>
            <a:ext cx="102592" cy="76944"/>
          </a:xfr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-828600" y="7073030"/>
            <a:ext cx="229857" cy="172393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8473406" y="5993904"/>
            <a:ext cx="347065" cy="315416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1450848" y="5769863"/>
            <a:ext cx="60959" cy="45719"/>
          </a:xfrm>
          <a:prstGeom prst="rect">
            <a:avLst/>
          </a:prstGeom>
        </p:spPr>
      </p:pic>
      <p:sp>
        <p:nvSpPr>
          <p:cNvPr id="6" name="Объект 5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5835768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«</a:t>
            </a:r>
            <a:r>
              <a:rPr lang="ru-RU" b="1" dirty="0" smtClean="0">
                <a:solidFill>
                  <a:srgbClr val="FF0000"/>
                </a:solidFill>
              </a:rPr>
              <a:t>Книга- твой лучший друг </a:t>
            </a:r>
            <a:r>
              <a:rPr lang="ru-RU" dirty="0" smtClean="0"/>
              <a:t>»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>
            <a:noAutofit/>
          </a:bodyPr>
          <a:lstStyle/>
          <a:p>
            <a:r>
              <a:rPr lang="ru-RU" dirty="0" smtClean="0">
                <a:solidFill>
                  <a:srgbClr val="FF0000"/>
                </a:solidFill>
              </a:rPr>
              <a:t>«Королева книжка в гостях у ребят»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/>
        <p:txBody>
          <a:bodyPr>
            <a:noAutofit/>
          </a:bodyPr>
          <a:lstStyle/>
          <a:p>
            <a:r>
              <a:rPr lang="ru-RU" dirty="0" smtClean="0">
                <a:solidFill>
                  <a:srgbClr val="FF0000"/>
                </a:solidFill>
              </a:rPr>
              <a:t>«Ты беседуй чаще с ней, </a:t>
            </a:r>
          </a:p>
          <a:p>
            <a:r>
              <a:rPr lang="ru-RU" dirty="0" smtClean="0">
                <a:solidFill>
                  <a:srgbClr val="FF0000"/>
                </a:solidFill>
              </a:rPr>
              <a:t>Станешь вчетверо умней»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0380477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3100" b="1" dirty="0" smtClean="0">
                <a:solidFill>
                  <a:srgbClr val="FF0000"/>
                </a:solidFill>
              </a:rPr>
              <a:t>Книгу можно полистать, </a:t>
            </a:r>
            <a:r>
              <a:rPr lang="ru-RU" sz="3100" b="1" dirty="0" err="1" smtClean="0">
                <a:solidFill>
                  <a:srgbClr val="FF0000"/>
                </a:solidFill>
              </a:rPr>
              <a:t>посмотреь</a:t>
            </a:r>
            <a:r>
              <a:rPr lang="ru-RU" sz="3100" b="1" dirty="0" smtClean="0">
                <a:solidFill>
                  <a:srgbClr val="FF0000"/>
                </a:solidFill>
              </a:rPr>
              <a:t> картинки, получить море удовольствий и детям и взрослым.</a:t>
            </a:r>
            <a:r>
              <a:rPr lang="ru-RU" b="1" dirty="0" smtClean="0">
                <a:solidFill>
                  <a:srgbClr val="FF0000"/>
                </a:solidFill>
              </a:rPr>
              <a:t>, </a:t>
            </a:r>
            <a:endParaRPr lang="ru-RU" b="1" dirty="0">
              <a:solidFill>
                <a:srgbClr val="FF0000"/>
              </a:solidFill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00608" y="6381328"/>
            <a:ext cx="293952" cy="220464"/>
          </a:xfrm>
        </p:spPr>
      </p:pic>
      <p:pic>
        <p:nvPicPr>
          <p:cNvPr id="6" name="Объект 5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4817870" y="2175018"/>
            <a:ext cx="4433245" cy="3340809"/>
          </a:xfr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1700808"/>
            <a:ext cx="4614656" cy="43924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888616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FF0000"/>
                </a:solidFill>
              </a:rPr>
              <a:t>«С книгой поведёшься, ума наберёшься»»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092225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2400" b="1" dirty="0" smtClean="0">
                <a:solidFill>
                  <a:srgbClr val="FF0000"/>
                </a:solidFill>
              </a:rPr>
              <a:t>Загадка- одна из малых форм устного народного творчества, в которой в предельно сжатой форме даются наиболее яркие признаки предметов и явлений.</a:t>
            </a:r>
            <a:endParaRPr lang="ru-RU" sz="2400" b="1" dirty="0">
              <a:solidFill>
                <a:srgbClr val="FF0000"/>
              </a:solidFill>
            </a:endParaRPr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658236"/>
            <a:ext cx="4038600" cy="44098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1484784"/>
            <a:ext cx="3528392" cy="47172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6233337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Работа с родителями</a:t>
            </a:r>
            <a:r>
              <a:rPr lang="ru-RU" dirty="0" smtClean="0"/>
              <a:t>.</a:t>
            </a: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ru-RU" sz="2000" b="1" dirty="0" smtClean="0">
                <a:solidFill>
                  <a:srgbClr val="FF0000"/>
                </a:solidFill>
              </a:rPr>
              <a:t>1. Консультации « </a:t>
            </a:r>
            <a:r>
              <a:rPr lang="ru-RU" sz="2000" b="1" dirty="0" err="1" smtClean="0">
                <a:solidFill>
                  <a:srgbClr val="FF0000"/>
                </a:solidFill>
              </a:rPr>
              <a:t>Потешки</a:t>
            </a:r>
            <a:r>
              <a:rPr lang="ru-RU" sz="2000" b="1" dirty="0" smtClean="0">
                <a:solidFill>
                  <a:srgbClr val="FF0000"/>
                </a:solidFill>
              </a:rPr>
              <a:t>-как развитие речи детей 3-4 лет»</a:t>
            </a:r>
          </a:p>
          <a:p>
            <a:r>
              <a:rPr lang="ru-RU" sz="2000" b="1" dirty="0">
                <a:solidFill>
                  <a:srgbClr val="FF0000"/>
                </a:solidFill>
              </a:rPr>
              <a:t>2</a:t>
            </a:r>
            <a:r>
              <a:rPr lang="ru-RU" sz="2000" b="1" dirty="0" smtClean="0">
                <a:solidFill>
                  <a:srgbClr val="FF0000"/>
                </a:solidFill>
              </a:rPr>
              <a:t>Домашнее задание «Разучивание </a:t>
            </a:r>
            <a:r>
              <a:rPr lang="ru-RU" sz="2000" b="1" dirty="0" err="1" smtClean="0">
                <a:solidFill>
                  <a:srgbClr val="FF0000"/>
                </a:solidFill>
              </a:rPr>
              <a:t>потешек</a:t>
            </a:r>
            <a:r>
              <a:rPr lang="ru-RU" sz="2000" b="1" dirty="0" smtClean="0">
                <a:solidFill>
                  <a:srgbClr val="FF0000"/>
                </a:solidFill>
              </a:rPr>
              <a:t> дома»</a:t>
            </a:r>
          </a:p>
          <a:p>
            <a:r>
              <a:rPr lang="ru-RU" sz="2000" b="1" dirty="0" smtClean="0">
                <a:solidFill>
                  <a:srgbClr val="FF0000"/>
                </a:solidFill>
              </a:rPr>
              <a:t>3.Советы родителям «Баю-</a:t>
            </a:r>
            <a:r>
              <a:rPr lang="ru-RU" sz="2000" b="1" dirty="0" err="1" smtClean="0">
                <a:solidFill>
                  <a:srgbClr val="FF0000"/>
                </a:solidFill>
              </a:rPr>
              <a:t>баюшки</a:t>
            </a:r>
            <a:r>
              <a:rPr lang="ru-RU" sz="2000" b="1" dirty="0" smtClean="0">
                <a:solidFill>
                  <a:srgbClr val="FF0000"/>
                </a:solidFill>
              </a:rPr>
              <a:t>»-как укладывать детей спать»</a:t>
            </a:r>
          </a:p>
          <a:p>
            <a:r>
              <a:rPr lang="ru-RU" sz="2000" b="1" dirty="0" smtClean="0">
                <a:solidFill>
                  <a:srgbClr val="FF0000"/>
                </a:solidFill>
              </a:rPr>
              <a:t>4.Пополнение библиотеки книгами-</a:t>
            </a:r>
            <a:r>
              <a:rPr lang="ru-RU" sz="2000" b="1" dirty="0" err="1" smtClean="0">
                <a:solidFill>
                  <a:srgbClr val="FF0000"/>
                </a:solidFill>
              </a:rPr>
              <a:t>потешками</a:t>
            </a:r>
            <a:r>
              <a:rPr lang="ru-RU" sz="2000" b="1" dirty="0" smtClean="0">
                <a:solidFill>
                  <a:srgbClr val="FF0000"/>
                </a:solidFill>
              </a:rPr>
              <a:t>.</a:t>
            </a:r>
          </a:p>
          <a:p>
            <a:r>
              <a:rPr lang="ru-RU" sz="2000" b="1" dirty="0" smtClean="0">
                <a:solidFill>
                  <a:srgbClr val="FF0000"/>
                </a:solidFill>
              </a:rPr>
              <a:t>5. Показ развлечения для родителей  «В гости к бабушке</a:t>
            </a:r>
            <a:r>
              <a:rPr lang="ru-RU" sz="2000" dirty="0" smtClean="0"/>
              <a:t>»</a:t>
            </a:r>
            <a:endParaRPr lang="ru-RU" sz="2000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7351" y="1484784"/>
            <a:ext cx="3276813" cy="46413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2454658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39552" y="548680"/>
            <a:ext cx="7920880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2800" b="1" dirty="0" smtClean="0">
                <a:solidFill>
                  <a:srgbClr val="FF0000"/>
                </a:solidFill>
              </a:rPr>
              <a:t>Ценность </a:t>
            </a:r>
            <a:r>
              <a:rPr lang="ru-RU" sz="2800" b="1" dirty="0">
                <a:solidFill>
                  <a:srgbClr val="FF0000"/>
                </a:solidFill>
              </a:rPr>
              <a:t>устного народного творчества заключается в том, что с его помощью взрослый легко устанавливает с ребенком эмоциональный контакт. В. А. Сухомлинский считал сказки, </a:t>
            </a:r>
            <a:r>
              <a:rPr lang="ru-RU" sz="2800" b="1" dirty="0" err="1">
                <a:solidFill>
                  <a:srgbClr val="FF0000"/>
                </a:solidFill>
              </a:rPr>
              <a:t>потешки</a:t>
            </a:r>
            <a:r>
              <a:rPr lang="ru-RU" sz="2800" b="1" dirty="0">
                <a:solidFill>
                  <a:srgbClr val="FF0000"/>
                </a:solidFill>
              </a:rPr>
              <a:t>, песни незаменимым средством пробуждения познавательной активности, самостоятельности, яркой индивидуальности. И действительно, ласковый говорок прибауток, </a:t>
            </a:r>
            <a:r>
              <a:rPr lang="ru-RU" sz="2800" b="1" dirty="0" err="1">
                <a:solidFill>
                  <a:srgbClr val="FF0000"/>
                </a:solidFill>
              </a:rPr>
              <a:t>потешек</a:t>
            </a:r>
            <a:r>
              <a:rPr lang="ru-RU" sz="2800" b="1" dirty="0">
                <a:solidFill>
                  <a:srgbClr val="FF0000"/>
                </a:solidFill>
              </a:rPr>
              <a:t> </a:t>
            </a:r>
            <a:r>
              <a:rPr lang="ru-RU" sz="2800" b="1" dirty="0" smtClean="0">
                <a:solidFill>
                  <a:srgbClr val="FF0000"/>
                </a:solidFill>
              </a:rPr>
              <a:t> вызывает </a:t>
            </a:r>
            <a:r>
              <a:rPr lang="ru-RU" sz="2800" b="1" dirty="0">
                <a:solidFill>
                  <a:srgbClr val="FF0000"/>
                </a:solidFill>
              </a:rPr>
              <a:t>радость не только у ребенка, но и у взрослого, использующего образный язык народного поэтического творчества</a:t>
            </a:r>
            <a:r>
              <a:rPr lang="ru-RU" sz="2800" dirty="0">
                <a:solidFill>
                  <a:srgbClr val="FF0000"/>
                </a:solidFill>
              </a:rPr>
              <a:t>.</a:t>
            </a:r>
          </a:p>
        </p:txBody>
      </p:sp>
      <p:pic>
        <p:nvPicPr>
          <p:cNvPr id="2050" name="Picture 2" descr="http://www.eduportal44.ru/Kostroma_EDU/88ds/SiteAssets/DocLib7/%D0%97%D0%B0%D1%80%D1%8F%D0%B4%D0%BA%D0%B0/88577246_17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47344" y="1129030"/>
            <a:ext cx="3275856" cy="32758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0213426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55576" y="332656"/>
            <a:ext cx="7704856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>
                <a:solidFill>
                  <a:srgbClr val="C00000"/>
                </a:solidFill>
              </a:rPr>
              <a:t>Таким образом, словесное русское народное творчество заключает в себе поэтические ценности. Его влияние на развитие речи детей неоспоримо. С помощью малых форм фольклора можно решать практически все задачи методики развития речи и наряду с основными методами и приемами речевого развития младших дошкольников можно и нужно использовать этот богатейший материал словесного творчества народа. 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70100" y="4608426"/>
            <a:ext cx="3830092" cy="20612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0540053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476672"/>
            <a:ext cx="7776863" cy="5832647"/>
          </a:xfrm>
        </p:spPr>
      </p:pic>
    </p:spTree>
    <p:extLst>
      <p:ext uri="{BB962C8B-B14F-4D97-AF65-F5344CB8AC3E}">
        <p14:creationId xmlns:p14="http://schemas.microsoft.com/office/powerpoint/2010/main" val="297159547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3541" y="296652"/>
            <a:ext cx="8304923" cy="62286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9082586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83568" y="548680"/>
            <a:ext cx="7704856" cy="60016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>
                <a:solidFill>
                  <a:srgbClr val="FF0000"/>
                </a:solidFill>
              </a:rPr>
              <a:t>Я </a:t>
            </a:r>
            <a:r>
              <a:rPr lang="ru-RU" sz="2400" b="1" dirty="0" smtClean="0">
                <a:solidFill>
                  <a:srgbClr val="FF0000"/>
                </a:solidFill>
              </a:rPr>
              <a:t>выбрала тему для </a:t>
            </a:r>
            <a:r>
              <a:rPr lang="ru-RU" sz="2400" b="1" dirty="0">
                <a:solidFill>
                  <a:srgbClr val="FF0000"/>
                </a:solidFill>
              </a:rPr>
              <a:t>своего самообразования «Влияние устного народного творчества на развитие речи детей 3-4 лет». Несомненно, на сегодняшний день тема актуальна. В то время как развивается наука, в жизнь внедряется компьютеризация, народный язык начинает терять эмоциональность. Его заполнили иностранные слова, а язык компьютера лишен окраски, образности. Через устное народное творчество ребёнок не только овладеет родным языком, но и, осваивает его красоту, лаконичность, приобщается к культуре своего народа, получает первые впечатления о ней. К тому же словесное творчество народа представляет собой особый вид искусства, то есть вид духовного освоения действительности человеком с целью творческого преобразования окружающего мира «по законам красоты».</a:t>
            </a:r>
          </a:p>
        </p:txBody>
      </p:sp>
    </p:spTree>
    <p:extLst>
      <p:ext uri="{BB962C8B-B14F-4D97-AF65-F5344CB8AC3E}">
        <p14:creationId xmlns:p14="http://schemas.microsoft.com/office/powerpoint/2010/main" val="326147449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559590"/>
            <a:ext cx="7610333" cy="5707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2162517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43608" y="620688"/>
            <a:ext cx="7488832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>
                <a:solidFill>
                  <a:srgbClr val="FF0000"/>
                </a:solidFill>
              </a:rPr>
              <a:t>Цель </a:t>
            </a:r>
            <a:r>
              <a:rPr lang="ru-RU" sz="2800" b="1" dirty="0" smtClean="0">
                <a:solidFill>
                  <a:srgbClr val="FF0000"/>
                </a:solidFill>
              </a:rPr>
              <a:t>:выявить </a:t>
            </a:r>
            <a:r>
              <a:rPr lang="ru-RU" sz="2800" b="1" dirty="0">
                <a:solidFill>
                  <a:srgbClr val="FF0000"/>
                </a:solidFill>
              </a:rPr>
              <a:t>и изучить </a:t>
            </a:r>
            <a:r>
              <a:rPr lang="ru-RU" sz="2800" b="1" dirty="0" smtClean="0">
                <a:solidFill>
                  <a:srgbClr val="FF0000"/>
                </a:solidFill>
              </a:rPr>
              <a:t> влияние форм </a:t>
            </a:r>
            <a:r>
              <a:rPr lang="ru-RU" sz="2800" b="1" dirty="0">
                <a:solidFill>
                  <a:srgbClr val="FF0000"/>
                </a:solidFill>
              </a:rPr>
              <a:t>устного народного </a:t>
            </a:r>
            <a:r>
              <a:rPr lang="ru-RU" sz="2800" b="1" dirty="0" smtClean="0">
                <a:solidFill>
                  <a:srgbClr val="FF0000"/>
                </a:solidFill>
              </a:rPr>
              <a:t>творчества на развитие речи детей. Возраст </a:t>
            </a:r>
            <a:r>
              <a:rPr lang="ru-RU" sz="2800" b="1" dirty="0">
                <a:solidFill>
                  <a:srgbClr val="FF0000"/>
                </a:solidFill>
              </a:rPr>
              <a:t>детей </a:t>
            </a:r>
            <a:r>
              <a:rPr lang="ru-RU" sz="2800" b="1" dirty="0" smtClean="0">
                <a:solidFill>
                  <a:srgbClr val="FF0000"/>
                </a:solidFill>
              </a:rPr>
              <a:t> 3-4 г.– </a:t>
            </a:r>
            <a:r>
              <a:rPr lang="ru-RU" sz="2800" b="1" dirty="0">
                <a:solidFill>
                  <a:srgbClr val="FF0000"/>
                </a:solidFill>
              </a:rPr>
              <a:t>вторая младшая группа. Очень хотелось за время работы </a:t>
            </a:r>
            <a:r>
              <a:rPr lang="ru-RU" sz="2800" b="1" dirty="0" smtClean="0">
                <a:solidFill>
                  <a:srgbClr val="FF0000"/>
                </a:solidFill>
              </a:rPr>
              <a:t>воспитать </a:t>
            </a:r>
            <a:r>
              <a:rPr lang="ru-RU" sz="2800" b="1" dirty="0">
                <a:solidFill>
                  <a:srgbClr val="FF0000"/>
                </a:solidFill>
              </a:rPr>
              <a:t>в детях чуткое отношение к народному </a:t>
            </a:r>
            <a:r>
              <a:rPr lang="ru-RU" sz="2800" b="1" smtClean="0">
                <a:solidFill>
                  <a:srgbClr val="FF0000"/>
                </a:solidFill>
              </a:rPr>
              <a:t>творчеству, обогатить </a:t>
            </a:r>
            <a:r>
              <a:rPr lang="ru-RU" sz="2800" b="1" dirty="0">
                <a:solidFill>
                  <a:srgbClr val="FF0000"/>
                </a:solidFill>
              </a:rPr>
              <a:t>речь, воображение, чувства детей. Приобщить детей к русскому фольклору, увлечь народными сюжетами.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V="1">
            <a:off x="5796136" y="7029400"/>
            <a:ext cx="248163" cy="2098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 descr="http://zolotoypetushok.caduk.ru/images/129210308______4xx__10_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78812" y="3508172"/>
            <a:ext cx="4164700" cy="35212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9336117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55576" y="692696"/>
            <a:ext cx="8064896" cy="56938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>
                <a:solidFill>
                  <a:srgbClr val="FF0000"/>
                </a:solidFill>
              </a:rPr>
              <a:t>Поставила задачи: выявить значение устного народного творчества в системе воспитания детей; обогащать речь детей, чувства детей, воображение; развивать свободное общение взрослого и детей о прочитанном, практическое овладение нормами русской речи; учить внимательно слушать, и запоминать художественные произведения, отгадывать загадки, принимать участие в драматизации сказок; приобщить детей к русскому фольклору; воспитывать дружеские чувства и гуманное взаимоотношения между детьми; воспитывать любовь к русскому фольклору.</a:t>
            </a:r>
          </a:p>
        </p:txBody>
      </p:sp>
      <p:sp>
        <p:nvSpPr>
          <p:cNvPr id="3" name="AutoShape 2" descr="https://img-fotki.yandex.ru/get/4117/36014149.1ee/0_8535b_5f3f3dff_M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" name="AutoShape 4" descr="https://img-fotki.yandex.ru/get/4117/36014149.1ee/0_8535b_5f3f3dff_M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V="1">
            <a:off x="-1491940" y="6857999"/>
            <a:ext cx="303300" cy="4191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FF0000"/>
                </a:solidFill>
              </a:rPr>
              <a:t>Задачи: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b="1" dirty="0">
                <a:solidFill>
                  <a:srgbClr val="FF0000"/>
                </a:solidFill>
              </a:rPr>
              <a:t>развивать активную речь детей;</a:t>
            </a:r>
          </a:p>
          <a:p>
            <a:r>
              <a:rPr lang="ru-RU" b="1" dirty="0">
                <a:solidFill>
                  <a:srgbClr val="FF0000"/>
                </a:solidFill>
              </a:rPr>
              <a:t>показать красоту русского языка через устное народное творчество, выраженное в песнях, </a:t>
            </a:r>
            <a:r>
              <a:rPr lang="ru-RU" b="1" dirty="0" err="1">
                <a:solidFill>
                  <a:srgbClr val="FF0000"/>
                </a:solidFill>
              </a:rPr>
              <a:t>потешках</a:t>
            </a:r>
            <a:r>
              <a:rPr lang="ru-RU" b="1" dirty="0">
                <a:solidFill>
                  <a:srgbClr val="FF0000"/>
                </a:solidFill>
              </a:rPr>
              <a:t>, сказках, припевках, колыбельных;</a:t>
            </a:r>
          </a:p>
          <a:p>
            <a:r>
              <a:rPr lang="ru-RU" b="1" dirty="0">
                <a:solidFill>
                  <a:srgbClr val="FF0000"/>
                </a:solidFill>
              </a:rPr>
              <a:t>сформировать у детей интерес к устному народному творчеству;</a:t>
            </a:r>
          </a:p>
          <a:p>
            <a:r>
              <a:rPr lang="ru-RU" b="1" dirty="0">
                <a:solidFill>
                  <a:srgbClr val="FF0000"/>
                </a:solidFill>
              </a:rPr>
              <a:t>обогатить словарный запас детей.</a:t>
            </a:r>
          </a:p>
        </p:txBody>
      </p:sp>
    </p:spTree>
    <p:extLst>
      <p:ext uri="{BB962C8B-B14F-4D97-AF65-F5344CB8AC3E}">
        <p14:creationId xmlns:p14="http://schemas.microsoft.com/office/powerpoint/2010/main" val="4116454781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317</TotalTime>
  <Words>894</Words>
  <Application>Microsoft Office PowerPoint</Application>
  <PresentationFormat>Экран (4:3)</PresentationFormat>
  <Paragraphs>71</Paragraphs>
  <Slides>29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29</vt:i4>
      </vt:variant>
    </vt:vector>
  </HeadingPairs>
  <TitlesOfParts>
    <vt:vector size="30" baseType="lpstr">
      <vt:lpstr>Тема Office</vt:lpstr>
      <vt:lpstr>«Устное народное творчество, как средство развития речи детей младшего возраста»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Задачи:</vt:lpstr>
      <vt:lpstr>Презентация PowerPoint</vt:lpstr>
      <vt:lpstr>Презентация PowerPoint</vt:lpstr>
      <vt:lpstr>В работе над фольклором большое внимание уделила потешкам. Потешки  включаю во все режимные моменты.</vt:lpstr>
      <vt:lpstr>Дневной сон</vt:lpstr>
      <vt:lpstr>Игры-инсценировки</vt:lpstr>
      <vt:lpstr>Шутки-прибаутки помогают установить с ребёнком  эмоциональный контакт»</vt:lpstr>
      <vt:lpstr>Рассказываем потешки</vt:lpstr>
      <vt:lpstr>Песенки  помогают  освоить звуковые навыки устной речи , эмоциональность, выразительность</vt:lpstr>
      <vt:lpstr>Хороводные игры</vt:lpstr>
      <vt:lpstr>Рассказываем сказки по картинкам</vt:lpstr>
      <vt:lpstr>Игры-драматизации. Сказки-это особая фольклорная форма, помогает развивать выразительность речи ,  обогащать воображение</vt:lpstr>
      <vt:lpstr>Театр сказок помогает детям быть уверенными и самостоятельными, работать над выразительностью речи.</vt:lpstr>
      <vt:lpstr>Пальчиковые игры с проигрыванием потешек  развивают не только речь, но мелкую моторику.</vt:lpstr>
      <vt:lpstr>«Книга- твой лучший друг »</vt:lpstr>
      <vt:lpstr>Книгу можно полистать, посмотреь картинки, получить море удовольствий и детям и взрослым., </vt:lpstr>
      <vt:lpstr>«С книгой поведёшься, ума наберёшься»»</vt:lpstr>
      <vt:lpstr>Загадка- одна из малых форм устного народного творчества, в которой в предельно сжатой форме даются наиболее яркие признаки предметов и явлений.</vt:lpstr>
      <vt:lpstr>Работа с родителями.</vt:lpstr>
      <vt:lpstr>Презентация PowerPoint</vt:lpstr>
      <vt:lpstr>Презентация PowerPoint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Бежевый</dc:title>
  <dc:creator>Татьяна Ивановна</dc:creator>
  <cp:lastModifiedBy>Андрей</cp:lastModifiedBy>
  <cp:revision>44</cp:revision>
  <dcterms:created xsi:type="dcterms:W3CDTF">2015-03-16T20:36:02Z</dcterms:created>
  <dcterms:modified xsi:type="dcterms:W3CDTF">2024-10-23T13:25:10Z</dcterms:modified>
</cp:coreProperties>
</file>