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6" r:id="rId5"/>
    <p:sldId id="305" r:id="rId6"/>
    <p:sldId id="308" r:id="rId7"/>
    <p:sldId id="306" r:id="rId8"/>
    <p:sldId id="304" r:id="rId9"/>
    <p:sldId id="267" r:id="rId10"/>
    <p:sldId id="276" r:id="rId11"/>
    <p:sldId id="282" r:id="rId12"/>
    <p:sldId id="284" r:id="rId13"/>
    <p:sldId id="280" r:id="rId14"/>
    <p:sldId id="286" r:id="rId15"/>
    <p:sldId id="283" r:id="rId16"/>
    <p:sldId id="285" r:id="rId17"/>
    <p:sldId id="281" r:id="rId18"/>
    <p:sldId id="287" r:id="rId19"/>
    <p:sldId id="289" r:id="rId20"/>
    <p:sldId id="296" r:id="rId21"/>
    <p:sldId id="288" r:id="rId22"/>
    <p:sldId id="291" r:id="rId23"/>
    <p:sldId id="320" r:id="rId24"/>
    <p:sldId id="322" r:id="rId25"/>
    <p:sldId id="30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8D6C2-5531-4ED5-A306-A771EE6193CC}" type="datetimeFigureOut">
              <a:rPr lang="ru-RU" smtClean="0"/>
              <a:pPr/>
              <a:t>19.10.2024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E8AA7-5CE5-44E4-B114-98A16D990AA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4.jpe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5.jpe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36.jpe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11.gif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image" Target="../media/image39.pn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1.png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boi.kards.qip.ru/images/wallpaper/1d/71/94493_1024_768.jpg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hyperlink" Target="http://img1.liveinternet.ru/images/attach/b/2/0/726/726162_1189018346_Aspen_Forest_Eastern_Sierra_California.jpg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dia.meta.ua/files/pic/0/28/194/AbldRVgXDK.jpg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21.jpeg"/><Relationship Id="rId4" Type="http://schemas.openxmlformats.org/officeDocument/2006/relationships/hyperlink" Target="http://i038.radikal.ru/0909/7a/09d5100f6614.jpg" TargetMode="External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pstudio.ru/peysaj/image/tuman3_6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www.stihi.ru/pics/2008/10/10/1569.jpg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pn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gorky.ru/photos/5dbf545777b161184c887cac855d408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gallery.141600.ru/data/media/12/18764_1.jpg" TargetMode="Externa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img0.liveinternet.ru/images/attach/c/0/45/105/45105709_2_2.jpg" TargetMode="External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naturelight.ru/photo/2007-11-11/3967.jpg" TargetMode="Externa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гор\Desktop\материал для през осень\осень фоны\01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1397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Пословицы     поговорки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Приметы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35756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Отгадай загадку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4077072"/>
            <a:ext cx="79296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Несу я урожаи, поля вновь засеваю,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Птиц к югу отправляю, деревья </a:t>
            </a:r>
            <a:r>
              <a:rPr lang="ru-RU" sz="3200" b="1" dirty="0" smtClean="0">
                <a:solidFill>
                  <a:srgbClr val="002060"/>
                </a:solidFill>
              </a:rPr>
              <a:t>раздеваю</a:t>
            </a:r>
            <a:r>
              <a:rPr lang="ru-RU" sz="3200" b="1" dirty="0">
                <a:solidFill>
                  <a:srgbClr val="002060"/>
                </a:solidFill>
              </a:rPr>
              <a:t>,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Но не касаюсь сосен и елочек, я ...</a:t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313" y="6177908"/>
            <a:ext cx="9413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Презентацию </a:t>
            </a:r>
            <a:r>
              <a:rPr lang="ru-RU" b="1" dirty="0" smtClean="0"/>
              <a:t>составила </a:t>
            </a:r>
            <a:r>
              <a:rPr lang="ru-RU" b="1" dirty="0"/>
              <a:t>учитель начальных </a:t>
            </a:r>
            <a:r>
              <a:rPr lang="ru-RU" b="1" dirty="0" smtClean="0"/>
              <a:t>классов </a:t>
            </a:r>
            <a:r>
              <a:rPr lang="ru-RU" b="1" dirty="0"/>
              <a:t>МОУСОШ № 15 </a:t>
            </a:r>
            <a:r>
              <a:rPr lang="ru-RU" b="1" dirty="0" err="1"/>
              <a:t>г.Тверь</a:t>
            </a:r>
            <a:endParaRPr lang="ru-RU" b="1" dirty="0"/>
          </a:p>
          <a:p>
            <a:pPr algn="ctr"/>
            <a:r>
              <a:rPr lang="ru-RU" b="1" dirty="0" err="1"/>
              <a:t>Гостинцева</a:t>
            </a:r>
            <a:r>
              <a:rPr lang="ru-RU" b="1" dirty="0"/>
              <a:t> </a:t>
            </a:r>
            <a:r>
              <a:rPr lang="ru-RU" b="1" dirty="0" smtClean="0"/>
              <a:t> Нина </a:t>
            </a:r>
            <a:r>
              <a:rPr lang="ru-RU" b="1" dirty="0"/>
              <a:t>Владимировна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В осени выделяют Бабье лето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4214818"/>
            <a:ext cx="55006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Это о Бабьем лете П. Тютчев писал:</a:t>
            </a:r>
          </a:p>
          <a:p>
            <a:pPr algn="ctr"/>
            <a:r>
              <a:rPr lang="ru-RU" sz="2400" b="1" dirty="0" smtClean="0"/>
              <a:t> «Есть в осени первоначальной</a:t>
            </a:r>
          </a:p>
          <a:p>
            <a:pPr algn="ctr"/>
            <a:r>
              <a:rPr lang="ru-RU" sz="2400" b="1" dirty="0" smtClean="0"/>
              <a:t> Короткая, но дивная пора-</a:t>
            </a:r>
          </a:p>
          <a:p>
            <a:pPr algn="ctr"/>
            <a:r>
              <a:rPr lang="ru-RU" sz="2400" b="1" dirty="0" smtClean="0"/>
              <a:t> Весь день стоит как бы хрустальный,</a:t>
            </a:r>
          </a:p>
          <a:p>
            <a:pPr algn="ctr"/>
            <a:r>
              <a:rPr lang="ru-RU" sz="2400" b="1" dirty="0" smtClean="0"/>
              <a:t>И лучезарны вечера…»</a:t>
            </a:r>
            <a:br>
              <a:rPr lang="ru-RU" sz="2400" b="1" dirty="0" smtClean="0"/>
            </a:br>
            <a:endParaRPr lang="ru-RU" sz="2400" dirty="0"/>
          </a:p>
        </p:txBody>
      </p:sp>
      <p:pic>
        <p:nvPicPr>
          <p:cNvPr id="8" name="i-main-pic" descr="Картинка 52 из 5692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928670"/>
            <a:ext cx="578647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212450">
            <a:off x="7701108" y="771631"/>
            <a:ext cx="736600" cy="736600"/>
          </a:xfrm>
          <a:prstGeom prst="rect">
            <a:avLst/>
          </a:prstGeom>
          <a:noFill/>
        </p:spPr>
      </p:pic>
      <p:pic>
        <p:nvPicPr>
          <p:cNvPr id="19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57200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71488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лис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01804E-6 C -0.00538 -0.00555 -0.01042 -0.0037 -0.01753 -0.00485 C -0.0309 0.00093 -0.04218 0.00949 -0.05452 0.01897 C -0.06423 0.02591 -0.07552 0.03216 -0.0835 0.04303 C -0.10174 0.0694 -0.10591 0.11682 -0.13525 0.12607 C -0.1375 0.12631 -0.14566 0.12584 -0.14705 0.12584 C -0.15556 0.13232 -0.16771 0.13579 -0.17778 0.13625 C -0.18421 0.14111 -0.18924 0.14435 -0.19653 0.14458 C -0.20348 0.14874 -0.2106 0.15268 -0.21737 0.15661 C -0.2198 0.158 -0.22119 0.16077 -0.22362 0.161 C -0.22674 0.16216 -0.23369 0.1617 -0.23386 0.1617 C -0.23525 0.16285 -0.23664 0.16517 -0.2382 0.16656 C -0.24271 0.17049 -0.24827 0.17234 -0.25244 0.17673 C -0.25608 0.18067 -0.25973 0.18321 -0.26337 0.18761 C -0.26511 0.19038 -0.2658 0.19339 -0.26806 0.19524 C -0.28178 0.20842 -0.2974 0.21675 -0.3099 0.23202 C -0.31563 0.23988 -0.3158 0.24104 -0.32066 0.25052 C -0.32483 0.25862 -0.33056 0.2644 -0.33525 0.27181 C -0.3408 0.27944 -0.34497 0.29124 -0.35122 0.29725 C -0.35539 0.30188 -0.3606 0.30419 -0.36528 0.30743 C -0.37553 0.31437 -0.38195 0.32709 -0.39358 0.32964 C -0.39653 0.33264 -0.39896 0.3375 -0.40261 0.34005 C -0.40435 0.34143 -0.40678 0.34213 -0.40869 0.34444 C -0.41615 0.35231 -0.42084 0.36156 -0.429 0.3678 C -0.43507 0.37636 -0.44046 0.38191 -0.44271 0.39325 " pathEditMode="relative" rAng="984803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01108" y="771631"/>
            <a:ext cx="736600" cy="736600"/>
          </a:xfrm>
          <a:prstGeom prst="rect">
            <a:avLst/>
          </a:prstGeom>
          <a:noFill/>
        </p:spPr>
      </p:pic>
      <p:pic>
        <p:nvPicPr>
          <p:cNvPr id="3074" name="Picture 2" descr="Картинка 177 из 1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6853" y="1071546"/>
            <a:ext cx="6616990" cy="464347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285984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ХМУРЕНЬ,ВЕРЕСЕНЬ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2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492919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78632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6" y="771631"/>
            <a:ext cx="736600" cy="736600"/>
          </a:xfrm>
          <a:prstGeom prst="rect">
            <a:avLst/>
          </a:prstGeom>
          <a:noFill/>
        </p:spPr>
      </p:pic>
      <p:pic>
        <p:nvPicPr>
          <p:cNvPr id="2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3214678" y="571480"/>
            <a:ext cx="2643206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СЕНТЯБРЬ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01804E-6 C -0.00538 -0.00555 -0.01042 -0.0037 -0.01753 -0.00485 C -0.0309 0.00093 -0.04218 0.00949 -0.05452 0.01897 C -0.06423 0.02591 -0.07552 0.03216 -0.0835 0.04303 C -0.10174 0.0694 -0.10591 0.11682 -0.13525 0.12607 C -0.1375 0.12631 -0.14566 0.12584 -0.14705 0.12584 C -0.15556 0.13232 -0.16771 0.13579 -0.17778 0.13625 C -0.18421 0.14111 -0.18924 0.14435 -0.19653 0.14458 C -0.20348 0.14874 -0.2106 0.15268 -0.21737 0.15661 C -0.2198 0.158 -0.22119 0.16077 -0.22362 0.161 C -0.22674 0.16216 -0.23369 0.1617 -0.23386 0.1617 C -0.23525 0.16285 -0.23664 0.16517 -0.2382 0.16656 C -0.24271 0.17049 -0.24827 0.17234 -0.25244 0.17673 C -0.25608 0.18067 -0.25973 0.18321 -0.26337 0.18761 C -0.26511 0.19038 -0.2658 0.19339 -0.26806 0.19524 C -0.28178 0.20842 -0.2974 0.21675 -0.3099 0.23202 C -0.31563 0.23988 -0.3158 0.24104 -0.32066 0.25052 C -0.32483 0.25862 -0.33056 0.2644 -0.33525 0.27181 C -0.3408 0.27944 -0.34497 0.29124 -0.35122 0.29725 C -0.35539 0.30188 -0.3606 0.30419 -0.36528 0.30743 C -0.37553 0.31437 -0.38195 0.32709 -0.39358 0.32964 C -0.39653 0.33264 -0.39896 0.3375 -0.40261 0.34005 C -0.40435 0.34143 -0.40678 0.34213 -0.40869 0.34444 C -0.41615 0.35231 -0.42084 0.36156 -0.429 0.3678 C -0.43507 0.37636 -0.44046 0.38191 -0.44271 0.39325 " pathEditMode="relative" rAng="984803" ptsTypes="ffffffffffffffffffffffff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01108" y="771631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357290" y="3857628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сентябре днём погоже, да по утрам негоже.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071670" y="4572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сентябре лес реже и птичий голос тише.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3214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сентябре и лист на дереве не держится.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2571744"/>
            <a:ext cx="4764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сентябре лето кончается, осень начинается.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57356" y="5429264"/>
            <a:ext cx="4929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сентябре одна ягода, да и та горькая рябина.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85852" y="192880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Сентябрь красное лето провожает, осень золотую встречает.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571480"/>
            <a:ext cx="2643206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СЕНТЯБРЬ</a:t>
            </a:r>
            <a:endParaRPr lang="ru-RU" sz="4400" dirty="0"/>
          </a:p>
        </p:txBody>
      </p:sp>
      <p:pic>
        <p:nvPicPr>
          <p:cNvPr id="27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64344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1488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02 0.03261 C -0.02344 0.02938 -0.02778 0.03285 -0.0349 0.0347 C -0.04653 0.04511 -0.05556 0.05806 -0.06528 0.07125 C -0.07327 0.08189 -0.08264 0.09183 -0.08803 0.10548 C -0.1 0.13763 -0.09393 0.18459 -0.12014 0.20472 C -0.12223 0.20587 -0.13021 0.20842 -0.13178 0.20888 C -0.13837 0.21813 -0.14948 0.22623 -0.15886 0.23039 C -0.16389 0.2371 -0.16806 0.24242 -0.175 0.24543 C -0.18091 0.25191 -0.18681 0.25838 -0.19271 0.26486 C -0.19445 0.26671 -0.19549 0.26995 -0.19757 0.27111 C -0.20053 0.27342 -0.2073 0.2755 -0.2073 0.27573 C -0.20834 0.27758 -0.20938 0.28013 -0.21059 0.28198 C -0.21389 0.28707 -0.21875 0.29123 -0.22188 0.29701 C -0.22448 0.3021 -0.22744 0.3065 -0.23004 0.31205 C -0.23108 0.31483 -0.23143 0.3183 -0.23299 0.32084 C -0.24358 0.33842 -0.25678 0.3523 -0.26528 0.37219 C -0.2691 0.38122 -0.2691 0.38283 -0.27171 0.39371 C -0.27396 0.40296 -0.2783 0.41082 -0.28143 0.41961 C -0.2849 0.42887 -0.28646 0.44159 -0.29115 0.44992 C -0.29428 0.4557 -0.29879 0.45986 -0.30244 0.46495 C -0.31077 0.47583 -0.31424 0.49017 -0.325 0.49711 C -0.32709 0.5015 -0.32865 0.50636 -0.33143 0.51006 C -0.33299 0.51214 -0.3349 0.51399 -0.33629 0.51654 C -0.34202 0.52695 -0.34428 0.53759 -0.35087 0.54661 C -0.35504 0.55748 -0.35886 0.56442 -0.35886 0.57622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71802" y="500042"/>
            <a:ext cx="3143272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ОКТЯБРЬ</a:t>
            </a: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00748" y="3000384"/>
            <a:ext cx="5643602" cy="642917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7" y="485879"/>
            <a:ext cx="736600" cy="7366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000364" y="5786454"/>
            <a:ext cx="3307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ГРЯЗНИК, ЗИМНИК, ЛИСТОБОЙ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26" name="Picture 2" descr="Картинка 232 из 16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1142984"/>
            <a:ext cx="6786609" cy="47149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485776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8632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6" y="485878"/>
            <a:ext cx="736600" cy="736600"/>
          </a:xfrm>
          <a:prstGeom prst="rect">
            <a:avLst/>
          </a:prstGeom>
          <a:noFill/>
        </p:spPr>
      </p:pic>
      <p:pic>
        <p:nvPicPr>
          <p:cNvPr id="30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4.01804E-6 C -0.00538 -0.00555 -0.01042 -0.0037 -0.01753 -0.00485 C -0.0309 0.00093 -0.04218 0.00949 -0.05452 0.01897 C -0.06423 0.02591 -0.07552 0.03216 -0.0835 0.04303 C -0.10174 0.0694 -0.10591 0.11682 -0.13525 0.12607 C -0.1375 0.12631 -0.14566 0.12584 -0.14705 0.12584 C -0.15556 0.13232 -0.16771 0.13579 -0.17778 0.13625 C -0.18421 0.14111 -0.18924 0.14435 -0.19653 0.14458 C -0.20348 0.14874 -0.2106 0.15268 -0.21737 0.15661 C -0.2198 0.158 -0.22119 0.16077 -0.22362 0.161 C -0.22674 0.16216 -0.23369 0.1617 -0.23386 0.1617 C -0.23525 0.16285 -0.23664 0.16517 -0.2382 0.16656 C -0.24271 0.17049 -0.24827 0.17234 -0.25244 0.17673 C -0.25608 0.18067 -0.25973 0.18321 -0.26337 0.18761 C -0.26511 0.19038 -0.2658 0.19339 -0.26806 0.19524 C -0.28178 0.20842 -0.2974 0.21675 -0.3099 0.23202 C -0.31563 0.23988 -0.3158 0.24104 -0.32066 0.25052 C -0.32483 0.25862 -0.33056 0.2644 -0.33525 0.27181 C -0.3408 0.27944 -0.34497 0.29124 -0.35122 0.29725 C -0.35539 0.30188 -0.3606 0.30419 -0.36528 0.30743 C -0.37553 0.31437 -0.38195 0.32709 -0.39358 0.32964 C -0.39653 0.33264 -0.39896 0.3375 -0.40261 0.34005 C -0.40435 0.34143 -0.40678 0.34213 -0.40869 0.34444 C -0.41615 0.35231 -0.42084 0.36156 -0.429 0.3678 C -0.43507 0.37636 -0.44046 0.38191 -0.44271 0.39325 " pathEditMode="relative" rAng="984803" ptsTypes="ffffffffffffffffffffffffA">
                                      <p:cBhvr>
                                        <p:cTn id="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6" y="485878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1472" y="571480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500166" y="1714488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октябре до обеда осень, а пополудни – зима.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3108" y="7143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3143248"/>
            <a:ext cx="531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Октябрь землю покроет где листком, где снежком.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428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октябре на одном часу  и дождь, и снег.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38576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октябре ни на колёсах, ни на санях.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450057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Октябрь месяц близкой пороши.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785794"/>
            <a:ext cx="3143272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ОКТЯБРЬ</a:t>
            </a:r>
            <a:endParaRPr lang="ru-RU" sz="2800" dirty="0"/>
          </a:p>
        </p:txBody>
      </p:sp>
      <p:pic>
        <p:nvPicPr>
          <p:cNvPr id="28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64344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57200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6" y="485878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406 0.034 C -0.01945 0.02845 -0.02448 0.0303 -0.0316 0.02915 C -0.04497 0.03493 -0.05625 0.04349 -0.06858 0.05297 C -0.0783 0.05991 -0.08959 0.06616 -0.09757 0.07703 C -0.1158 0.1034 -0.11997 0.15082 -0.14931 0.16007 C -0.15156 0.16031 -0.15972 0.15984 -0.16094 0.15961 C -0.16962 0.16632 -0.1816 0.16979 -0.19184 0.17025 C -0.19827 0.17511 -0.2033 0.17835 -0.21059 0.17858 C -0.21736 0.18274 -0.22465 0.18668 -0.23125 0.19061 C -0.23386 0.192 -0.23507 0.19477 -0.23768 0.195 C -0.24063 0.19593 -0.24757 0.1957 -0.24775 0.1957 C -0.24931 0.19685 -0.2507 0.19917 -0.25209 0.20056 C -0.25677 0.20449 -0.26233 0.20634 -0.2665 0.21073 C -0.27014 0.21467 -0.27361 0.21698 -0.27743 0.22137 C -0.27917 0.22438 -0.27969 0.22716 -0.28212 0.22924 C -0.29566 0.24242 -0.31129 0.25075 -0.32396 0.26579 C -0.32969 0.27388 -0.32986 0.27481 -0.33455 0.28406 C -0.33889 0.29262 -0.34462 0.2984 -0.34913 0.30558 C -0.35486 0.31344 -0.35903 0.32524 -0.36528 0.33125 C -0.36945 0.33588 -0.37465 0.33819 -0.37934 0.34143 C -0.38941 0.34814 -0.39601 0.36109 -0.40747 0.36364 C -0.41042 0.36641 -0.41302 0.37127 -0.41667 0.37405 C -0.41823 0.3752 -0.42066 0.37613 -0.42275 0.37844 C -0.43004 0.38631 -0.4349 0.39556 -0.44306 0.4018 C -0.44913 0.41013 -0.45452 0.41592 -0.4566 0.42725 " pathEditMode="relative" rAng="984803" ptsTypes="ffffffffffffffffffffffff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0" y="1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428605"/>
            <a:ext cx="3071834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НОЯБРЬ</a:t>
            </a: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915424" y="485879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643174" y="5500702"/>
            <a:ext cx="3884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ЛИСТОГНОЙ,ПОЛУЗИМНИК,СТУДЕНЬ</a:t>
            </a:r>
            <a:endParaRPr lang="ru-RU" dirty="0"/>
          </a:p>
        </p:txBody>
      </p:sp>
      <p:pic>
        <p:nvPicPr>
          <p:cNvPr id="2052" name="Picture 4" descr="Картинка 4 из 105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5723" y="928671"/>
            <a:ext cx="6138269" cy="47149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4357686" y="52863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23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843984" y="557317"/>
            <a:ext cx="736600" cy="736600"/>
          </a:xfrm>
          <a:prstGeom prst="rect">
            <a:avLst/>
          </a:prstGeom>
          <a:noFill/>
        </p:spPr>
      </p:pic>
      <p:pic>
        <p:nvPicPr>
          <p:cNvPr id="24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8082" y="478632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15" descr="BD13730_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78632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483E-6 C -0.00538 -0.00579 -0.01024 -0.00417 -0.01753 -0.00509 C -0.0309 0.00046 -0.04236 0.00855 -0.05486 0.01804 C -0.06476 0.02452 -0.07552 0.03099 -0.08403 0.0414 C -0.10243 0.06754 -0.10694 0.11473 -0.13628 0.12375 C -0.13854 0.12352 -0.14687 0.12306 -0.14809 0.12306 C -0.1566 0.12977 -0.16858 0.13301 -0.17899 0.13324 C -0.18559 0.13809 -0.19045 0.1411 -0.19774 0.14156 C -0.20469 0.14527 -0.21198 0.1492 -0.2184 0.15313 C -0.22118 0.15452 -0.22257 0.15729 -0.22517 0.15753 C -0.22778 0.15822 -0.23507 0.15799 -0.23507 0.15776 C -0.23663 0.15868 -0.23837 0.16123 -0.23976 0.16238 C -0.24427 0.16655 -0.24965 0.16817 -0.25399 0.17256 C -0.25764 0.17626 -0.26111 0.17858 -0.26493 0.18297 C -0.26649 0.18598 -0.26736 0.18875 -0.26979 0.1906 C -0.28333 0.20379 -0.29931 0.21212 -0.31181 0.22669 C -0.31771 0.23455 -0.31771 0.23571 -0.32274 0.24473 C -0.32691 0.25329 -0.33281 0.25884 -0.3375 0.26578 C -0.34323 0.27365 -0.34757 0.28545 -0.35382 0.291 C -0.35799 0.29585 -0.36302 0.2984 -0.36806 0.30141 C -0.37795 0.30788 -0.38472 0.32061 -0.39618 0.32338 C -0.39948 0.32593 -0.40174 0.33078 -0.40538 0.3331 C -0.40729 0.33472 -0.40972 0.33518 -0.41146 0.33749 C -0.41892 0.34536 -0.42378 0.35484 -0.43212 0.36086 C -0.43819 0.36918 -0.4434 0.3745 -0.44601 0.38607 " pathEditMode="relative" rAng="1026487" ptsTypes="ffffffffffffffffffffffffA">
                                      <p:cBhvr>
                                        <p:cTn id="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00" y="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01108" y="771631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142976" y="2857496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ноябре рассвет с сумерками среди дня встречается.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14546" y="2000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В ноябре зима с осенью борется.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28662" y="214311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4714884"/>
            <a:ext cx="5905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ноябре солнце сквозь слёзы и «белых мух» улыбается.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928794" y="5500702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Ноябрь декабрю родной брат, сентябрёв внук.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57488" y="3929066"/>
            <a:ext cx="3354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 ноябре тепло морозу не указ.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000364" y="857232"/>
            <a:ext cx="3071834" cy="523220"/>
          </a:xfrm>
          <a:prstGeom prst="rect">
            <a:avLst/>
          </a:prstGeom>
          <a:solidFill>
            <a:schemeClr val="accent6"/>
          </a:solid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НОЯБРЬ</a:t>
            </a:r>
            <a:endParaRPr lang="ru-RU" sz="2800" dirty="0"/>
          </a:p>
        </p:txBody>
      </p:sp>
      <p:pic>
        <p:nvPicPr>
          <p:cNvPr id="27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64344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15" descr="BD13730_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643446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554439">
            <a:off x="7572304" y="714263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511 0.03146 C -0.02171 0.02914 -0.0257 0.03331 -0.03264 0.03608 C -0.04341 0.04788 -0.05139 0.06222 -0.06007 0.07657 C -0.06719 0.08813 -0.07587 0.09947 -0.08004 0.11427 C -0.08959 0.14735 -0.07987 0.19315 -0.10434 0.21675 C -0.10643 0.21813 -0.11424 0.22184 -0.11563 0.22253 C -0.12153 0.23271 -0.13195 0.24219 -0.14098 0.24751 C -0.14549 0.25491 -0.14914 0.26093 -0.15591 0.26486 C -0.16129 0.27203 -0.16667 0.2792 -0.17223 0.2866 C -0.17362 0.28869 -0.17431 0.29193 -0.17639 0.29331 C -0.17934 0.29609 -0.18559 0.2991 -0.18559 0.29933 C -0.18664 0.30141 -0.18733 0.30395 -0.18855 0.30604 C -0.19132 0.31159 -0.19584 0.31621 -0.19862 0.32246 C -0.2007 0.32824 -0.2033 0.33264 -0.20573 0.33842 C -0.20625 0.34143 -0.20643 0.34467 -0.20782 0.34744 C -0.21702 0.36664 -0.229 0.38214 -0.23594 0.40319 C -0.23907 0.41267 -0.23889 0.41429 -0.24063 0.4254 C -0.24219 0.43488 -0.24584 0.44344 -0.24827 0.45246 C -0.25105 0.46218 -0.25157 0.47513 -0.25573 0.48346 C -0.25834 0.49017 -0.2625 0.49502 -0.2658 0.50058 C -0.27327 0.51191 -0.27553 0.52718 -0.28577 0.53551 C -0.2875 0.53967 -0.28872 0.54522 -0.29115 0.54939 C -0.29254 0.5517 -0.29428 0.55378 -0.29549 0.55656 C -0.30035 0.56766 -0.30174 0.57853 -0.30764 0.58778 C -0.31094 0.59981 -0.31424 0.60722 -0.31337 0.61832 " pathEditMode="relative" rAng="-349565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728" y="571480"/>
            <a:ext cx="64294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Немало пословиц и поговорок сложил русский народ об осени. Основная тема в них переменчивость погоды.</a:t>
            </a: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2428860" y="5000636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осеннее ненастье семь погод на дворе: сеет, веет, крутит, мутит, ревёт, сверху льет и снизу метет.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357430"/>
            <a:ext cx="3538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Осень - погоды перемен восемь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2857496"/>
            <a:ext cx="4786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сентябре днем погоже, да по утрам негоже.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714480" y="3500438"/>
            <a:ext cx="5715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октябре до обеда осень, а пополудни зимушка-зима.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00232" y="3357562"/>
            <a:ext cx="5143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414338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ноябре с утра может дождь дождить, а к вечеру сугробами снег лежать.</a:t>
            </a:r>
            <a:endParaRPr lang="ru-RU" b="1" dirty="0"/>
          </a:p>
        </p:txBody>
      </p:sp>
      <p:pic>
        <p:nvPicPr>
          <p:cNvPr id="26" name="Рисунок 15" descr="BD13730_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485776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 descr="Рисунок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42852"/>
            <a:ext cx="1828800" cy="1403350"/>
          </a:xfrm>
          <a:prstGeom prst="rect">
            <a:avLst/>
          </a:prstGeom>
          <a:noFill/>
        </p:spPr>
      </p:pic>
      <p:pic>
        <p:nvPicPr>
          <p:cNvPr id="30" name="Picture 10" descr="Рисунок1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1500198" cy="1334000"/>
          </a:xfrm>
          <a:prstGeom prst="rect">
            <a:avLst/>
          </a:prstGeom>
          <a:noFill/>
        </p:spPr>
      </p:pic>
      <p:pic>
        <p:nvPicPr>
          <p:cNvPr id="31" name="Рисунок 15" descr="BD13730_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322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4" descr="Снеж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413532">
            <a:off x="6950936" y="1378782"/>
            <a:ext cx="714375" cy="714375"/>
          </a:xfrm>
          <a:prstGeom prst="rect">
            <a:avLst/>
          </a:prstGeom>
          <a:noFill/>
        </p:spPr>
      </p:pic>
      <p:pic>
        <p:nvPicPr>
          <p:cNvPr id="33" name="Picture 14" descr="Снеж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1428736"/>
            <a:ext cx="714375" cy="714375"/>
          </a:xfrm>
          <a:prstGeom prst="rect">
            <a:avLst/>
          </a:prstGeom>
          <a:noFill/>
        </p:spPr>
      </p:pic>
      <p:pic>
        <p:nvPicPr>
          <p:cNvPr id="34" name="Picture 14" descr="Снеж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16419">
            <a:off x="7722899" y="4293883"/>
            <a:ext cx="714375" cy="714375"/>
          </a:xfrm>
          <a:prstGeom prst="rect">
            <a:avLst/>
          </a:prstGeom>
          <a:noFill/>
        </p:spPr>
      </p:pic>
      <p:pic>
        <p:nvPicPr>
          <p:cNvPr id="35" name="Picture 14" descr="Снеж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100624">
            <a:off x="723232" y="4152264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01108" y="771631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00034" y="642918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14414" y="571480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Осень приходит к нам не только с дождём , слякотью, первыми морозами и снегом, но  и приносит свои подарки.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071670" y="5072074"/>
            <a:ext cx="412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Август варит, сентябрь - к столу подает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643174" y="3786190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Сентябрь без плодов не бывает.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714612" y="4429132"/>
            <a:ext cx="281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Холоден сентябрь, да сыт.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071670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Весна красна цветами, а осень снопами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714480" y="2500306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Весна красна, да голодна, осень дождлива, да сытна.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3214686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Осень-то матка: кисель да блины; а весна - мачеха: сиди да гляди.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1928802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Сентябрь пахнет яблоками, а октябрь капустой.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3" name="Picture 13" descr="овощ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857628"/>
            <a:ext cx="2500330" cy="2208234"/>
          </a:xfrm>
          <a:prstGeom prst="rect">
            <a:avLst/>
          </a:prstGeom>
          <a:noFill/>
        </p:spPr>
      </p:pic>
      <p:pic>
        <p:nvPicPr>
          <p:cNvPr id="34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330158">
            <a:off x="7762017" y="761101"/>
            <a:ext cx="736600" cy="736600"/>
          </a:xfrm>
          <a:prstGeom prst="rect">
            <a:avLst/>
          </a:prstGeom>
          <a:noFill/>
        </p:spPr>
      </p:pic>
      <p:pic>
        <p:nvPicPr>
          <p:cNvPr id="39" name="Picture 7" descr="j0410455"/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428596" y="4214818"/>
            <a:ext cx="1928826" cy="1870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701 -0.04141 C 0.01041 -0.04372 0.00625 -0.03979 -0.0007 -0.03516 C -0.01146 -0.02498 -0.01945 -0.01087 -0.02813 0.00347 C -0.03525 0.01688 -0.04375 0.02637 -0.04809 0.04233 C -0.05764 0.07425 -0.04809 0.12005 -0.07257 0.14365 C -0.07466 0.14504 -0.08282 0.14874 -0.08386 0.15105 C -0.08976 0.15938 -0.10018 0.16886 -0.10921 0.17441 C -0.11372 0.18251 -0.11754 0.1876 -0.12414 0.19153 C -0.12952 0.1987 -0.1349 0.20587 -0.14028 0.2149 C -0.14184 0.21513 -0.14271 0.2186 -0.14462 0.21998 C -0.1474 0.22276 -0.154 0.22577 -0.154 0.226 C -0.15487 0.22785 -0.15573 0.23063 -0.15678 0.23248 C -0.15973 0.23803 -0.16424 0.24289 -0.16719 0.24913 C -0.1691 0.25445 -0.17171 0.25931 -0.17396 0.26486 C -0.17483 0.2681 -0.17483 0.27134 -0.17622 0.27411 C -0.18542 0.29262 -0.19757 0.30881 -0.20452 0.3294 C -0.20764 0.33911 -0.20747 0.34073 -0.20921 0.35184 C -0.21077 0.36132 -0.21459 0.36988 -0.21702 0.3789 C -0.2198 0.38862 -0.22032 0.40157 -0.22431 0.41036 C -0.22709 0.41661 -0.23125 0.42123 -0.23316 0.42679 C -0.24063 0.43881 -0.24428 0.45362 -0.25452 0.46195 C -0.25625 0.46657 -0.25747 0.47166 -0.2599 0.47559 C -0.26129 0.47791 -0.26303 0.47999 -0.26424 0.48276 C -0.26841 0.49456 -0.27066 0.50474 -0.27657 0.51469 C -0.27987 0.52602 -0.28316 0.53342 -0.2823 0.54522 " pathEditMode="relative" rAng="-343196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2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986860" y="485879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71538" y="500042"/>
            <a:ext cx="7072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Осень – время уборки урожая, когда людям приходится много трудиться. </a:t>
            </a:r>
            <a:endParaRPr lang="ru-RU" sz="28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1928802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Всем известно: </a:t>
            </a:r>
          </a:p>
          <a:p>
            <a:pPr algn="ctr"/>
            <a:r>
              <a:rPr lang="ru-RU" b="1" dirty="0" smtClean="0"/>
              <a:t>Без труда не вынешь рыбку из пруда.</a:t>
            </a:r>
            <a:br>
              <a:rPr lang="ru-RU" b="1" dirty="0" smtClean="0"/>
            </a:br>
            <a:r>
              <a:rPr lang="ru-RU" b="1" dirty="0" smtClean="0"/>
              <a:t>В огороде и в саду, на болоте и в лесу,</a:t>
            </a:r>
            <a:br>
              <a:rPr lang="ru-RU" b="1" dirty="0" smtClean="0"/>
            </a:br>
            <a:r>
              <a:rPr lang="ru-RU" b="1" dirty="0" smtClean="0"/>
              <a:t>Ждут мои подарки вас,</a:t>
            </a:r>
            <a:br>
              <a:rPr lang="ru-RU" b="1" dirty="0" smtClean="0"/>
            </a:br>
            <a:r>
              <a:rPr lang="ru-RU" b="1" dirty="0" smtClean="0"/>
              <a:t>Собирайте про запас!</a:t>
            </a:r>
            <a:br>
              <a:rPr lang="ru-RU" b="1" dirty="0" smtClean="0"/>
            </a:br>
            <a:r>
              <a:rPr lang="ru-RU" b="1" dirty="0" smtClean="0"/>
              <a:t>Не ленитесь, а зимой</a:t>
            </a:r>
            <a:br>
              <a:rPr lang="ru-RU" b="1" dirty="0" smtClean="0"/>
            </a:br>
            <a:r>
              <a:rPr lang="ru-RU" b="1" dirty="0" smtClean="0"/>
              <a:t>Пригодится дар вам мой.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071942"/>
            <a:ext cx="2952749" cy="2106704"/>
          </a:xfrm>
          <a:prstGeom prst="rect">
            <a:avLst/>
          </a:prstGeom>
          <a:noFill/>
        </p:spPr>
      </p:pic>
      <p:pic>
        <p:nvPicPr>
          <p:cNvPr id="23" name="Содержимое 4" descr="загадки для детей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5143512"/>
            <a:ext cx="1714512" cy="1095365"/>
          </a:xfrm>
          <a:prstGeom prst="rect">
            <a:avLst/>
          </a:prstGeom>
          <a:noFill/>
        </p:spPr>
      </p:pic>
      <p:pic>
        <p:nvPicPr>
          <p:cNvPr id="24" name="Содержимое 4" descr="загадки для детей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86446" y="5072074"/>
            <a:ext cx="1714512" cy="1095365"/>
          </a:xfrm>
          <a:prstGeom prst="rect">
            <a:avLst/>
          </a:prstGeom>
          <a:noFill/>
        </p:spPr>
      </p:pic>
      <p:pic>
        <p:nvPicPr>
          <p:cNvPr id="25" name="Picture 9" descr="p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286388"/>
            <a:ext cx="922423" cy="857256"/>
          </a:xfrm>
          <a:prstGeom prst="rect">
            <a:avLst/>
          </a:prstGeom>
          <a:noFill/>
        </p:spPr>
      </p:pic>
      <p:pic>
        <p:nvPicPr>
          <p:cNvPr id="26" name="Picture 9" descr="p15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5286388"/>
            <a:ext cx="922423" cy="857256"/>
          </a:xfrm>
          <a:prstGeom prst="rect">
            <a:avLst/>
          </a:prstGeom>
          <a:noFill/>
        </p:spPr>
      </p:pic>
      <p:pic>
        <p:nvPicPr>
          <p:cNvPr id="2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643042" y="3000372"/>
            <a:ext cx="736600" cy="736600"/>
          </a:xfrm>
          <a:prstGeom prst="rect">
            <a:avLst/>
          </a:prstGeom>
          <a:noFill/>
        </p:spPr>
      </p:pic>
      <p:pic>
        <p:nvPicPr>
          <p:cNvPr id="30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929586" y="500042"/>
            <a:ext cx="736600" cy="736600"/>
          </a:xfrm>
          <a:prstGeom prst="rect">
            <a:avLst/>
          </a:prstGeom>
          <a:noFill/>
        </p:spPr>
      </p:pic>
      <p:pic>
        <p:nvPicPr>
          <p:cNvPr id="31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 flipH="1">
            <a:off x="6425311" y="3004450"/>
            <a:ext cx="699856" cy="69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57553E-6 C -0.00642 -0.00323 -0.01076 0.00024 -0.01788 0.00209 C -0.02951 0.0125 -0.03854 0.02545 -0.04826 0.03864 C -0.05625 0.04928 -0.06562 0.05922 -0.07101 0.07287 C -0.08298 0.10502 -0.07691 0.15198 -0.10312 0.17211 C -0.10521 0.17326 -0.11319 0.17581 -0.11476 0.17627 C -0.12135 0.18552 -0.13246 0.19362 -0.14184 0.19778 C -0.14687 0.20449 -0.15104 0.20981 -0.15798 0.21282 C -0.16389 0.2193 -0.16979 0.22577 -0.17569 0.23225 C -0.17743 0.2341 -0.17847 0.23734 -0.18055 0.23873 C -0.18351 0.24081 -0.19028 0.24289 -0.19028 0.24312 C -0.19132 0.24497 -0.19236 0.24752 -0.19358 0.24937 C -0.19687 0.25446 -0.20173 0.25862 -0.20486 0.2644 C -0.20746 0.26949 -0.21042 0.27412 -0.21302 0.27921 C -0.21406 0.28222 -0.21441 0.28569 -0.21597 0.288 C -0.22656 0.30558 -0.23976 0.31946 -0.24826 0.33958 C -0.25208 0.34837 -0.25208 0.35022 -0.25469 0.3611 C -0.25694 0.37035 -0.26128 0.37821 -0.26441 0.387 C -0.26788 0.39626 -0.26944 0.40898 -0.27413 0.41731 C -0.27726 0.42309 -0.28177 0.42725 -0.28542 0.43234 C -0.29375 0.44322 -0.29722 0.45756 -0.30798 0.4645 C -0.31007 0.46889 -0.31163 0.47375 -0.31441 0.47745 C -0.31597 0.47953 -0.31788 0.48138 -0.31927 0.48393 C -0.325 0.49434 -0.32726 0.50521 -0.33385 0.514 C -0.33802 0.5251 -0.34184 0.53181 -0.34184 0.54384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i-main-pic" descr="Картинка 547 из 5692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771530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068633" y="57148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ОСЕНЬ</a:t>
            </a:r>
          </a:p>
        </p:txBody>
      </p:sp>
      <p:pic>
        <p:nvPicPr>
          <p:cNvPr id="14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01108" y="628755"/>
            <a:ext cx="736600" cy="736600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6558100" y="57276"/>
            <a:ext cx="736600" cy="736600"/>
          </a:xfrm>
          <a:prstGeom prst="rect">
            <a:avLst/>
          </a:prstGeom>
          <a:noFill/>
        </p:spPr>
      </p:pic>
      <p:pic>
        <p:nvPicPr>
          <p:cNvPr id="16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5343655" y="343002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3986333" y="57274"/>
            <a:ext cx="736600" cy="736600"/>
          </a:xfrm>
          <a:prstGeom prst="rect">
            <a:avLst/>
          </a:prstGeom>
          <a:noFill/>
        </p:spPr>
      </p:pic>
      <p:pic>
        <p:nvPicPr>
          <p:cNvPr id="18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2486134" y="485878"/>
            <a:ext cx="736600" cy="736600"/>
          </a:xfrm>
          <a:prstGeom prst="rect">
            <a:avLst/>
          </a:prstGeom>
          <a:noFill/>
        </p:spPr>
      </p:pic>
      <p:pic>
        <p:nvPicPr>
          <p:cNvPr id="19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6" y="1700324"/>
            <a:ext cx="736600" cy="736600"/>
          </a:xfrm>
          <a:prstGeom prst="rect">
            <a:avLst/>
          </a:prstGeom>
          <a:noFill/>
        </p:spPr>
      </p:pic>
      <p:pic>
        <p:nvPicPr>
          <p:cNvPr id="20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6629539" y="1271697"/>
            <a:ext cx="736600" cy="736600"/>
          </a:xfrm>
          <a:prstGeom prst="rect">
            <a:avLst/>
          </a:prstGeom>
          <a:noFill/>
        </p:spPr>
      </p:pic>
      <p:pic>
        <p:nvPicPr>
          <p:cNvPr id="21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1057375" y="343002"/>
            <a:ext cx="736600" cy="736600"/>
          </a:xfrm>
          <a:prstGeom prst="rect">
            <a:avLst/>
          </a:prstGeom>
          <a:noFill/>
        </p:spPr>
      </p:pic>
      <p:pic>
        <p:nvPicPr>
          <p:cNvPr id="22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8350125" y="2843333"/>
            <a:ext cx="736600" cy="736600"/>
          </a:xfrm>
          <a:prstGeom prst="rect">
            <a:avLst/>
          </a:prstGeom>
          <a:noFill/>
        </p:spPr>
      </p:pic>
      <p:pic>
        <p:nvPicPr>
          <p:cNvPr id="23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8350124" y="4486406"/>
            <a:ext cx="736600" cy="736600"/>
          </a:xfrm>
          <a:prstGeom prst="rect">
            <a:avLst/>
          </a:prstGeom>
          <a:noFill/>
        </p:spPr>
      </p:pic>
      <p:pic>
        <p:nvPicPr>
          <p:cNvPr id="24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272480" y="5843728"/>
            <a:ext cx="736600" cy="736600"/>
          </a:xfrm>
          <a:prstGeom prst="rect">
            <a:avLst/>
          </a:prstGeom>
          <a:noFill/>
        </p:spPr>
      </p:pic>
      <p:pic>
        <p:nvPicPr>
          <p:cNvPr id="2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6486662" y="5486538"/>
            <a:ext cx="736600" cy="736600"/>
          </a:xfrm>
          <a:prstGeom prst="rect">
            <a:avLst/>
          </a:prstGeom>
          <a:noFill/>
        </p:spPr>
      </p:pic>
      <p:pic>
        <p:nvPicPr>
          <p:cNvPr id="26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5557968" y="5700853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806 -0.00856 C 0.01163 -0.0118 0.00729 -0.00833 0.00018 -0.00648 C -0.01163 0.00394 -0.02066 0.0169 -0.03021 0.03009 C -0.03819 0.04074 -0.04757 0.0507 -0.05312 0.06435 C -0.06493 0.0963 -0.05885 0.14329 -0.08507 0.16343 C -0.08715 0.16458 -0.09514 0.16713 -0.0967 0.16759 C -0.1033 0.17685 -0.11441 0.18495 -0.12378 0.18912 C -0.12882 0.19583 -0.13298 0.20116 -0.13993 0.20417 C -0.14583 0.21065 -0.15173 0.21713 -0.15764 0.22361 C -0.15937 0.22546 -0.16042 0.2287 -0.1625 0.23009 C -0.16545 0.23218 -0.17222 0.23426 -0.17222 0.23449 C -0.17326 0.23634 -0.1743 0.23889 -0.17552 0.24074 C -0.17882 0.24607 -0.18368 0.25 -0.18698 0.25579 C -0.18941 0.26088 -0.19236 0.26551 -0.19514 0.27083 C -0.19601 0.27361 -0.19635 0.27708 -0.19792 0.27963 C -0.20851 0.29722 -0.2217 0.31111 -0.23021 0.33102 C -0.23403 0.34005 -0.23403 0.34167 -0.23663 0.35255 C -0.23889 0.36181 -0.24323 0.36968 -0.24635 0.37847 C -0.24982 0.38773 -0.25139 0.40023 -0.25607 0.40857 C -0.2592 0.41435 -0.26371 0.41852 -0.26736 0.42361 C -0.27569 0.43449 -0.27917 0.44884 -0.28993 0.45579 C -0.29201 0.46019 -0.29357 0.46505 -0.29635 0.46875 C -0.29792 0.47083 -0.29982 0.47269 -0.30121 0.47523 C -0.30694 0.48565 -0.3092 0.49653 -0.3158 0.50532 C -0.31996 0.51644 -0.32378 0.52315 -0.32378 0.53542 " pathEditMode="relative" rAng="0" ptsTypes="ffffffffffffffffffffffff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469 0.01065 C -0.01094 0.0074 -0.01528 0.01088 -0.02257 0.01273 C -0.03421 0.02315 -0.04323 0.03611 -0.05278 0.0493 C -0.06077 0.05995 -0.07014 0.0699 -0.0757 0.08356 C -0.0875 0.11551 -0.08143 0.1625 -0.10764 0.18264 C -0.10973 0.18379 -0.11771 0.18634 -0.11928 0.1868 C -0.12587 0.19606 -0.13698 0.20416 -0.14636 0.20833 C -0.15139 0.21504 -0.15556 0.22037 -0.1625 0.22338 C -0.16841 0.22986 -0.17448 0.23634 -0.18039 0.24282 C -0.18212 0.24467 -0.18316 0.24791 -0.18507 0.2493 C -0.1882 0.25139 -0.19497 0.25347 -0.19497 0.2537 C -0.19601 0.25555 -0.19705 0.2581 -0.19827 0.25995 C -0.20139 0.26527 -0.20625 0.26921 -0.20955 0.275 C -0.21198 0.28009 -0.21494 0.28472 -0.21771 0.29004 C -0.21858 0.29282 -0.21893 0.29629 -0.22049 0.29884 C -0.23108 0.3162 -0.24428 0.33032 -0.25278 0.35023 C -0.2566 0.35926 -0.2566 0.36088 -0.25921 0.37176 C -0.26164 0.38102 -0.26598 0.38865 -0.26893 0.39768 C -0.27257 0.40694 -0.27396 0.41944 -0.27882 0.42777 C -0.28195 0.43356 -0.28646 0.43773 -0.28994 0.44282 C -0.29827 0.4537 -0.30174 0.46805 -0.31268 0.475 C -0.31459 0.4794 -0.31615 0.48426 -0.3191 0.48796 C -0.32066 0.49004 -0.3224 0.4919 -0.32396 0.49444 C -0.32969 0.50486 -0.33178 0.51574 -0.33837 0.52453 C -0.34271 0.53565 -0.34636 0.54236 -0.34636 0.55463 " pathEditMode="relative" rAng="0" ptsTypes="ffffffffffffffffffffffff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3.33333E-6 C -0.00625 -0.00324 -0.01059 0.00023 -0.01789 0.00209 C -0.02969 0.0125 -0.03872 0.02547 -0.04809 0.03866 C -0.05608 0.04931 -0.06545 0.05926 -0.07118 0.07292 C -0.08282 0.10486 -0.07691 0.15186 -0.10295 0.17199 C -0.10521 0.17315 -0.11302 0.1757 -0.11476 0.17616 C -0.12118 0.18542 -0.13229 0.19352 -0.14167 0.19769 C -0.1467 0.2044 -0.15087 0.20973 -0.15782 0.21273 C -0.16372 0.21922 -0.16979 0.2257 -0.1757 0.23218 C -0.17743 0.23403 -0.17848 0.23727 -0.18039 0.23866 C -0.18351 0.24074 -0.19045 0.24283 -0.19045 0.24306 C -0.1915 0.24491 -0.19254 0.24746 -0.19375 0.24931 C -0.1967 0.25463 -0.20157 0.25857 -0.20504 0.26436 C -0.20729 0.26945 -0.21025 0.27408 -0.2132 0.2794 C -0.21389 0.28218 -0.21424 0.28565 -0.2158 0.2882 C -0.22639 0.30556 -0.23959 0.31968 -0.24809 0.33959 C -0.25191 0.34861 -0.25191 0.35023 -0.25452 0.36111 C -0.25695 0.37037 -0.26129 0.37801 -0.26424 0.38704 C -0.26789 0.3963 -0.26927 0.4088 -0.27431 0.41713 C -0.27743 0.42292 -0.28195 0.42709 -0.28525 0.43218 C -0.29358 0.44306 -0.29705 0.45741 -0.30799 0.46436 C -0.3099 0.46875 -0.31146 0.47361 -0.31441 0.47732 C -0.31598 0.4794 -0.31771 0.48125 -0.31927 0.4838 C -0.325 0.49422 -0.32709 0.5051 -0.33368 0.51389 C -0.33802 0.525 -0.34167 0.53172 -0.34167 0.54398 " pathEditMode="relative" rAng="0" ptsTypes="ffffffffffffffffffffffff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.55556E-7 -3.7037E-6 C -0.00642 -0.00324 -0.01076 0.00024 -0.01788 0.00209 C -0.02951 0.0125 -0.03854 0.02547 -0.04826 0.03866 C -0.05625 0.04931 -0.06562 0.05926 -0.07101 0.07292 C -0.08299 0.10487 -0.07674 0.15186 -0.10312 0.172 C -0.10503 0.17315 -0.11319 0.1757 -0.11458 0.17616 C -0.12135 0.18542 -0.13246 0.19352 -0.14184 0.19769 C -0.14687 0.2044 -0.15104 0.20973 -0.15799 0.21274 C -0.16389 0.21922 -0.16979 0.2257 -0.17569 0.23218 C -0.17743 0.23403 -0.17847 0.23727 -0.18055 0.23866 C -0.18351 0.24075 -0.19028 0.24283 -0.19028 0.24283 C -0.19132 0.24491 -0.19236 0.24746 -0.19358 0.24931 C -0.19687 0.25463 -0.20174 0.25857 -0.20486 0.26436 C -0.20746 0.26945 -0.21042 0.27408 -0.21302 0.2794 C -0.21406 0.28218 -0.21441 0.28565 -0.21597 0.2882 C -0.22656 0.30579 -0.23976 0.31968 -0.24826 0.33959 C -0.25208 0.34862 -0.25208 0.35024 -0.25469 0.36112 C -0.25694 0.37037 -0.26128 0.37825 -0.26441 0.38704 C -0.26788 0.3963 -0.26944 0.4088 -0.27413 0.41713 C -0.27726 0.42292 -0.28177 0.42709 -0.28542 0.43218 C -0.29375 0.44306 -0.29722 0.45741 -0.30799 0.46436 C -0.31007 0.46875 -0.31163 0.47362 -0.31441 0.47732 C -0.31597 0.4794 -0.31788 0.48125 -0.31927 0.4838 C -0.325 0.49422 -0.32726 0.5051 -0.33385 0.51389 C -0.33802 0.525 -0.34184 0.53172 -0.34184 0.54399 " pathEditMode="relative" ptsTypes="ffffffffffffffffffffffffA">
                                      <p:cBhvr>
                                        <p:cTn id="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6357959"/>
            <a:ext cx="4429156" cy="500042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34123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915423" y="557317"/>
            <a:ext cx="736600" cy="736600"/>
          </a:xfrm>
          <a:prstGeom prst="rect">
            <a:avLst/>
          </a:prstGeom>
          <a:noFill/>
        </p:spPr>
      </p:pic>
      <p:pic>
        <p:nvPicPr>
          <p:cNvPr id="16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929586" y="5572140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pic>
        <p:nvPicPr>
          <p:cNvPr id="18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7064">
            <a:off x="398088" y="5470193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42976" y="642918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Пословицы и поговорки – бесценное наследие нашего народа. В них мудрость и жизненный опыт многих поколений. Они учат, советуют, предостерегают, хвалят трудолюбие.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5786" y="2214554"/>
            <a:ext cx="74295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Что посеешь, то и пожнёшь.</a:t>
            </a:r>
          </a:p>
          <a:p>
            <a:pPr algn="ctr"/>
            <a:r>
              <a:rPr lang="ru-RU" sz="2000" b="1" dirty="0" smtClean="0"/>
              <a:t>Кто пахать не ленится, у того и хлеб родится.</a:t>
            </a:r>
          </a:p>
          <a:p>
            <a:pPr algn="ctr"/>
            <a:r>
              <a:rPr lang="ru-RU" sz="2000" b="1" dirty="0" smtClean="0"/>
              <a:t>Собирай по ягодке – наберёшь кузовок.</a:t>
            </a:r>
          </a:p>
          <a:p>
            <a:pPr algn="ctr"/>
            <a:r>
              <a:rPr lang="ru-RU" sz="2000" b="1" dirty="0" smtClean="0"/>
              <a:t>Поднятый колосок – зимой хлеба мешок.</a:t>
            </a:r>
          </a:p>
          <a:p>
            <a:pPr algn="ctr"/>
            <a:r>
              <a:rPr lang="ru-RU" sz="2000" b="1" dirty="0" smtClean="0"/>
              <a:t>Не поклоняясь до земли, и грибка не поднимешь.</a:t>
            </a:r>
          </a:p>
          <a:p>
            <a:pPr algn="ctr"/>
            <a:r>
              <a:rPr lang="ru-RU" sz="2000" b="1" dirty="0" smtClean="0"/>
              <a:t>Чего летом не соберёшь, того зимой не найдёшь.</a:t>
            </a:r>
          </a:p>
          <a:p>
            <a:endParaRPr lang="ru-RU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4214818"/>
            <a:ext cx="2952749" cy="2106704"/>
          </a:xfrm>
          <a:prstGeom prst="rect">
            <a:avLst/>
          </a:prstGeom>
          <a:noFill/>
        </p:spPr>
      </p:pic>
      <p:pic>
        <p:nvPicPr>
          <p:cNvPr id="25" name="Picture 8" descr="rice1-0ct-16-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235920">
            <a:off x="5335832" y="4747850"/>
            <a:ext cx="1315530" cy="1738492"/>
          </a:xfrm>
          <a:prstGeom prst="rect">
            <a:avLst/>
          </a:prstGeom>
          <a:noFill/>
        </p:spPr>
      </p:pic>
      <p:pic>
        <p:nvPicPr>
          <p:cNvPr id="26" name="Picture 8" descr="rice1-0ct-16-0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609629" flipH="1">
            <a:off x="1855272" y="4556647"/>
            <a:ext cx="1600273" cy="173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-4.01342E-6 C -0.00642 -0.00323 -0.01076 0.00024 -0.01788 0.00209 C -0.02951 0.0125 -0.03854 0.02545 -0.04826 0.03863 C -0.05625 0.04928 -0.06562 0.05922 -0.07101 0.07287 C -0.08298 0.10502 -0.07691 0.15198 -0.10312 0.17211 C -0.10521 0.17326 -0.11319 0.17581 -0.11476 0.17627 C -0.12135 0.18552 -0.13246 0.19362 -0.14184 0.19778 C -0.14687 0.20449 -0.15104 0.20981 -0.15798 0.21282 C -0.16389 0.2193 -0.16979 0.22577 -0.17569 0.23225 C -0.17743 0.2341 -0.17847 0.23734 -0.18055 0.23873 C -0.18351 0.24081 -0.19028 0.24289 -0.19028 0.24312 C -0.19132 0.24497 -0.19236 0.24752 -0.19358 0.24937 C -0.19687 0.25446 -0.20173 0.25862 -0.20486 0.2644 C -0.20746 0.26949 -0.21042 0.27412 -0.21302 0.27921 C -0.21406 0.28222 -0.21441 0.28569 -0.21597 0.288 C -0.22656 0.30558 -0.23976 0.31946 -0.24826 0.33958 C -0.25208 0.3486 -0.25208 0.35022 -0.25469 0.3611 C -0.25694 0.37035 -0.26128 0.37821 -0.26441 0.387 C -0.26788 0.39626 -0.26944 0.40898 -0.27413 0.41731 C -0.27726 0.42309 -0.28177 0.42725 -0.28542 0.43234 C -0.29375 0.44321 -0.29722 0.45756 -0.30798 0.4645 C -0.31007 0.46889 -0.31163 0.47375 -0.31441 0.47745 C -0.31597 0.47953 -0.31788 0.48138 -0.31927 0.48393 C -0.325 0.49434 -0.32726 0.50521 -0.33385 0.514 C -0.33802 0.5251 -0.34184 0.53181 -0.34184 0.54384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915423" y="557317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85720" y="357166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428604"/>
            <a:ext cx="80010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Приметы - какая будет зима?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dirty="0" smtClean="0"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ru-RU" dirty="0" smtClean="0">
                <a:solidFill>
                  <a:srgbClr val="7E7E7E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dirty="0" smtClean="0">
                <a:solidFill>
                  <a:srgbClr val="7E7E7E"/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71506" y="3071810"/>
            <a:ext cx="6429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Белки делают большой запас орехов - жди холодной зимы.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500438"/>
            <a:ext cx="51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Большой урожай рябины - к большим морозам.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85786" y="4143380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листопад пройдет скоро, надо ожидать крутой зимы. 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28630" y="2643182"/>
            <a:ext cx="700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Если орехов много, а грибов нет - зима будет снежная и суровая. 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14414" y="2143116"/>
            <a:ext cx="6215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Куры начинают линять рано осенью - к теплой зиме. 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107154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Кроты и мыши делают большие запасы - к суровой и снежной зиме.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57158" y="1643050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Много паутины на бабье лето - к ясной осени и холодной зиме. </a:t>
            </a:r>
            <a:endParaRPr lang="ru-RU" b="1" dirty="0"/>
          </a:p>
        </p:txBody>
      </p:sp>
      <p:pic>
        <p:nvPicPr>
          <p:cNvPr id="30" name="Picture 7" descr="j01932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30349">
            <a:off x="7020785" y="4574448"/>
            <a:ext cx="1612649" cy="1511376"/>
          </a:xfrm>
          <a:prstGeom prst="rect">
            <a:avLst/>
          </a:prstGeom>
          <a:noFill/>
        </p:spPr>
      </p:pic>
      <p:pic>
        <p:nvPicPr>
          <p:cNvPr id="31" name="Picture 11" descr="j01933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643446"/>
            <a:ext cx="1775034" cy="1500197"/>
          </a:xfrm>
          <a:prstGeom prst="rect">
            <a:avLst/>
          </a:prstGeom>
          <a:noFill/>
        </p:spPr>
      </p:pic>
      <p:pic>
        <p:nvPicPr>
          <p:cNvPr id="32" name="Picture 7" descr="j01228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8456080">
            <a:off x="77172" y="4795550"/>
            <a:ext cx="1581152" cy="1333566"/>
          </a:xfrm>
          <a:prstGeom prst="rect">
            <a:avLst/>
          </a:prstGeom>
          <a:noFill/>
        </p:spPr>
      </p:pic>
      <p:pic>
        <p:nvPicPr>
          <p:cNvPr id="34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641234">
            <a:off x="7874758" y="588090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684 0.0532 C -0.02326 0.04997 -0.0276 0.05344 -0.03472 0.05529 C -0.04635 0.0657 -0.05538 0.07865 -0.0651 0.09183 C -0.07309 0.10248 -0.08246 0.11242 -0.08784 0.12607 C -0.09982 0.15822 -0.09375 0.20518 -0.11996 0.22531 C -0.12205 0.22646 -0.13003 0.22901 -0.13159 0.22947 C -0.13819 0.23872 -0.1493 0.24682 -0.15868 0.25098 C -0.16371 0.25769 -0.16788 0.26301 -0.17482 0.26602 C -0.18073 0.2725 -0.18663 0.27897 -0.19253 0.28545 C -0.19427 0.2873 -0.19531 0.29054 -0.19739 0.2917 C -0.20034 0.29401 -0.20712 0.29609 -0.20712 0.29632 C -0.20816 0.29817 -0.2092 0.30072 -0.21041 0.30257 C -0.21371 0.30766 -0.21857 0.31182 -0.2217 0.3176 C -0.2243 0.32269 -0.22725 0.32709 -0.22986 0.33241 C -0.2309 0.33542 -0.23125 0.33865 -0.23281 0.3412 C -0.2434 0.35878 -0.25659 0.37289 -0.2651 0.39278 C -0.26892 0.4018 -0.26892 0.40342 -0.27152 0.4143 C -0.27378 0.42355 -0.27812 0.43141 -0.28125 0.4402 C -0.28472 0.44946 -0.28628 0.46218 -0.29097 0.47051 C -0.29409 0.47629 -0.29861 0.48045 -0.30225 0.48554 C -0.31059 0.49642 -0.31406 0.51076 -0.32482 0.5177 C -0.32691 0.52209 -0.32847 0.52695 -0.33125 0.53065 C -0.33281 0.53273 -0.33472 0.53458 -0.33611 0.53713 C -0.34184 0.54754 -0.34409 0.55818 -0.35069 0.5672 C -0.35486 0.57807 -0.35868 0.58501 -0.35868 0.59681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pic>
        <p:nvPicPr>
          <p:cNvPr id="15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843985" y="485878"/>
            <a:ext cx="736600" cy="736600"/>
          </a:xfrm>
          <a:prstGeom prst="rect">
            <a:avLst/>
          </a:prstGeom>
          <a:noFill/>
        </p:spPr>
      </p:pic>
      <p:pic>
        <p:nvPicPr>
          <p:cNvPr id="16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843984" y="5343663"/>
            <a:ext cx="736600" cy="736600"/>
          </a:xfrm>
          <a:prstGeom prst="rect">
            <a:avLst/>
          </a:prstGeom>
          <a:noFill/>
        </p:spPr>
      </p:pic>
      <p:pic>
        <p:nvPicPr>
          <p:cNvPr id="17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8596" y="571480"/>
            <a:ext cx="736600" cy="736600"/>
          </a:xfrm>
          <a:prstGeom prst="rect">
            <a:avLst/>
          </a:prstGeom>
          <a:noFill/>
        </p:spPr>
      </p:pic>
      <p:pic>
        <p:nvPicPr>
          <p:cNvPr id="18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7064">
            <a:off x="485872" y="5272225"/>
            <a:ext cx="736600" cy="736600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57214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1000108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400" b="1" dirty="0" smtClean="0"/>
              <a:t>Тютчев называет осень "дивной порой", Некрасов – "славной", у Лермонтова осень вызывает ощущение печали, а Фет прямо говорит о желании скорее расстаться с ней.</a:t>
            </a:r>
            <a:br>
              <a:rPr lang="ru-RU" sz="2400" b="1" dirty="0" smtClean="0"/>
            </a:br>
            <a:r>
              <a:rPr lang="ru-RU" sz="2400" b="1" dirty="0" smtClean="0"/>
              <a:t>Но мы любим осень. Наверно, нигде в мире нет такой красивой осени, как у нас в России.</a:t>
            </a:r>
            <a:endParaRPr lang="ru-RU" sz="2400" b="1" dirty="0"/>
          </a:p>
        </p:txBody>
      </p:sp>
      <p:pic>
        <p:nvPicPr>
          <p:cNvPr id="21" name="Picture 3" descr="D:\клипарты\еда раст\клюк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3929066"/>
            <a:ext cx="4152381" cy="183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786710" y="428604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4.57553E-6 C -0.00642 -0.00323 -0.01076 0.00024 -0.01788 0.00209 C -0.02951 0.0125 -0.03854 0.02545 -0.04826 0.03864 C -0.05625 0.04928 -0.06562 0.05922 -0.071 0.07287 C -0.08298 0.10502 -0.07691 0.15198 -0.10312 0.17211 C -0.1052 0.17326 -0.11319 0.17581 -0.11475 0.17627 C -0.12135 0.18552 -0.13246 0.19362 -0.14184 0.19778 C -0.14687 0.20449 -0.15104 0.20981 -0.15798 0.21282 C -0.16389 0.2193 -0.16979 0.22577 -0.17569 0.23225 C -0.17743 0.2341 -0.17847 0.23734 -0.18055 0.23873 C -0.1835 0.24081 -0.19027 0.24289 -0.19027 0.24312 C -0.19132 0.24497 -0.19236 0.24752 -0.19357 0.24937 C -0.19687 0.25446 -0.20173 0.25862 -0.20486 0.2644 C -0.20746 0.26949 -0.21041 0.27412 -0.21302 0.27921 C -0.21406 0.28222 -0.21441 0.28569 -0.21597 0.288 C -0.22656 0.30558 -0.23975 0.31946 -0.24826 0.33958 C -0.25208 0.34837 -0.25208 0.35022 -0.25468 0.3611 C -0.25694 0.37035 -0.26128 0.37821 -0.26441 0.387 C -0.26788 0.39626 -0.26944 0.40898 -0.27413 0.41731 C -0.27725 0.42309 -0.28177 0.42725 -0.28541 0.43234 C -0.29375 0.44322 -0.29722 0.45756 -0.30798 0.4645 C -0.31007 0.46889 -0.31163 0.47375 -0.31441 0.47745 C -0.31597 0.47953 -0.31788 0.48138 -0.31927 0.48393 C -0.325 0.49434 -0.32725 0.50521 -0.33385 0.514 C -0.33802 0.5251 -0.34184 0.53181 -0.34184 0.54384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Маска осе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" y="0"/>
            <a:ext cx="9141116" cy="7215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428604"/>
            <a:ext cx="750099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Желаю вам </a:t>
            </a:r>
          </a:p>
          <a:p>
            <a:pPr algn="ctr"/>
            <a:r>
              <a:rPr lang="ru-RU" sz="4400" b="1" dirty="0" smtClean="0"/>
              <a:t>богатого осеннего урожая, сытной зимы, хлеборобной весны и тёплого лета.</a:t>
            </a:r>
            <a:endParaRPr lang="ru-RU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3714744" y="785794"/>
            <a:ext cx="1316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Источники:</a:t>
            </a:r>
            <a:endParaRPr lang="ru-RU" b="1" u="sng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14348" y="1285860"/>
            <a:ext cx="3107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http://www.stihi.ru/pics/2009/10/03/6230.jpg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14348" y="1714488"/>
            <a:ext cx="69294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http://i69.beon.ru/18/89/618918/34/17466334/untitled.jpeg</a:t>
            </a:r>
            <a:endParaRPr lang="ru-RU" sz="12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14348" y="2214554"/>
            <a:ext cx="67866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http://s15.radikal.ru/i188/0907/d6/e647ab5bc1da.jpg</a:t>
            </a:r>
            <a:endParaRPr lang="ru-RU" sz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2428868"/>
            <a:ext cx="2065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http://img-fotki.yandex.ru/get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14348" y="2786058"/>
            <a:ext cx="1343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http://photofile.ru</a:t>
            </a:r>
            <a:endParaRPr lang="ru-RU" sz="12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14348" y="3214686"/>
            <a:ext cx="20143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http://i109.photobucket.com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14348" y="3429000"/>
            <a:ext cx="15963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http://e.foto.radikal.ru</a:t>
            </a:r>
            <a:endParaRPr lang="ru-RU" sz="1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14348" y="3643314"/>
            <a:ext cx="14451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http://s45.radikal.ru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14348" y="3857628"/>
            <a:ext cx="18105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http://img-fotki.yandex.ru</a:t>
            </a:r>
            <a:endParaRPr lang="ru-RU" sz="12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348" y="4071942"/>
            <a:ext cx="13256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http://i60.beon.ru</a:t>
            </a:r>
            <a:endParaRPr lang="ru-RU" sz="1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714348" y="4286256"/>
            <a:ext cx="1563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http://stat15.privet.ru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15001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http://img-2008-03.photosight.ru/25/2608492.jpg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14348" y="19288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http://www.city.ck.ua/photos/b_1173089979_img_6330.jpg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14348" y="300037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http://content.foto.mail.ru/bk/solveigg/8/i-18.jpg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14348" y="2643182"/>
            <a:ext cx="5286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http://stat8.blog.ru/lr/092fb1cb4ab5de652659884f094ab398</a:t>
            </a:r>
            <a:endParaRPr lang="ru-RU" sz="12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910" y="4500570"/>
            <a:ext cx="6000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office.microsoft.com/…/</a:t>
            </a:r>
            <a:r>
              <a:rPr lang="en-US" sz="1200" b="1" dirty="0" smtClean="0"/>
              <a:t>powerpoint</a:t>
            </a:r>
            <a:r>
              <a:rPr lang="en-US" sz="1200" dirty="0" smtClean="0"/>
              <a:t>/HA100866431049.aspx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28 из 5692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274838"/>
            <a:ext cx="76438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400" b="1" dirty="0" smtClean="0"/>
              <a:t>в Семен-день 14 сентября (1 сентября по старому стилю) - день памяти Симеона Столпника - Семена Летопроводца;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b="1" dirty="0" smtClean="0"/>
              <a:t>на рождество Богородицы 21 сентября ( 8 сентября по старому стилю) - праздник женщин и женских работ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на день Феодоры 24 сентября (11 сентября по старому стилю).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78579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В старину осень встречали трижды:</a:t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714660" y="3214702"/>
            <a:ext cx="6000792" cy="571471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357959"/>
            <a:ext cx="4572000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2" cy="428604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4786314" cy="428604"/>
          </a:xfrm>
          <a:prstGeom prst="rect">
            <a:avLst/>
          </a:prstGeom>
          <a:noFill/>
        </p:spPr>
      </p:pic>
      <p:pic>
        <p:nvPicPr>
          <p:cNvPr id="15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7959"/>
            <a:ext cx="4572000" cy="500042"/>
          </a:xfrm>
          <a:prstGeom prst="rect">
            <a:avLst/>
          </a:prstGeom>
          <a:noFill/>
        </p:spPr>
      </p:pic>
      <p:pic>
        <p:nvPicPr>
          <p:cNvPr id="17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29305" y="3071829"/>
            <a:ext cx="5857917" cy="571472"/>
          </a:xfrm>
          <a:prstGeom prst="rect">
            <a:avLst/>
          </a:prstGeom>
          <a:noFill/>
        </p:spPr>
      </p:pic>
      <p:pic>
        <p:nvPicPr>
          <p:cNvPr id="19" name="Picture 11" descr="6f7d849564189ad3d9e690cdc244ebf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5000636"/>
            <a:ext cx="1524000" cy="1524000"/>
          </a:xfrm>
          <a:prstGeom prst="rect">
            <a:avLst/>
          </a:prstGeom>
          <a:noFill/>
        </p:spPr>
      </p:pic>
      <p:pic>
        <p:nvPicPr>
          <p:cNvPr id="16" name="Picture 7" descr="http://animashky.ru/flist/objiv/311/11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127878">
            <a:off x="6931983" y="516362"/>
            <a:ext cx="1921541" cy="164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357166"/>
            <a:ext cx="77823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http://animashky.ru/flist/objiv/311/16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370949">
            <a:off x="1285852" y="1142984"/>
            <a:ext cx="928684" cy="1108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15" descr="BD13730_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214818"/>
            <a:ext cx="1785941" cy="20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07154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У осени есть и другие названия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64305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ОСЕНИНЫ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42873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521495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/>
              <a:t>МОКРОПОГОДЬЕ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0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678756" y="3536162"/>
            <a:ext cx="1357298" cy="600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22243" y="3821897"/>
            <a:ext cx="135729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64442" y="-2321754"/>
            <a:ext cx="1428736" cy="564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29317" y="-2214597"/>
            <a:ext cx="1500174" cy="53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857232"/>
            <a:ext cx="157160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Рисунок10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214422"/>
            <a:ext cx="1714480" cy="528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12450">
            <a:off x="7772547" y="557317"/>
            <a:ext cx="736600" cy="736600"/>
          </a:xfrm>
          <a:prstGeom prst="rect">
            <a:avLst/>
          </a:prstGeom>
          <a:noFill/>
        </p:spPr>
      </p:pic>
      <p:pic>
        <p:nvPicPr>
          <p:cNvPr id="20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07549">
            <a:off x="521585" y="735907"/>
            <a:ext cx="736600" cy="736600"/>
          </a:xfrm>
          <a:prstGeom prst="rect">
            <a:avLst/>
          </a:prstGeom>
          <a:noFill/>
        </p:spPr>
      </p:pic>
      <p:pic>
        <p:nvPicPr>
          <p:cNvPr id="21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143900" y="5857892"/>
            <a:ext cx="736600" cy="736600"/>
          </a:xfrm>
          <a:prstGeom prst="rect">
            <a:avLst/>
          </a:prstGeom>
          <a:noFill/>
        </p:spPr>
      </p:pic>
      <p:pic>
        <p:nvPicPr>
          <p:cNvPr id="22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27705">
            <a:off x="523604" y="5738585"/>
            <a:ext cx="736600" cy="736600"/>
          </a:xfrm>
          <a:prstGeom prst="rect">
            <a:avLst/>
          </a:prstGeom>
          <a:noFill/>
        </p:spPr>
      </p:pic>
      <p:pic>
        <p:nvPicPr>
          <p:cNvPr id="25" name="Picture 11" descr="Рисунок4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71678"/>
            <a:ext cx="2852852" cy="2189168"/>
          </a:xfrm>
          <a:prstGeom prst="rect">
            <a:avLst/>
          </a:prstGeom>
          <a:noFill/>
        </p:spPr>
      </p:pic>
      <p:pic>
        <p:nvPicPr>
          <p:cNvPr id="28" name="Picture 7" descr="лис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88173">
            <a:off x="7818557" y="531890"/>
            <a:ext cx="736600" cy="73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0.01156 C -0.02361 0.00832 -0.02795 0.01179 -0.03507 0.01364 C -0.0467 0.02404 -0.05573 0.03699 -0.06545 0.05016 C -0.07344 0.0608 -0.08281 0.07074 -0.0882 0.08437 C -0.10018 0.11627 -0.0941 0.1632 -0.12031 0.18354 C -0.1224 0.1847 -0.13038 0.18724 -0.13195 0.1877 C -0.13854 0.19695 -0.14965 0.20504 -0.15903 0.2092 C -0.16406 0.2159 -0.16823 0.22122 -0.17518 0.22423 C -0.18108 0.2307 -0.18698 0.23717 -0.19288 0.24364 C -0.19462 0.24549 -0.19566 0.24873 -0.19775 0.25012 C -0.2007 0.2522 -0.20747 0.25428 -0.20747 0.25451 C -0.20851 0.25636 -0.20955 0.2589 -0.21077 0.26075 C -0.21406 0.26607 -0.21893 0.27 -0.22205 0.27578 C -0.22465 0.28086 -0.22761 0.28548 -0.23021 0.2908 C -0.23125 0.29357 -0.2316 0.29704 -0.23316 0.29958 C -0.24375 0.31715 -0.25695 0.33102 -0.26545 0.35113 C -0.26927 0.36015 -0.26927 0.36177 -0.27188 0.37263 C -0.27413 0.38188 -0.27847 0.38974 -0.2816 0.39852 C -0.28507 0.40777 -0.28663 0.42025 -0.29132 0.42857 C -0.29445 0.43435 -0.29896 0.43851 -0.30261 0.4436 C -0.31094 0.45446 -0.31441 0.46879 -0.32518 0.47573 C -0.32726 0.48012 -0.32882 0.48498 -0.3316 0.48867 C -0.33316 0.49075 -0.33507 0.4926 -0.33646 0.49515 C -0.34219 0.50555 -0.34445 0.51664 -0.35104 0.52543 C -0.35521 0.53652 -0.35903 0.54323 -0.35903 0.55548 " pathEditMode="relative" rAng="0" ptsTypes="ffffffffffffffffffffffff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270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1538" y="257174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7" name="i-main-pic" descr="Картинка 5 из 56922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14404"/>
            <a:ext cx="9144000" cy="757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314 из 5262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 descr="Картинка 2 из 153198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14338"/>
            <a:ext cx="9144000" cy="7094587"/>
          </a:xfrm>
          <a:prstGeom prst="rect">
            <a:avLst/>
          </a:prstGeom>
          <a:noFill/>
        </p:spPr>
      </p:pic>
      <p:pic>
        <p:nvPicPr>
          <p:cNvPr id="23" name="Picture 6" descr="Картинка 69 из 153198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8" descr="Картинка 15 из 153198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42852"/>
            <a:ext cx="9144000" cy="6715148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2357422" y="5357826"/>
            <a:ext cx="4572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НАЧАЛО ОСЕНИ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1538" y="257174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4" name="i-main-pic" descr="Картинка 4 из 56922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642966"/>
            <a:ext cx="9144000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-main-pic" descr="Картинка 1351 из 5934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428652"/>
            <a:ext cx="9143999" cy="72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-main-pic" descr="Картинка 481 из 56922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-main-pic" descr="Картинка 565 из 526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-main-pic" descr="Картинка 52 из 569222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2500298" y="5143512"/>
            <a:ext cx="4572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ЗОЛОТАЯ ОСЕНЬ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1538" y="257174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5" name="i-main-pic" descr="Картинка 274 из 526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85842"/>
            <a:ext cx="9144000" cy="764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Картинка 101 из 168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500090"/>
            <a:ext cx="9144000" cy="7358090"/>
          </a:xfrm>
          <a:prstGeom prst="rect">
            <a:avLst/>
          </a:prstGeom>
          <a:noFill/>
        </p:spPr>
      </p:pic>
      <p:pic>
        <p:nvPicPr>
          <p:cNvPr id="17" name="i-main-pic" descr="Картинка 5 из 526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-main-pic" descr="Картинка 245 из 41757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2357422" y="5000636"/>
            <a:ext cx="4572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ГЛУБОКАЯ ОСЕНЬ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28604"/>
            <a:ext cx="5786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9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215082"/>
            <a:ext cx="4429156" cy="452439"/>
          </a:xfrm>
          <a:prstGeom prst="rect">
            <a:avLst/>
          </a:prstGeom>
          <a:noFill/>
        </p:spPr>
      </p:pic>
      <p:pic>
        <p:nvPicPr>
          <p:cNvPr id="10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143644"/>
            <a:ext cx="4429156" cy="523877"/>
          </a:xfrm>
          <a:prstGeom prst="rect">
            <a:avLst/>
          </a:prstGeom>
          <a:noFill/>
        </p:spPr>
      </p:pic>
      <p:pic>
        <p:nvPicPr>
          <p:cNvPr id="11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70" cy="500066"/>
          </a:xfrm>
          <a:prstGeom prst="rect">
            <a:avLst/>
          </a:prstGeom>
          <a:noFill/>
        </p:spPr>
      </p:pic>
      <p:pic>
        <p:nvPicPr>
          <p:cNvPr id="12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500042"/>
          </a:xfrm>
          <a:prstGeom prst="rect">
            <a:avLst/>
          </a:prstGeom>
          <a:noFill/>
        </p:spPr>
      </p:pic>
      <p:pic>
        <p:nvPicPr>
          <p:cNvPr id="13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571781" y="3143262"/>
            <a:ext cx="5572164" cy="428597"/>
          </a:xfrm>
          <a:prstGeom prst="rect">
            <a:avLst/>
          </a:prstGeom>
          <a:noFill/>
        </p:spPr>
      </p:pic>
      <p:pic>
        <p:nvPicPr>
          <p:cNvPr id="14" name="Picture 7" descr="листоч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036468" y="3036105"/>
            <a:ext cx="5643602" cy="57147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071538" y="2571744"/>
            <a:ext cx="585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85918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214546" y="20716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" name="i-main-pic" descr="Картинка 370 из 5262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714404"/>
            <a:ext cx="9144000" cy="771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4" descr="Картинка 5 из 27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571528"/>
            <a:ext cx="9144000" cy="7572428"/>
          </a:xfrm>
          <a:prstGeom prst="rect">
            <a:avLst/>
          </a:prstGeom>
          <a:noFill/>
        </p:spPr>
      </p:pic>
      <p:pic>
        <p:nvPicPr>
          <p:cNvPr id="32" name="Picture 2" descr="Картинка 77 из 16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85775"/>
            <a:ext cx="9144000" cy="7288654"/>
          </a:xfrm>
          <a:prstGeom prst="rect">
            <a:avLst/>
          </a:prstGeom>
          <a:noFill/>
        </p:spPr>
      </p:pic>
      <p:pic>
        <p:nvPicPr>
          <p:cNvPr id="33" name="i-main-pic" descr="Картинка 1 из 573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357422" y="5072074"/>
            <a:ext cx="4572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ПРЕДЗИМЬЕ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Users\Егор\Desktop\материал для през осень\осень фоны\01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i-main-pic" descr="Картинка 204 из 569222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57280"/>
            <a:ext cx="9144000" cy="771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-main-pic" descr="Картинка 134 из 5735">
            <a:hlinkClick r:id="rId5" tgtFrame="_blank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571528"/>
            <a:ext cx="9144000" cy="74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-main-pic" descr="Картинка 120 из 41757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Картинка 102 из 16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42900"/>
            <a:ext cx="9144000" cy="704293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2500298" y="5214950"/>
            <a:ext cx="4572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ПЕРВОЗИМЬЕ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716</Words>
  <Application>Microsoft Office PowerPoint</Application>
  <PresentationFormat>Экран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admin</cp:lastModifiedBy>
  <cp:revision>111</cp:revision>
  <dcterms:created xsi:type="dcterms:W3CDTF">2010-01-06T21:12:01Z</dcterms:created>
  <dcterms:modified xsi:type="dcterms:W3CDTF">2024-10-19T08:19:32Z</dcterms:modified>
</cp:coreProperties>
</file>