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76" r:id="rId5"/>
    <p:sldId id="271" r:id="rId6"/>
    <p:sldId id="277" r:id="rId7"/>
    <p:sldId id="278" r:id="rId8"/>
    <p:sldId id="258" r:id="rId9"/>
    <p:sldId id="273" r:id="rId10"/>
    <p:sldId id="260" r:id="rId11"/>
    <p:sldId id="259" r:id="rId12"/>
    <p:sldId id="279" r:id="rId13"/>
    <p:sldId id="280" r:id="rId14"/>
    <p:sldId id="281" r:id="rId15"/>
    <p:sldId id="282" r:id="rId16"/>
    <p:sldId id="283" r:id="rId17"/>
    <p:sldId id="295" r:id="rId18"/>
    <p:sldId id="285" r:id="rId19"/>
    <p:sldId id="292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E116-25CA-4A27-A393-55A74D2C31A3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D61-94D3-4781-BA1C-E07E03AC9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E116-25CA-4A27-A393-55A74D2C31A3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D61-94D3-4781-BA1C-E07E03AC9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E116-25CA-4A27-A393-55A74D2C31A3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D61-94D3-4781-BA1C-E07E03AC9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E116-25CA-4A27-A393-55A74D2C31A3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D61-94D3-4781-BA1C-E07E03AC9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E116-25CA-4A27-A393-55A74D2C31A3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D61-94D3-4781-BA1C-E07E03AC9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E116-25CA-4A27-A393-55A74D2C31A3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D61-94D3-4781-BA1C-E07E03AC9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E116-25CA-4A27-A393-55A74D2C31A3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D61-94D3-4781-BA1C-E07E03AC9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E116-25CA-4A27-A393-55A74D2C31A3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D61-94D3-4781-BA1C-E07E03AC9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E116-25CA-4A27-A393-55A74D2C31A3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D61-94D3-4781-BA1C-E07E03AC9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E116-25CA-4A27-A393-55A74D2C31A3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D61-94D3-4781-BA1C-E07E03AC9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E116-25CA-4A27-A393-55A74D2C31A3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D61-94D3-4781-BA1C-E07E03AC9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8E116-25CA-4A27-A393-55A74D2C31A3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5D61-94D3-4781-BA1C-E07E03AC9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3.bp.blogspot.com/_DwqzFMmQgVQ/Sqdm8LRJe0I/AAAAAAAABVg/jZIZ24pWvGY/s400/om.jpg" TargetMode="External"/><Relationship Id="rId3" Type="http://schemas.openxmlformats.org/officeDocument/2006/relationships/image" Target="../media/image41.wmf"/><Relationship Id="rId7" Type="http://schemas.openxmlformats.org/officeDocument/2006/relationships/image" Target="../media/image4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img.66.ru/image/0523c4ad92851065f76da9b906a9e7e2/47dd6289/0/19/24/192479_normal.jpg" TargetMode="External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ashiony.ru/pic/shoes/pic/3713/2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search?p=236&amp;ed=1&amp;stype=simage&amp;text=%D1%84%D0%BE%D1%82%D0%BE%20%D0%B4%D0%B5%D1%82%D0%B5%D0%B9%20%D0%B2%20%D0%BA%D0%B0%D1%80%D1%82%D0%B8%D0%BD%D0%BA%D0%B0%D1%85&amp;spsite=fake-015-1748578.ru&amp;img_url=img.sunhome.ru/UsersGallery/042008/1303032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nakanune.ru/images/pictures/image_big_10701.jpg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bonafides.in.ua/images/img10599456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ryphonov.ru/tryphonov2/pic2/eso1.jp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amateurphotographer.ru/wp-content/uploads/2009/03/6a00d83452517869e2011168a95d16970c-320wi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http://www.artfuture.ru/files/Image/resunok5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agannath.ru/upload/iblock/011/000000000000000000000000000000.jpg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hyperlink" Target="http://dic.academic.ru/pictures/wiki/files/69/Ear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mesonline.typepad.com/photos/uncategorized/2008/04/18/nose.jpg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://bigfoto.ru/big_foto_best/gallery/albums/piple/body_parts/rot/RF5305133.JPG" TargetMode="External"/><Relationship Id="rId4" Type="http://schemas.openxmlformats.org/officeDocument/2006/relationships/hyperlink" Target="http://img-fotki.yandex.ru/get/2713/slava-gavrin.0/0_1a54b_8031245a_XL" TargetMode="External"/><Relationship Id="rId9" Type="http://schemas.openxmlformats.org/officeDocument/2006/relationships/image" Target="../media/image22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85725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50" y="785813"/>
            <a:ext cx="77866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spc="3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ru-RU" sz="4800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43063" y="1500188"/>
            <a:ext cx="66436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bg1"/>
                </a:solidFill>
                <a:latin typeface="Constantia" pitchFamily="18" charset="0"/>
              </a:rPr>
              <a:t>Строение тела  человека</a:t>
            </a:r>
            <a:endParaRPr lang="ru-RU" sz="48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013176"/>
            <a:ext cx="796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Презентацию составила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учитель начальных классов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МОУСОШ № 15 </a:t>
            </a:r>
            <a:r>
              <a:rPr lang="ru-RU" b="1" dirty="0" err="1">
                <a:solidFill>
                  <a:schemeClr val="bg1"/>
                </a:solidFill>
              </a:rPr>
              <a:t>г.Тверь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Гостинцева</a:t>
            </a:r>
            <a:r>
              <a:rPr lang="ru-RU" b="1" dirty="0">
                <a:solidFill>
                  <a:schemeClr val="bg1"/>
                </a:solidFill>
              </a:rPr>
              <a:t>  Нина Владимировна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7" name="Picture 1" descr="C:\Users\Егор\Desktop\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1593" y="500042"/>
            <a:ext cx="5059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Дыхательная система</a:t>
            </a:r>
            <a:endParaRPr lang="ru-RU" sz="2800" b="1" i="1" u="sng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14422"/>
            <a:ext cx="4916284" cy="317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0746" y="4786322"/>
            <a:ext cx="5918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Обеспечивает организм кислородом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выводит углекислый газ.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1" name="Picture 1" descr="C:\Users\Егор\Desktop\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3471" y="642918"/>
            <a:ext cx="5487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Органы кровообращения</a:t>
            </a:r>
            <a:endParaRPr lang="ru-RU" sz="2800" b="1" i="1" u="sng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428736"/>
            <a:ext cx="4400552" cy="28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4500570"/>
            <a:ext cx="83739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Сердце перекачивает по сосудам тела кровь, которая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доставляет пищу и  воздух ко всем органам тела.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Одни вещества переносятся к клеткам,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другие - из клеток. 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1" name="Picture 1" descr="C:\Users\Егор\Desktop\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07364" y="571480"/>
            <a:ext cx="4733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Органы пищеварения</a:t>
            </a:r>
            <a:endParaRPr lang="ru-RU" sz="2800" b="1" i="1" u="sng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00174"/>
            <a:ext cx="524351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1538" y="5000636"/>
            <a:ext cx="7132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Снабжают организм человека питательными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веществами и энергией.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1" name="Picture 1" descr="C:\Users\Егор\Desktop\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4530" y="571480"/>
            <a:ext cx="4193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Органы выделения</a:t>
            </a:r>
            <a:endParaRPr lang="ru-RU" sz="2800" b="1" i="1" u="sng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643050"/>
            <a:ext cx="4572032" cy="276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4643446"/>
            <a:ext cx="8232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Выводят из организма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переработанные продукты – шлаки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 и избыток воды. 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1" name="Picture 1" descr="C:\Users\Егор\Desktop\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90742" y="571480"/>
            <a:ext cx="7567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Опорно– двигательная система</a:t>
            </a:r>
            <a:endParaRPr lang="ru-RU" sz="2800" b="1" i="1" u="sng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00174"/>
            <a:ext cx="285751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215074" y="2571744"/>
            <a:ext cx="2643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Скелет и мышцы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 служат для опоры и движения тела.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214422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череп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785926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грудная клетка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500306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позвоночник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429000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бедро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4000504"/>
            <a:ext cx="1321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голень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643446"/>
            <a:ext cx="1216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стопа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071802" y="1857364"/>
            <a:ext cx="7143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00364" y="2571744"/>
            <a:ext cx="85725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786050" y="2928934"/>
            <a:ext cx="1143008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214546" y="3929066"/>
            <a:ext cx="150019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357422" y="4500570"/>
            <a:ext cx="1357322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428860" y="5143512"/>
            <a:ext cx="1357322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1" name="Picture 1" descr="C:\Users\Егор\Desktop\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строение тела человека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142984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части тела</a:t>
            </a:r>
            <a:endParaRPr lang="ru-RU" b="1" i="1" u="sng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785926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голова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9" y="2214554"/>
            <a:ext cx="1714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шея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786058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туловище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928662" y="3433377"/>
            <a:ext cx="1394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руки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1" y="4357694"/>
            <a:ext cx="1167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ноги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0977" y="364331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1142984"/>
            <a:ext cx="1258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органы</a:t>
            </a:r>
            <a:endParaRPr lang="ru-RU" b="1" i="1" u="sng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2357430"/>
            <a:ext cx="2387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органы чувств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2786058"/>
            <a:ext cx="2615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органы дыхания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2066" y="1857364"/>
            <a:ext cx="382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органы кровообращения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86380" y="3143248"/>
            <a:ext cx="329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органы пищеварения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86380" y="3643314"/>
            <a:ext cx="2924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органы выделения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4071942"/>
            <a:ext cx="4561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опорно-двигательная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 система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4786322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нервная система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3" name="Picture 5" descr="humanf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1" y="1571612"/>
            <a:ext cx="3209931" cy="464347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357290" y="857232"/>
            <a:ext cx="174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внешнее</a:t>
            </a:r>
            <a:endParaRPr lang="ru-RU" sz="2400" b="1" i="1" u="sng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30027" y="857232"/>
            <a:ext cx="2400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внутреннее</a:t>
            </a:r>
            <a:endParaRPr lang="ru-RU" sz="2400" b="1" i="1" u="sng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1" name="Picture 1" descr="C:\Users\Егор\Desktop\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428604"/>
            <a:ext cx="164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Вывод:</a:t>
            </a:r>
            <a:endParaRPr lang="ru-RU" sz="2800" b="1" i="1" u="sng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71546"/>
            <a:ext cx="830092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300" dirty="0" smtClean="0">
                <a:solidFill>
                  <a:schemeClr val="bg1"/>
                </a:solidFill>
                <a:latin typeface="Constantia" pitchFamily="18" charset="0"/>
              </a:rPr>
              <a:t>Человек – часть живой природы.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300" dirty="0" smtClean="0">
                <a:solidFill>
                  <a:schemeClr val="bg1"/>
                </a:solidFill>
                <a:latin typeface="Constantia" pitchFamily="18" charset="0"/>
              </a:rPr>
              <a:t> Организм людей сложно устроен.</a:t>
            </a:r>
            <a:br>
              <a:rPr lang="ru-RU" sz="2000" b="1" i="1" spc="30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b="1" i="1" spc="300" dirty="0" smtClean="0">
                <a:solidFill>
                  <a:schemeClr val="bg1"/>
                </a:solidFill>
                <a:latin typeface="Constantia" pitchFamily="18" charset="0"/>
              </a:rPr>
              <a:t>Различают внешнее и внутреннее строение тела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300" dirty="0" smtClean="0">
                <a:solidFill>
                  <a:schemeClr val="bg1"/>
                </a:solidFill>
                <a:latin typeface="Constantia" pitchFamily="18" charset="0"/>
              </a:rPr>
              <a:t>человека. Все части и органы нашего тела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300" dirty="0" smtClean="0">
                <a:solidFill>
                  <a:schemeClr val="bg1"/>
                </a:solidFill>
                <a:latin typeface="Constantia" pitchFamily="18" charset="0"/>
              </a:rPr>
              <a:t>связаны между собой и образуют единое целое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300" dirty="0" smtClean="0">
                <a:solidFill>
                  <a:schemeClr val="bg1"/>
                </a:solidFill>
                <a:latin typeface="Constantia" pitchFamily="18" charset="0"/>
              </a:rPr>
              <a:t>наш организм.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357430"/>
            <a:ext cx="457203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" name="Picture 14" descr="Рисунок2"/>
          <p:cNvPicPr>
            <a:picLocks noChangeAspect="1" noChangeArrowheads="1"/>
          </p:cNvPicPr>
          <p:nvPr/>
        </p:nvPicPr>
        <p:blipFill>
          <a:blip r:embed="rId4" cstate="print"/>
          <a:srcRect l="16000" t="5128" r="13600"/>
          <a:stretch>
            <a:fillRect/>
          </a:stretch>
        </p:blipFill>
        <p:spPr bwMode="auto">
          <a:xfrm>
            <a:off x="4143372" y="4071942"/>
            <a:ext cx="555649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гор\Desktop\доска с ме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500042"/>
            <a:ext cx="74738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От каждого из нас зависит как слаженно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 и согласованно работают все части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и органы нашего тела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  ак сохранить своё тело красивым и здоровым?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5357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На этот вопрос вы  подготовите свои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советы на следующий урок. 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143116"/>
            <a:ext cx="1928825" cy="153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02701">
            <a:off x="6028057" y="2578056"/>
            <a:ext cx="2253827" cy="15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956549" flipV="1">
            <a:off x="932724" y="2463127"/>
            <a:ext cx="2229816" cy="1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857628"/>
            <a:ext cx="227295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00034" y="1285860"/>
            <a:ext cx="834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К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1" name="Picture 1" descr="C:\Users\Егор\Desktop\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2143116"/>
            <a:ext cx="6500858" cy="4071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008000"/>
                </a:solidFill>
              </a:rPr>
              <a:t>   Если узнали много нового,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8000"/>
                </a:solidFill>
              </a:rPr>
              <a:t> было интересно, легко на уроке,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8000"/>
                </a:solidFill>
              </a:rPr>
              <a:t> во всем разобрались –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8000"/>
                </a:solidFill>
              </a:rPr>
              <a:t> зелёный  цвет</a:t>
            </a:r>
            <a:r>
              <a:rPr lang="ru-RU" sz="2400" dirty="0" smtClean="0">
                <a:solidFill>
                  <a:srgbClr val="008000"/>
                </a:solidFill>
              </a:rPr>
              <a:t>.</a:t>
            </a:r>
          </a:p>
          <a:p>
            <a:pPr>
              <a:buFontTx/>
              <a:buNone/>
            </a:pPr>
            <a:endParaRPr lang="ru-RU" sz="2400" dirty="0" smtClean="0">
              <a:solidFill>
                <a:srgbClr val="333399"/>
              </a:solidFill>
            </a:endParaRP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</a:t>
            </a:r>
            <a:r>
              <a:rPr lang="ru-RU" sz="2400" b="1" dirty="0" smtClean="0">
                <a:solidFill>
                  <a:srgbClr val="FF9900"/>
                </a:solidFill>
              </a:rPr>
              <a:t>Если иногда были трудности,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FF9900"/>
                </a:solidFill>
              </a:rPr>
              <a:t> сомнения,– жёлтый цвет.</a:t>
            </a:r>
          </a:p>
          <a:p>
            <a:pPr>
              <a:buFontTx/>
              <a:buNone/>
            </a:pPr>
            <a:endParaRPr lang="ru-RU" sz="2400" dirty="0" smtClean="0">
              <a:solidFill>
                <a:srgbClr val="FF9900"/>
              </a:solidFill>
            </a:endParaRP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Если не разобрались в теме,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было не очень интересно –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синий  цвет. </a:t>
            </a:r>
          </a:p>
        </p:txBody>
      </p:sp>
      <p:pic>
        <p:nvPicPr>
          <p:cNvPr id="6" name="Picture 2" descr="C:\Users\Администратор\Desktop\смайл\с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85992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Администратор\Desktop\смайл\с1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71876"/>
            <a:ext cx="121443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Администратор\Desktop\смайл\с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714884"/>
            <a:ext cx="15716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18993" y="714356"/>
            <a:ext cx="405752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Оцените свою работу:</a:t>
            </a:r>
            <a:endParaRPr lang="ru-RU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Егор\Desktop\доска с ме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C:\Users\Егор\Desktop\доска с ме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C:\Users\Егор\Desktop\доска с ме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6429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300" dirty="0" smtClean="0">
                <a:solidFill>
                  <a:schemeClr val="bg1"/>
                </a:solidFill>
                <a:latin typeface="Constantia" pitchFamily="18" charset="0"/>
              </a:rPr>
              <a:t>Здоровье – дороже богатства.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000240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Здоровье – всему голова, всего дороже.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500306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Здоровье не купишь – его разум дарит.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3357562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Деньги потерял – ничего не потерял, время потерял – много потерял, здоровье потерял – всё потерял.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45720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В здоровом теле – здоровый дух.</a:t>
            </a:r>
          </a:p>
        </p:txBody>
      </p:sp>
      <p:pic>
        <p:nvPicPr>
          <p:cNvPr id="13" name="Рисунок 12" descr="J007925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357826"/>
            <a:ext cx="9128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8 из 1371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572008"/>
            <a:ext cx="1976438" cy="13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-tmb-0x" descr="http://im2-tub.yandex.net/i?id=55637945&amp;tov=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572008"/>
            <a:ext cx="17145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-tmb-0x" descr="http://im3-tub.yandex.net/i?id=143334021&amp;tov=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500042"/>
            <a:ext cx="121444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Картинка 40 из 8253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571481"/>
            <a:ext cx="1143008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4969" cy="690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50" y="785813"/>
            <a:ext cx="77866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На земле он всех умней,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Потому и всех сильней.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spc="300" dirty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Мы на них стоим и пляшем.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Ну, а если им прикажем,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 Нас они бегом несут.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Подскажи, как их зовут?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Брат с братом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>
                <a:solidFill>
                  <a:schemeClr val="bg1"/>
                </a:solidFill>
                <a:latin typeface="Constantia" pitchFamily="18" charset="0"/>
              </a:rPr>
              <a:t>ч</a:t>
            </a: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ерез дорогу живут,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>
                <a:solidFill>
                  <a:schemeClr val="bg1"/>
                </a:solidFill>
                <a:latin typeface="Constantia" pitchFamily="18" charset="0"/>
              </a:rPr>
              <a:t>а</a:t>
            </a: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 один другого не видят.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spc="3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054" name="Picture 6" descr="Картинка 21 из 46248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928802"/>
            <a:ext cx="1343850" cy="2020827"/>
          </a:xfrm>
          <a:prstGeom prst="rect">
            <a:avLst/>
          </a:prstGeom>
          <a:noFill/>
        </p:spPr>
      </p:pic>
      <p:pic>
        <p:nvPicPr>
          <p:cNvPr id="7" name="Picture 5" descr="j0356713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00042"/>
            <a:ext cx="1752600" cy="1489075"/>
          </a:xfrm>
          <a:prstGeom prst="rect">
            <a:avLst/>
          </a:prstGeom>
          <a:noFill/>
        </p:spPr>
      </p:pic>
      <p:pic>
        <p:nvPicPr>
          <p:cNvPr id="13316" name="Picture 4" descr="http://im2-tub.yandex.net/i?id=20880990&amp;tov=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286256"/>
            <a:ext cx="2014542" cy="12715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1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http://bonafides.in.ua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http://fashiony.ru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http://www.nakanune.ru</a:t>
            </a:r>
            <a:r>
              <a:rPr lang="ru-RU" sz="1600" b="1" u="sng" dirty="0" smtClean="0"/>
              <a:t> 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http://amateurphotographer.ru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http://www.tryphonov.ru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http://www.artfuture.ru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http://www.narodniy.kz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http://img-fotki.yandex.ru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7">
              <a:buNone/>
            </a:pPr>
            <a:endParaRPr lang="ru-RU" b="1" u="sng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500042"/>
            <a:ext cx="1726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                Источники: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2148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285860"/>
            <a:ext cx="6000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office.microsoft.com/…/</a:t>
            </a:r>
            <a:r>
              <a:rPr lang="en-US" sz="1600" b="1" dirty="0" smtClean="0">
                <a:solidFill>
                  <a:schemeClr val="bg1"/>
                </a:solidFill>
              </a:rPr>
              <a:t>powerpoint</a:t>
            </a:r>
            <a:r>
              <a:rPr lang="en-US" sz="1600" dirty="0" smtClean="0">
                <a:solidFill>
                  <a:schemeClr val="bg1"/>
                </a:solidFill>
              </a:rPr>
              <a:t>/HA100866431049.aspx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601"/>
            <a:ext cx="9358346" cy="694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50" y="785813"/>
            <a:ext cx="7786688" cy="69865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spc="300" dirty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spc="300" dirty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spc="300" dirty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Вот гора, а у горы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Две глубокие норы.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В этих норах воздух бродит,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То заходит, то выходит.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spc="300" dirty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По утру на четырёх,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В полдень на двух,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А к вечеру на трёх.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spc="3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i="1" spc="3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7143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>
                <a:solidFill>
                  <a:schemeClr val="bg1"/>
                </a:solidFill>
                <a:latin typeface="Constantia" pitchFamily="18" charset="0"/>
              </a:rPr>
              <a:t>Белые силачи рубят калачи,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>
                <a:solidFill>
                  <a:schemeClr val="bg1"/>
                </a:solidFill>
                <a:latin typeface="Constantia" pitchFamily="18" charset="0"/>
              </a:rPr>
              <a:t> а красный говорун </a:t>
            </a:r>
          </a:p>
          <a:p>
            <a:pPr>
              <a:defRPr/>
            </a:pPr>
            <a:r>
              <a:rPr lang="ru-RU" sz="2400" b="1" i="1" spc="300" dirty="0">
                <a:solidFill>
                  <a:schemeClr val="bg1"/>
                </a:solidFill>
                <a:latin typeface="Constantia" pitchFamily="18" charset="0"/>
              </a:rPr>
              <a:t>п</a:t>
            </a: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одкладывает</a:t>
            </a:r>
            <a:r>
              <a:rPr lang="ru-RU" sz="2400" b="1" i="1" spc="300" dirty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>
              <a:defRPr/>
            </a:pPr>
            <a:endParaRPr lang="ru-RU" sz="2400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1746" name="Picture 2" descr="http://im7-tub.yandex.net/i?id=102730610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2"/>
            <a:ext cx="1214446" cy="1247718"/>
          </a:xfrm>
          <a:prstGeom prst="rect">
            <a:avLst/>
          </a:prstGeom>
          <a:noFill/>
        </p:spPr>
      </p:pic>
      <p:pic>
        <p:nvPicPr>
          <p:cNvPr id="31748" name="Picture 4" descr="Картинка 50 из 1672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357430"/>
            <a:ext cx="1212516" cy="1495437"/>
          </a:xfrm>
          <a:prstGeom prst="rect">
            <a:avLst/>
          </a:prstGeom>
          <a:noFill/>
        </p:spPr>
      </p:pic>
      <p:pic>
        <p:nvPicPr>
          <p:cNvPr id="10" name="Рисунок 9" descr="http://im2-tub.yandex.net/i?id=94335439&amp;tov=2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5072074"/>
            <a:ext cx="1428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Рисунок3"/>
          <p:cNvPicPr>
            <a:picLocks noChangeAspect="1" noChangeArrowheads="1"/>
          </p:cNvPicPr>
          <p:nvPr/>
        </p:nvPicPr>
        <p:blipFill>
          <a:blip r:embed="rId8" cstate="print"/>
          <a:srcRect l="36267" t="14400" r="31734" b="2400"/>
          <a:stretch>
            <a:fillRect/>
          </a:stretch>
        </p:blipFill>
        <p:spPr bwMode="auto">
          <a:xfrm>
            <a:off x="8143900" y="4214818"/>
            <a:ext cx="714379" cy="2143116"/>
          </a:xfrm>
          <a:prstGeom prst="rect">
            <a:avLst/>
          </a:prstGeom>
          <a:noFill/>
        </p:spPr>
      </p:pic>
      <p:pic>
        <p:nvPicPr>
          <p:cNvPr id="9" name="Рисунок 8" descr="http://www.e-prof.ru/imgs/2850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4214818"/>
            <a:ext cx="102393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гор\Desktop\доска с ме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91804" y="1071546"/>
            <a:ext cx="761804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300" dirty="0" smtClean="0">
                <a:solidFill>
                  <a:schemeClr val="bg1"/>
                </a:solidFill>
                <a:latin typeface="Constantia" pitchFamily="18" charset="0"/>
              </a:rPr>
              <a:t>Человек.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300" dirty="0" smtClean="0">
                <a:solidFill>
                  <a:schemeClr val="bg1"/>
                </a:solidFill>
                <a:latin typeface="Constantia" pitchFamily="18" charset="0"/>
              </a:rPr>
              <a:t>Строение тела человека.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300" dirty="0">
                <a:solidFill>
                  <a:schemeClr val="bg1"/>
                </a:solidFill>
                <a:latin typeface="Constantia" pitchFamily="18" charset="0"/>
              </a:rPr>
              <a:t>в</a:t>
            </a:r>
            <a:r>
              <a:rPr lang="ru-RU" sz="4000" b="1" i="1" spc="300" dirty="0" smtClean="0">
                <a:solidFill>
                  <a:schemeClr val="bg1"/>
                </a:solidFill>
                <a:latin typeface="Constantia" pitchFamily="18" charset="0"/>
              </a:rPr>
              <a:t>нешнее    внутреннее</a:t>
            </a:r>
            <a:endParaRPr lang="ru-RU" sz="40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5121" name="Picture 1" descr="C:\Users\Егор\Desktop\до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Егор\Desktop\до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00553" y="928670"/>
            <a:ext cx="3430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300" dirty="0">
                <a:solidFill>
                  <a:schemeClr val="bg1"/>
                </a:solidFill>
                <a:latin typeface="Constantia" pitchFamily="18" charset="0"/>
              </a:rPr>
              <a:t>человек</a:t>
            </a:r>
          </a:p>
        </p:txBody>
      </p:sp>
      <p:pic>
        <p:nvPicPr>
          <p:cNvPr id="34820" name="Picture 4" descr="Картинка 221 из 1739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214554"/>
            <a:ext cx="5076825" cy="28384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гор\Desktop\доска с ме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91804" y="1071546"/>
            <a:ext cx="761804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300" dirty="0" smtClean="0">
                <a:solidFill>
                  <a:schemeClr val="bg1"/>
                </a:solidFill>
                <a:latin typeface="Constantia" pitchFamily="18" charset="0"/>
              </a:rPr>
              <a:t>Человек.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300" dirty="0" smtClean="0">
                <a:solidFill>
                  <a:schemeClr val="bg1"/>
                </a:solidFill>
                <a:latin typeface="Constantia" pitchFamily="18" charset="0"/>
              </a:rPr>
              <a:t>Строение тела человека.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300" dirty="0">
                <a:solidFill>
                  <a:schemeClr val="bg1"/>
                </a:solidFill>
                <a:latin typeface="Constantia" pitchFamily="18" charset="0"/>
              </a:rPr>
              <a:t>в</a:t>
            </a:r>
            <a:r>
              <a:rPr lang="ru-RU" sz="4000" b="1" i="1" spc="300" dirty="0" smtClean="0">
                <a:solidFill>
                  <a:schemeClr val="bg1"/>
                </a:solidFill>
                <a:latin typeface="Constantia" pitchFamily="18" charset="0"/>
              </a:rPr>
              <a:t>нешнее    внутреннее</a:t>
            </a:r>
            <a:endParaRPr lang="ru-RU" sz="40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5121" name="Picture 1" descr="C:\Users\Егор\Desktop\до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Егор\Desktop\до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08677" y="428604"/>
            <a:ext cx="7343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строение тела человека</a:t>
            </a:r>
          </a:p>
        </p:txBody>
      </p:sp>
      <p:pic>
        <p:nvPicPr>
          <p:cNvPr id="11" name="i-main-pic" descr="Картинка 1 из 356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5" y="2071678"/>
            <a:ext cx="200026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13 из 5037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071678"/>
            <a:ext cx="190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041012" y="6072206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части тела</a:t>
            </a:r>
            <a:endParaRPr lang="ru-RU" sz="24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45050" y="6000768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органы</a:t>
            </a:r>
            <a:endParaRPr lang="ru-RU" sz="24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6825" y="1357298"/>
            <a:ext cx="174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внешнее</a:t>
            </a:r>
            <a:endParaRPr lang="ru-RU" sz="24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57216" y="1357298"/>
            <a:ext cx="2400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внутреннее</a:t>
            </a:r>
            <a:endParaRPr lang="ru-RU" sz="24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гор\Desktop\доска с ме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91804" y="1071546"/>
            <a:ext cx="761804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300" dirty="0" smtClean="0">
                <a:solidFill>
                  <a:schemeClr val="bg1"/>
                </a:solidFill>
                <a:latin typeface="Constantia" pitchFamily="18" charset="0"/>
              </a:rPr>
              <a:t>Человек.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300" dirty="0" smtClean="0">
                <a:solidFill>
                  <a:schemeClr val="bg1"/>
                </a:solidFill>
                <a:latin typeface="Constantia" pitchFamily="18" charset="0"/>
              </a:rPr>
              <a:t>Строение тела человека.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300" dirty="0">
                <a:solidFill>
                  <a:schemeClr val="bg1"/>
                </a:solidFill>
                <a:latin typeface="Constantia" pitchFamily="18" charset="0"/>
              </a:rPr>
              <a:t>в</a:t>
            </a:r>
            <a:r>
              <a:rPr lang="ru-RU" sz="4000" b="1" i="1" spc="300" dirty="0" smtClean="0">
                <a:solidFill>
                  <a:schemeClr val="bg1"/>
                </a:solidFill>
                <a:latin typeface="Constantia" pitchFamily="18" charset="0"/>
              </a:rPr>
              <a:t>нешнее    внутреннее</a:t>
            </a:r>
            <a:endParaRPr lang="ru-RU" sz="40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5121" name="Picture 1" descr="C:\Users\Егор\Desktop\до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Егор\Desktop\до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5980" y="500042"/>
            <a:ext cx="7379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Внешнее строение тела человека</a:t>
            </a:r>
            <a:endParaRPr lang="ru-RU" sz="2800" b="1" i="1" u="sng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3796" name="Picture 4" descr="Картинка 77 из 6176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357298"/>
            <a:ext cx="2571750" cy="3810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56690" y="1500174"/>
            <a:ext cx="1432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голова</a:t>
            </a:r>
            <a:endParaRPr lang="ru-RU" sz="24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2751" y="2285992"/>
            <a:ext cx="902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шея</a:t>
            </a:r>
            <a:endParaRPr lang="ru-RU" sz="24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214686"/>
            <a:ext cx="2047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туловище</a:t>
            </a:r>
            <a:endParaRPr lang="ru-RU" sz="24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1428736"/>
            <a:ext cx="3587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Верхние и нижние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конечности</a:t>
            </a:r>
            <a:endParaRPr lang="ru-RU" sz="24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2643182"/>
            <a:ext cx="1048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руки</a:t>
            </a:r>
            <a:endParaRPr lang="ru-RU" sz="24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3714752"/>
            <a:ext cx="1047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ноги</a:t>
            </a:r>
            <a:endParaRPr lang="ru-RU" sz="24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571736" y="1714488"/>
            <a:ext cx="128588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571736" y="2000240"/>
            <a:ext cx="1428760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643174" y="2643182"/>
            <a:ext cx="1500198" cy="857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4786314" y="2500306"/>
            <a:ext cx="857256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4357686" y="3929066"/>
            <a:ext cx="1357322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гор\Desktop\доска с ме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91804" y="1071546"/>
            <a:ext cx="761804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300" dirty="0" smtClean="0">
                <a:solidFill>
                  <a:schemeClr val="bg1"/>
                </a:solidFill>
                <a:latin typeface="Constantia" pitchFamily="18" charset="0"/>
              </a:rPr>
              <a:t>Человек.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300" dirty="0" smtClean="0">
                <a:solidFill>
                  <a:schemeClr val="bg1"/>
                </a:solidFill>
                <a:latin typeface="Constantia" pitchFamily="18" charset="0"/>
              </a:rPr>
              <a:t>Строение тела человека.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300" dirty="0">
                <a:solidFill>
                  <a:schemeClr val="bg1"/>
                </a:solidFill>
                <a:latin typeface="Constantia" pitchFamily="18" charset="0"/>
              </a:rPr>
              <a:t>в</a:t>
            </a:r>
            <a:r>
              <a:rPr lang="ru-RU" sz="4000" b="1" i="1" spc="300" dirty="0" smtClean="0">
                <a:solidFill>
                  <a:schemeClr val="bg1"/>
                </a:solidFill>
                <a:latin typeface="Constantia" pitchFamily="18" charset="0"/>
              </a:rPr>
              <a:t>нешнее    внутреннее</a:t>
            </a:r>
            <a:endParaRPr lang="ru-RU" sz="40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5121" name="Picture 1" descr="C:\Users\Егор\Desktop\до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Егор\Desktop\до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500042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внутреннее </a:t>
            </a:r>
            <a:r>
              <a:rPr lang="ru-RU" sz="2800" b="1" i="1" u="sng" spc="300" dirty="0">
                <a:solidFill>
                  <a:schemeClr val="bg1"/>
                </a:solidFill>
                <a:latin typeface="Constantia" pitchFamily="18" charset="0"/>
              </a:rPr>
              <a:t>строение тела человека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4409" y="1428736"/>
            <a:ext cx="481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опорно-двигательная система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4929198"/>
            <a:ext cx="3441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органы пищеварения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4286256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органы дыхания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3571876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органы кровообращения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1" y="2786058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органы чувств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207167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нервная система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5715016"/>
            <a:ext cx="3067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органы выделения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7" name="Picture 2" descr="C:\Users\Егор\Desktop\n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428736"/>
            <a:ext cx="2981327" cy="48577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5" name="Picture 1" descr="C:\Users\Егор\Desktop\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сканирование002"/>
          <p:cNvPicPr>
            <a:picLocks noChangeAspect="1" noChangeArrowheads="1"/>
          </p:cNvPicPr>
          <p:nvPr/>
        </p:nvPicPr>
        <p:blipFill>
          <a:blip r:embed="rId3" cstate="print"/>
          <a:srcRect l="8725" t="9944" r="4315" b="9834"/>
          <a:stretch>
            <a:fillRect/>
          </a:stretch>
        </p:blipFill>
        <p:spPr bwMode="auto">
          <a:xfrm>
            <a:off x="3214678" y="5214950"/>
            <a:ext cx="2214578" cy="139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0831" y="428604"/>
            <a:ext cx="834427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300" dirty="0" smtClean="0">
                <a:solidFill>
                  <a:schemeClr val="bg1"/>
                </a:solidFill>
                <a:latin typeface="Constantia" pitchFamily="18" charset="0"/>
              </a:rPr>
              <a:t>Главной системой , управляющей всеми органами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300" dirty="0" smtClean="0">
                <a:solidFill>
                  <a:schemeClr val="bg1"/>
                </a:solidFill>
                <a:latin typeface="Constantia" pitchFamily="18" charset="0"/>
              </a:rPr>
              <a:t> нашего тела, является </a:t>
            </a:r>
            <a:r>
              <a:rPr lang="ru-RU" sz="2400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нервная система</a:t>
            </a:r>
            <a:r>
              <a:rPr lang="ru-RU" sz="2000" b="1" i="1" spc="300" dirty="0" smtClean="0">
                <a:solidFill>
                  <a:schemeClr val="bg1"/>
                </a:solidFill>
                <a:latin typeface="Constantia" pitchFamily="18" charset="0"/>
              </a:rPr>
              <a:t>. 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300" dirty="0" smtClean="0">
                <a:solidFill>
                  <a:schemeClr val="bg1"/>
                </a:solidFill>
                <a:latin typeface="Constantia" pitchFamily="18" charset="0"/>
              </a:rPr>
              <a:t>Состоит из центра (головной и спинной мозг)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300" dirty="0" smtClean="0">
                <a:solidFill>
                  <a:schemeClr val="bg1"/>
                </a:solidFill>
                <a:latin typeface="Constantia" pitchFamily="18" charset="0"/>
              </a:rPr>
              <a:t> множества нервов и органов чувств.</a:t>
            </a:r>
            <a:endParaRPr lang="ru-RU" sz="20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7806" y="25717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5019" y="4286256"/>
            <a:ext cx="76025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300" dirty="0" smtClean="0">
                <a:solidFill>
                  <a:schemeClr val="bg1"/>
                </a:solidFill>
                <a:latin typeface="Constantia" pitchFamily="18" charset="0"/>
              </a:rPr>
              <a:t>В здоровом организме все органы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300" dirty="0" smtClean="0">
                <a:solidFill>
                  <a:schemeClr val="bg1"/>
                </a:solidFill>
                <a:latin typeface="Constantia" pitchFamily="18" charset="0"/>
              </a:rPr>
              <a:t>действуют слаженно. Согласует эту работу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 головной мозг</a:t>
            </a:r>
            <a:r>
              <a:rPr lang="ru-RU" sz="2400" b="1" i="1" spc="3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ru-RU" sz="2400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785926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гор\Desktop\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0"/>
            <a:ext cx="92583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24576" y="357166"/>
            <a:ext cx="3422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spc="300" dirty="0" smtClean="0">
                <a:solidFill>
                  <a:schemeClr val="bg1"/>
                </a:solidFill>
                <a:latin typeface="Constantia" pitchFamily="18" charset="0"/>
              </a:rPr>
              <a:t>Органы чувств</a:t>
            </a:r>
            <a:endParaRPr lang="ru-RU" sz="2800" b="1" i="1" u="sng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076" name="Picture 4" descr="http://im6-tub.yandex.net/i?id=28781770&amp;tov=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86058"/>
            <a:ext cx="1419225" cy="942976"/>
          </a:xfrm>
          <a:prstGeom prst="rect">
            <a:avLst/>
          </a:prstGeom>
          <a:noFill/>
        </p:spPr>
      </p:pic>
      <p:pic>
        <p:nvPicPr>
          <p:cNvPr id="3078" name="Picture 6" descr="Картинка 10 из 167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000108"/>
            <a:ext cx="4429157" cy="3000396"/>
          </a:xfrm>
          <a:prstGeom prst="rect">
            <a:avLst/>
          </a:prstGeom>
          <a:noFill/>
        </p:spPr>
      </p:pic>
      <p:pic>
        <p:nvPicPr>
          <p:cNvPr id="3080" name="Picture 8" descr="Картинка 58 из 17084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357166"/>
            <a:ext cx="1428760" cy="2000264"/>
          </a:xfrm>
          <a:prstGeom prst="rect">
            <a:avLst/>
          </a:prstGeom>
          <a:noFill/>
        </p:spPr>
      </p:pic>
      <p:pic>
        <p:nvPicPr>
          <p:cNvPr id="3088" name="Picture 16" descr="Картинка 4 из 66355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5143512"/>
            <a:ext cx="2000264" cy="1051591"/>
          </a:xfrm>
          <a:prstGeom prst="rect">
            <a:avLst/>
          </a:prstGeom>
          <a:noFill/>
        </p:spPr>
      </p:pic>
      <p:pic>
        <p:nvPicPr>
          <p:cNvPr id="3090" name="Picture 18" descr="http://bigfoto.ru/big_foto_best/gallery/albums/piple/body_parts/rot/RF530513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68" y="5143512"/>
            <a:ext cx="2000264" cy="1094066"/>
          </a:xfrm>
          <a:prstGeom prst="rect">
            <a:avLst/>
          </a:prstGeom>
          <a:noFill/>
        </p:spPr>
      </p:pic>
      <p:pic>
        <p:nvPicPr>
          <p:cNvPr id="3094" name="Picture 22" descr="Картинка 17 из 144393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500042"/>
            <a:ext cx="1428727" cy="2000264"/>
          </a:xfrm>
          <a:prstGeom prst="rect">
            <a:avLst/>
          </a:prstGeom>
          <a:noFill/>
        </p:spPr>
      </p:pic>
      <p:pic>
        <p:nvPicPr>
          <p:cNvPr id="3098" name="Picture 26" descr="http://im8-tub.yandex.net/i?id=38478375&amp;tov=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2264" y="5143512"/>
            <a:ext cx="2000264" cy="109603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29668" y="2643182"/>
            <a:ext cx="1350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>
                <a:solidFill>
                  <a:schemeClr val="bg1"/>
                </a:solidFill>
                <a:latin typeface="Constantia" pitchFamily="18" charset="0"/>
              </a:rPr>
              <a:t>о</a:t>
            </a: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рганы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слуха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768" y="2571744"/>
            <a:ext cx="168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>
                <a:solidFill>
                  <a:schemeClr val="bg1"/>
                </a:solidFill>
                <a:latin typeface="Constantia" pitchFamily="18" charset="0"/>
              </a:rPr>
              <a:t>о</a:t>
            </a: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рганы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 обоняния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6286520"/>
            <a:ext cx="235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>
                <a:solidFill>
                  <a:schemeClr val="bg1"/>
                </a:solidFill>
                <a:latin typeface="Constantia" pitchFamily="18" charset="0"/>
              </a:rPr>
              <a:t>о</a:t>
            </a: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рганы зрения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868" y="6286520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>
                <a:solidFill>
                  <a:schemeClr val="bg1"/>
                </a:solidFill>
                <a:latin typeface="Constantia" pitchFamily="18" charset="0"/>
              </a:rPr>
              <a:t>о</a:t>
            </a: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рганы вкуса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86512" y="6286520"/>
            <a:ext cx="2691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>
                <a:solidFill>
                  <a:schemeClr val="bg1"/>
                </a:solidFill>
                <a:latin typeface="Constantia" pitchFamily="18" charset="0"/>
              </a:rPr>
              <a:t>о</a:t>
            </a: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рганы осязания</a:t>
            </a:r>
            <a:endParaRPr lang="ru-RU" b="1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2844" y="4071942"/>
            <a:ext cx="8616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Связывают организм с окружающим миром и помогают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Ему слышать, видеть, чувствовать вкус и запахи,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 smtClean="0">
                <a:solidFill>
                  <a:schemeClr val="bg1"/>
                </a:solidFill>
                <a:latin typeface="Constantia" pitchFamily="18" charset="0"/>
              </a:rPr>
              <a:t>Ощущать жару и холод, а также прикосновения.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558</Words>
  <Application>Microsoft Office PowerPoint</Application>
  <PresentationFormat>Экран (4:3)</PresentationFormat>
  <Paragraphs>185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Егор</dc:creator>
  <cp:lastModifiedBy>admin</cp:lastModifiedBy>
  <cp:revision>95</cp:revision>
  <dcterms:created xsi:type="dcterms:W3CDTF">2010-01-05T15:52:42Z</dcterms:created>
  <dcterms:modified xsi:type="dcterms:W3CDTF">2024-10-19T08:02:37Z</dcterms:modified>
</cp:coreProperties>
</file>