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59" r:id="rId3"/>
    <p:sldId id="270" r:id="rId4"/>
    <p:sldId id="284" r:id="rId5"/>
    <p:sldId id="356" r:id="rId6"/>
    <p:sldId id="262" r:id="rId7"/>
    <p:sldId id="354" r:id="rId8"/>
    <p:sldId id="353" r:id="rId9"/>
    <p:sldId id="355" r:id="rId10"/>
    <p:sldId id="348" r:id="rId11"/>
    <p:sldId id="285" r:id="rId12"/>
    <p:sldId id="286" r:id="rId13"/>
    <p:sldId id="283" r:id="rId14"/>
    <p:sldId id="287" r:id="rId15"/>
    <p:sldId id="288" r:id="rId16"/>
    <p:sldId id="360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61" r:id="rId25"/>
    <p:sldId id="351" r:id="rId26"/>
    <p:sldId id="352" r:id="rId27"/>
    <p:sldId id="362" r:id="rId28"/>
    <p:sldId id="272" r:id="rId29"/>
    <p:sldId id="349" r:id="rId30"/>
    <p:sldId id="363" r:id="rId31"/>
    <p:sldId id="364" r:id="rId32"/>
    <p:sldId id="271" r:id="rId33"/>
    <p:sldId id="365" r:id="rId34"/>
    <p:sldId id="366" r:id="rId35"/>
    <p:sldId id="371" r:id="rId36"/>
    <p:sldId id="350" r:id="rId37"/>
    <p:sldId id="289" r:id="rId38"/>
    <p:sldId id="368" r:id="rId39"/>
    <p:sldId id="260" r:id="rId40"/>
    <p:sldId id="258" r:id="rId41"/>
  </p:sldIdLst>
  <p:sldSz cx="12192000" cy="6858000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73" autoAdjust="0"/>
  </p:normalViewPr>
  <p:slideViewPr>
    <p:cSldViewPr snapToGrid="0">
      <p:cViewPr varScale="1">
        <p:scale>
          <a:sx n="70" d="100"/>
          <a:sy n="70" d="100"/>
        </p:scale>
        <p:origin x="11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3D528-345B-4193-87AC-676D6E0137D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0625"/>
            <a:ext cx="5715000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3906"/>
            <a:ext cx="5486400" cy="37504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45E2-B111-4F83-A526-485C4AC2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4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245E2-B111-4F83-A526-485C4AC2FB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245E2-B111-4F83-A526-485C4AC2FB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5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245E2-B111-4F83-A526-485C4AC2FB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3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245E2-B111-4F83-A526-485C4AC2FBD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245E2-B111-4F83-A526-485C4AC2FBD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4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DD6F0-24C8-454D-B5DD-F983BF3E787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4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DD6F0-24C8-454D-B5DD-F983BF3E787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6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729F4-3AA2-445C-AE1A-4D1FD81D9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1252DA-578C-4626-AD2D-CAAF83462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BD123-92E3-4646-9683-4EEFA62EE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ADA3-17AD-4071-A85A-362DD03D2E2F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AD0B9-3C2F-4DDB-8C27-ED615FC6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57E5-AA41-4DFF-81B2-9E5AE601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4C87-A38C-411C-84B1-EE08914E0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1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4E358-C44E-43FA-81A8-11664524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96A94-DCC0-40DF-9A84-003ACC964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58707-B3DE-4B62-8825-7AD081DE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ADA3-17AD-4071-A85A-362DD03D2E2F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A7F48-E553-4C5F-BB8D-E5C3253D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3A745E-C0A7-4CBD-80EA-11F7515D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4C87-A38C-411C-84B1-EE08914E0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202FEE-6104-4393-81DF-5D518181D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EAE556-3AA5-4BEA-A597-CFCA69366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AAA99-FB5E-43BE-9019-68DAB123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ADA3-17AD-4071-A85A-362DD03D2E2F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5F6F3-0FA7-4A90-9AFA-E3F082D7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275040-458B-4D75-9784-14F85DCA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4C87-A38C-411C-84B1-EE08914E0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4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4AAE6-6A83-4C71-8A83-D60BEB37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DC783-E7D3-4547-9C17-D0F2D1B70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559EF-FC44-44DE-B45D-F09BDEEA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ADA3-17AD-4071-A85A-362DD03D2E2F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D3E1E-8843-40B6-A9B7-03EC6272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108A79-7463-4C9C-B603-CDC81A2F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4C87-A38C-411C-84B1-EE08914E0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1DBBE-448A-4AFD-9271-56008E7D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215757-292A-4541-B32D-95153F6FB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723F1C-64FB-4C50-A5F8-2F7E47D7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ADA3-17AD-4071-A85A-362DD03D2E2F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E2B275-BC21-46D8-A8C6-1D74B524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4ED17-909A-44FB-83EE-C4F9E707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4C87-A38C-411C-84B1-EE08914E0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33583-F70B-48E0-BDC6-1E38E8B4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A3FDE-B3C9-4C1A-87A9-F1F07E520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A189DD-6B99-4507-8C68-4712EA3B5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AC00EF-1A94-4957-8136-83A46F8F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ADA3-17AD-4071-A85A-362DD03D2E2F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D4B0CB-73FB-41F2-92AC-C7DC0CF5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F90D6C-3C9F-4196-820B-3DA69B18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4C87-A38C-411C-84B1-EE08914E0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9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2B52D-C025-446D-BAE7-417C2F15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2131F8-52FB-4C56-83D7-8DC4A4E4B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427301-3194-4CA9-8DC2-CE3D1EF56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2D70CA-CABD-461A-BCFE-1C5A5A9CB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569227-6C5F-47CF-9C58-316CB6509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147BFA-7EFC-447C-8826-32344C25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ADA3-17AD-4071-A85A-362DD03D2E2F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40AC30-851A-4042-9BD1-4C7262FF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E24CFE-BB2B-426F-82CD-A8756972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4C87-A38C-411C-84B1-EE08914E0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2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E70B-C5DF-4873-ACF3-F9478B1D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ECEAE3-B184-42D8-8540-6AB7C7AD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ADA3-17AD-4071-A85A-362DD03D2E2F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52EC39-8493-4215-A0BC-9F48D796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4CA361-11C9-4619-BD1C-854DDEA3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4C87-A38C-411C-84B1-EE08914E0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5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533FB7-C721-4A89-900A-67B3A0C5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ADA3-17AD-4071-A85A-362DD03D2E2F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6DD646-12A2-43B4-A29F-3C38FED7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65A309-AC90-432A-BFF1-B59E4CD2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4C87-A38C-411C-84B1-EE08914E0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1114F-7D96-4561-9A18-6B25E081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9439E-3E48-4621-A59B-29609DA5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032158-2807-4E03-8D9B-A80CDF4E6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1DF28E-F721-484C-B645-61C44111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ADA3-17AD-4071-A85A-362DD03D2E2F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0DFCBA-8F12-4239-811F-EF5AAA83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CC528-1212-4257-860C-653BC3A9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4C87-A38C-411C-84B1-EE08914E0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9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3A082-C568-42C2-9080-38ACC72B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F131F5-4D71-40C4-8EC6-6D550B7D0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CBD563-050A-45F3-8118-B23C14E58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1EAC89-A592-4B9F-A680-9CFAA8D9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ADA3-17AD-4071-A85A-362DD03D2E2F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6F2DEE-5662-4680-8626-B980B33A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A9BFB4-97EA-49B6-A7BD-8AD52ACF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4C87-A38C-411C-84B1-EE08914E0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8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4299F-0F2C-4184-A1E1-E46F37DD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45C869-134E-44A8-89AA-46EB516DC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E7C292-D576-4A66-9784-CC38591C4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ADA3-17AD-4071-A85A-362DD03D2E2F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0A392-11E0-4786-990A-1151B72A1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89C28-ADD2-46E8-8A35-AD5CAD6C7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04C87-A38C-411C-84B1-EE08914E0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4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039FD4-8FD1-42E0-BD69-6A2359794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0AD2C0-A65C-4030-BF85-E43D912335CF}"/>
              </a:ext>
            </a:extLst>
          </p:cNvPr>
          <p:cNvSpPr txBox="1"/>
          <p:nvPr/>
        </p:nvSpPr>
        <p:spPr>
          <a:xfrm>
            <a:off x="0" y="0"/>
            <a:ext cx="12191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           </a:t>
            </a:r>
            <a:r>
              <a:rPr lang="ru-RU" sz="4000" b="1" dirty="0">
                <a:solidFill>
                  <a:srgbClr val="C00000"/>
                </a:solidFill>
              </a:rPr>
              <a:t>Внеклассное мероприятие по математике,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                            игра – соревнование</a:t>
            </a:r>
          </a:p>
        </p:txBody>
      </p:sp>
      <p:sp>
        <p:nvSpPr>
          <p:cNvPr id="6" name="WordArt 9">
            <a:extLst>
              <a:ext uri="{FF2B5EF4-FFF2-40B4-BE49-F238E27FC236}">
                <a16:creationId xmlns:a16="http://schemas.microsoft.com/office/drawing/2014/main" id="{34CBF6D0-A23E-4DD3-818F-AB6E1D67BA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1" y="1968758"/>
            <a:ext cx="12191999" cy="36646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99"/>
              </a:avLst>
            </a:prstTxWarp>
          </a:bodyPr>
          <a:lstStyle/>
          <a:p>
            <a:pPr algn="ctr"/>
            <a:r>
              <a:rPr lang="ru-RU" sz="60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"Звездный час"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F9FF4D71-13C5-4E53-98D3-6D697C539C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5159829"/>
            <a:ext cx="12191998" cy="15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5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56697C-A983-49E8-83CF-2432800DA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42596F-7B40-42A4-BFD1-60967C2DE29E}"/>
              </a:ext>
            </a:extLst>
          </p:cNvPr>
          <p:cNvSpPr txBox="1"/>
          <p:nvPr/>
        </p:nvSpPr>
        <p:spPr>
          <a:xfrm>
            <a:off x="627528" y="484093"/>
            <a:ext cx="124071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Прибор для </a:t>
            </a:r>
          </a:p>
          <a:p>
            <a:r>
              <a:rPr lang="ru-RU" sz="9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измерения </a:t>
            </a:r>
          </a:p>
          <a:p>
            <a:r>
              <a:rPr lang="ru-RU" sz="9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углов? 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7EF921-991F-4472-8C34-2048F9F5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0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CEA0B62-DCAE-45F0-9B2B-E61EE22A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C74FDA-CA4A-4A11-8C22-17D8C8298E0E}"/>
              </a:ext>
            </a:extLst>
          </p:cNvPr>
          <p:cNvSpPr txBox="1"/>
          <p:nvPr/>
        </p:nvSpPr>
        <p:spPr>
          <a:xfrm>
            <a:off x="0" y="0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Часть прямой, ограниченная с двух сторон? 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5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6455FE9-CFCA-436A-8883-5BC0E396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0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591E550-1908-43DF-860F-0A8BE99B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D6E068-D201-4EC0-9510-74B368834C00}"/>
              </a:ext>
            </a:extLst>
          </p:cNvPr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7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Самое маленькое    				натуральное число? 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8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E698FE4-0F88-4864-B1C4-591412A08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CC23C4-DA81-4716-BD2C-90CF37366146}"/>
              </a:ext>
            </a:extLst>
          </p:cNvPr>
          <p:cNvSpPr txBox="1"/>
          <p:nvPr/>
        </p:nvSpPr>
        <p:spPr>
          <a:xfrm>
            <a:off x="0" y="1"/>
            <a:ext cx="1219199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</a:p>
          <a:p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Как называется натуральное число, делящееся без остатка  </a:t>
            </a:r>
          </a:p>
          <a:p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</a:t>
            </a:r>
            <a:r>
              <a:rPr lang="ru-RU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2?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0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C45011-281F-4F8A-9475-12CCD73E5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70EC6-5E00-4B84-A559-A31A58EBE7F0}"/>
              </a:ext>
            </a:extLst>
          </p:cNvPr>
          <p:cNvSpPr txBox="1"/>
          <p:nvPr/>
        </p:nvSpPr>
        <p:spPr>
          <a:xfrm>
            <a:off x="0" y="0"/>
            <a:ext cx="1219200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2-й конкурс</a:t>
            </a:r>
          </a:p>
          <a:p>
            <a:pPr algn="ctr"/>
            <a:r>
              <a:rPr lang="ru-RU" sz="115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30088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>
            <a:extLst>
              <a:ext uri="{FF2B5EF4-FFF2-40B4-BE49-F238E27FC236}">
                <a16:creationId xmlns:a16="http://schemas.microsoft.com/office/drawing/2014/main" id="{9464BCED-4788-42A9-BE24-B3BFE2C1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45" y="1484671"/>
            <a:ext cx="6204155" cy="53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2037BD60-42CB-4D08-B09F-559F5D56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670"/>
            <a:ext cx="5987845" cy="53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F771B2-0B4E-427E-B0B2-F4E263432AA3}"/>
              </a:ext>
            </a:extLst>
          </p:cNvPr>
          <p:cNvSpPr txBox="1"/>
          <p:nvPr/>
        </p:nvSpPr>
        <p:spPr>
          <a:xfrm>
            <a:off x="163286" y="141515"/>
            <a:ext cx="12028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Гусь, стоя на двух ногах, весит 6 кг. Сколько будет весить этот гусь, если он станет на одну ногу?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2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8DB9B-AE55-4EF2-925F-F5A543BD7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4095750" cy="5124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501649-0272-4456-85D3-3605F9BC8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1981200"/>
            <a:ext cx="8096250" cy="4876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A1A84-D6F1-4E12-A842-8E52AF79AADE}"/>
              </a:ext>
            </a:extLst>
          </p:cNvPr>
          <p:cNvSpPr txBox="1"/>
          <p:nvPr/>
        </p:nvSpPr>
        <p:spPr>
          <a:xfrm>
            <a:off x="0" y="13335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Яйцо всмятку варится 3 минуты. Сколько времени потребуется, чтобы сварить всмятку 5 яиц?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96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B9CC6B-6392-4207-9628-BEEAE338F8C0}"/>
              </a:ext>
            </a:extLst>
          </p:cNvPr>
          <p:cNvSpPr txBox="1"/>
          <p:nvPr/>
        </p:nvSpPr>
        <p:spPr>
          <a:xfrm>
            <a:off x="190500" y="0"/>
            <a:ext cx="120015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Доску, длиной 5м распилили на части по 1м.      Для того, чтобы отпилить 1м доски, необходимо затратить 3 минуты.                                                     За какое время можно распилить всю доску?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F091E7-C165-4815-9218-6F63A94E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762250"/>
            <a:ext cx="119824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6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4AD803-EC1D-47A7-B450-EFB1B6D08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124A8A-30F7-4EF2-A31B-ECA15C3E2A63}"/>
              </a:ext>
            </a:extLst>
          </p:cNvPr>
          <p:cNvSpPr txBox="1"/>
          <p:nvPr/>
        </p:nvSpPr>
        <p:spPr>
          <a:xfrm>
            <a:off x="0" y="1"/>
            <a:ext cx="12192000" cy="6345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 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познавательного интереса к математике,  		как науке;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lnSpc>
                <a:spcPts val="18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  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кругозора учащихся;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800"/>
              </a:spcAft>
              <a:buFont typeface="Symbol" panose="05050102010706020507" pitchFamily="18" charset="2"/>
              <a:buChar char="*"/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учащихся, внимания, памяти, логического мышления;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lnSpc>
                <a:spcPts val="18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 для учащихся;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-449580"/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формирование навыков сотрудничества, чувства солидарности и здорового соперничества;</a:t>
            </a:r>
          </a:p>
          <a:p>
            <a:pPr marL="449580" indent="-449580"/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воспитание воли и настойчивости для достижения конечных результатов, стремления к непрерывному совершенствованию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15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2F68CE-59F3-47CD-8998-379BF1F3CAB3}"/>
              </a:ext>
            </a:extLst>
          </p:cNvPr>
          <p:cNvSpPr txBox="1"/>
          <p:nvPr/>
        </p:nvSpPr>
        <p:spPr>
          <a:xfrm>
            <a:off x="0" y="133351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Бежала тройка лошадей. Каждая лошадь пробежала 5 км. </a:t>
            </a:r>
          </a:p>
          <a:p>
            <a:r>
              <a:rPr lang="ru-RU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километров пробежала тройка?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FA85C2E-59BB-43AA-BBF8-D7EEE0A0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2342"/>
            <a:ext cx="12192000" cy="47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8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131F481-53C9-48B2-AFA8-77FFA6D72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121920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5D9F49-3DA0-49B0-A562-933BC5465DF4}"/>
              </a:ext>
            </a:extLst>
          </p:cNvPr>
          <p:cNvSpPr txBox="1"/>
          <p:nvPr/>
        </p:nvSpPr>
        <p:spPr>
          <a:xfrm>
            <a:off x="0" y="171450"/>
            <a:ext cx="8629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Т</a:t>
            </a:r>
            <a:r>
              <a:rPr lang="ru-RU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ройка лошадей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39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B2C8394-BBAE-4422-A0C2-183C610A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5C653C-2C97-46EF-AC20-B2587FFCBE98}"/>
              </a:ext>
            </a:extLst>
          </p:cNvPr>
          <p:cNvSpPr txBox="1"/>
          <p:nvPr/>
        </p:nvSpPr>
        <p:spPr>
          <a:xfrm>
            <a:off x="609600" y="190501"/>
            <a:ext cx="11353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5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5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 рекой летели птицы: голубь, щука, две синицы, два стрижа и пять угрей. Сколько птиц? Ответь скорей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75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2DE81-301D-4BF8-8FE5-C5C87F46CC25}"/>
              </a:ext>
            </a:extLst>
          </p:cNvPr>
          <p:cNvSpPr txBox="1"/>
          <p:nvPr/>
        </p:nvSpPr>
        <p:spPr>
          <a:xfrm>
            <a:off x="0" y="343585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Летел по небу гусь, да полгуся, да четверть гуся, да две осьмушки гуся. Сколько всего летело гусей?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EC4DEA0-CFBE-4F3F-A05B-E7405CE5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7024"/>
            <a:ext cx="12192000" cy="5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BFEB3F-4C8A-41B9-833D-E616468DC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4C37A-1AE2-4A0A-82DB-E6A3BDC1BC99}"/>
              </a:ext>
            </a:extLst>
          </p:cNvPr>
          <p:cNvSpPr txBox="1"/>
          <p:nvPr/>
        </p:nvSpPr>
        <p:spPr>
          <a:xfrm>
            <a:off x="0" y="210465"/>
            <a:ext cx="1219199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3-й конкурс  </a:t>
            </a:r>
          </a:p>
          <a:p>
            <a:pPr algn="ctr"/>
            <a:r>
              <a:rPr lang="ru-RU" sz="138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«Х- ТЕСТ»</a:t>
            </a:r>
          </a:p>
        </p:txBody>
      </p:sp>
    </p:spTree>
    <p:extLst>
      <p:ext uri="{BB962C8B-B14F-4D97-AF65-F5344CB8AC3E}">
        <p14:creationId xmlns:p14="http://schemas.microsoft.com/office/powerpoint/2010/main" val="1783181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400B32-C036-4599-8BEB-DAA953984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D79777-07B9-4C1B-AA5E-14B0269FDB00}"/>
              </a:ext>
            </a:extLst>
          </p:cNvPr>
          <p:cNvSpPr txBox="1"/>
          <p:nvPr/>
        </p:nvSpPr>
        <p:spPr>
          <a:xfrm>
            <a:off x="0" y="1"/>
            <a:ext cx="12192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Какая величина в математике обозначается буквой X?</a:t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хитрая;</a:t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секретная;</a:t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неизвестная;</a:t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любая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Что такое уравнение?</a:t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деление пирога на равные части;</a:t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равенство с неизвестным;</a:t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весы с гирьками;</a:t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какая разница.</a:t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Решить уравнение – это значит …</a:t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найти его в книге;</a:t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найти его у соседа;</a:t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найти его ветки;</a:t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найти его корни или доказать, что их не существует.</a:t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0878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E40728-7BA5-4FC3-A431-2F0E787A0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78923C-CE7B-4D6C-98F7-DCBCA7A6E152}"/>
              </a:ext>
            </a:extLst>
          </p:cNvPr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Какой алфавит используют для обозначения неизвестных в математике?</a:t>
            </a:r>
            <a:b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русский;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английский;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латинский;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мумба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-юмба. 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Сколько букв в латинском алфавите?</a:t>
            </a:r>
            <a:b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33;      б) 23;     в) 26;       г) 10.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Буквой S в математике обозначают …</a:t>
            </a:r>
            <a:b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стоп;   б) слабо;     в) скорость;     г) площадь.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92968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BE59D-2143-4DD4-8EFD-C9BCB3D19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09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E44EB0-08D9-4FFA-B587-DC7B9959601D}"/>
              </a:ext>
            </a:extLst>
          </p:cNvPr>
          <p:cNvSpPr txBox="1"/>
          <p:nvPr/>
        </p:nvSpPr>
        <p:spPr>
          <a:xfrm>
            <a:off x="0" y="-6609"/>
            <a:ext cx="1219199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4-й конкурс</a:t>
            </a:r>
          </a:p>
          <a:p>
            <a:pPr algn="ctr"/>
            <a:r>
              <a:rPr lang="ru-RU" sz="138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</a:p>
        </p:txBody>
      </p:sp>
    </p:spTree>
    <p:extLst>
      <p:ext uri="{BB962C8B-B14F-4D97-AF65-F5344CB8AC3E}">
        <p14:creationId xmlns:p14="http://schemas.microsoft.com/office/powerpoint/2010/main" val="4038821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851D76-9283-4EE7-A9FB-5C08C4497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4" y="-26082"/>
            <a:ext cx="8651501" cy="4311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740571-51D4-48F6-A730-BAD9350CDEBE}"/>
              </a:ext>
            </a:extLst>
          </p:cNvPr>
          <p:cNvSpPr txBox="1"/>
          <p:nvPr/>
        </p:nvSpPr>
        <p:spPr>
          <a:xfrm>
            <a:off x="143434" y="4285129"/>
            <a:ext cx="12048565" cy="23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горизонтали:</a:t>
            </a:r>
            <a:endParaRPr lang="ru-RU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действия сложения.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компонента действия умножения.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Фигура, состоящая из точки и двух лучей, исходящих из этой точки.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действия деления.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действия умножения.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Самая низкая оценка знаний.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Действие, обратное сложению.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вертикали: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закрашенный столбик – похвала за работу.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79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F4D285-C26B-4099-BBB6-D3C64293E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16DD5-8CDC-46BD-AC54-C4D8CAC097A7}"/>
              </a:ext>
            </a:extLst>
          </p:cNvPr>
          <p:cNvSpPr txBox="1"/>
          <p:nvPr/>
        </p:nvSpPr>
        <p:spPr>
          <a:xfrm>
            <a:off x="-1" y="0"/>
            <a:ext cx="12191999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900" b="1" i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3232EEC2-2E95-41BF-81D4-8C139509EE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95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E07C54-B72A-429C-A81F-2DC376D3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248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9727AE-E94A-44EF-B44D-53FE054A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DDBC1-C206-4D80-A0C0-641DCEE0C828}"/>
              </a:ext>
            </a:extLst>
          </p:cNvPr>
          <p:cNvSpPr txBox="1"/>
          <p:nvPr/>
        </p:nvSpPr>
        <p:spPr>
          <a:xfrm>
            <a:off x="-53788" y="0"/>
            <a:ext cx="1224578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</a:t>
            </a:r>
            <a:r>
              <a:rPr lang="ru-RU" sz="138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«ЧИСЛОВАЯ ПРЯМАЯ»</a:t>
            </a:r>
            <a:endParaRPr lang="ru-RU" sz="9600" b="1" kern="10" dirty="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4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D3E1E3-7507-415C-8122-00F94D331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EAA0B0-3544-40FE-B281-11856B3A2AC9}"/>
              </a:ext>
            </a:extLst>
          </p:cNvPr>
          <p:cNvSpPr txBox="1"/>
          <p:nvPr/>
        </p:nvSpPr>
        <p:spPr>
          <a:xfrm>
            <a:off x="0" y="0"/>
            <a:ext cx="1219200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80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5-й конкурс</a:t>
            </a:r>
          </a:p>
          <a:p>
            <a:endParaRPr lang="ru-RU" sz="8000" b="1" kern="10" dirty="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5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ТРЕУГОЛЬНИК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3262167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F717CAA-B82B-4838-90EE-4615D5D2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5435" cy="70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2DB430-689A-45DC-8D84-7E06A4884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2" y="1326776"/>
            <a:ext cx="8785412" cy="553122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373A86-24BF-4522-A370-F83FEB1D3F39}"/>
              </a:ext>
            </a:extLst>
          </p:cNvPr>
          <p:cNvSpPr txBox="1"/>
          <p:nvPr/>
        </p:nvSpPr>
        <p:spPr>
          <a:xfrm>
            <a:off x="0" y="0"/>
            <a:ext cx="12335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Сколько треугольников изображено на слайде?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0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F21C54-4158-4853-85D9-928D0417E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4EB754-1932-4B2F-B337-65356AD99EA8}"/>
              </a:ext>
            </a:extLst>
          </p:cNvPr>
          <p:cNvSpPr txBox="1"/>
          <p:nvPr/>
        </p:nvSpPr>
        <p:spPr>
          <a:xfrm>
            <a:off x="0" y="-78984"/>
            <a:ext cx="12192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80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6-й конкурс</a:t>
            </a:r>
          </a:p>
          <a:p>
            <a:endParaRPr lang="ru-RU" sz="1800" b="1" kern="10" dirty="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5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КОНКУРС      		КАПИТАНОВ</a:t>
            </a:r>
          </a:p>
        </p:txBody>
      </p:sp>
    </p:spTree>
    <p:extLst>
      <p:ext uri="{BB962C8B-B14F-4D97-AF65-F5344CB8AC3E}">
        <p14:creationId xmlns:p14="http://schemas.microsoft.com/office/powerpoint/2010/main" val="3614684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5E25A5-5ABA-433A-92D7-57B746265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1573B5-80E1-4FD1-940E-71CD323A3EE7}"/>
              </a:ext>
            </a:extLst>
          </p:cNvPr>
          <p:cNvSpPr txBox="1"/>
          <p:nvPr/>
        </p:nvSpPr>
        <p:spPr>
          <a:xfrm>
            <a:off x="0" y="0"/>
            <a:ext cx="1219200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800" b="1" kern="10" dirty="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7-й КОНКУРС     </a:t>
            </a:r>
          </a:p>
          <a:p>
            <a:r>
              <a:rPr lang="ru-RU" sz="115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 слово»</a:t>
            </a:r>
          </a:p>
        </p:txBody>
      </p:sp>
    </p:spTree>
    <p:extLst>
      <p:ext uri="{BB962C8B-B14F-4D97-AF65-F5344CB8AC3E}">
        <p14:creationId xmlns:p14="http://schemas.microsoft.com/office/powerpoint/2010/main" val="1319349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5E25A5-5ABA-433A-92D7-57B746265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1573B5-80E1-4FD1-940E-71CD323A3EE7}"/>
              </a:ext>
            </a:extLst>
          </p:cNvPr>
          <p:cNvSpPr txBox="1"/>
          <p:nvPr/>
        </p:nvSpPr>
        <p:spPr>
          <a:xfrm>
            <a:off x="0" y="0"/>
            <a:ext cx="1219200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800" b="1" kern="10" dirty="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8-й КОНКУРС     </a:t>
            </a:r>
          </a:p>
          <a:p>
            <a:r>
              <a:rPr lang="ru-RU" sz="115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«ХУДОЖНИКИ»</a:t>
            </a:r>
          </a:p>
        </p:txBody>
      </p:sp>
    </p:spTree>
    <p:extLst>
      <p:ext uri="{BB962C8B-B14F-4D97-AF65-F5344CB8AC3E}">
        <p14:creationId xmlns:p14="http://schemas.microsoft.com/office/powerpoint/2010/main" val="1032850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3C26D7-4948-419B-972F-69AAE93A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6886"/>
            <a:ext cx="12191999" cy="4561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5245F1-6A2F-4C5D-AE46-FACC818547EF}"/>
              </a:ext>
            </a:extLst>
          </p:cNvPr>
          <p:cNvSpPr txBox="1"/>
          <p:nvPr/>
        </p:nvSpPr>
        <p:spPr>
          <a:xfrm>
            <a:off x="0" y="3047999"/>
            <a:ext cx="1219199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5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Спасибо  за </a:t>
            </a:r>
          </a:p>
          <a:p>
            <a:pPr algn="ctr">
              <a:defRPr/>
            </a:pPr>
            <a:r>
              <a:rPr lang="ru-RU" sz="115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игру!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65C8B1D-78CF-4E01-8204-1088DE17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9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салют">
            <a:extLst>
              <a:ext uri="{FF2B5EF4-FFF2-40B4-BE49-F238E27FC236}">
                <a16:creationId xmlns:a16="http://schemas.microsoft.com/office/drawing/2014/main" id="{B2D230A8-12C9-4064-967A-26DC7F7C4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6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57E580-65A3-413E-9ED7-1E7F7CC3F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18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FA6705-F8FB-4AE2-A111-83FACFA10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D52945-58FF-4BCF-8607-084E64FB9199}"/>
              </a:ext>
            </a:extLst>
          </p:cNvPr>
          <p:cNvSpPr txBox="1"/>
          <p:nvPr/>
        </p:nvSpPr>
        <p:spPr>
          <a:xfrm>
            <a:off x="321906" y="86643"/>
            <a:ext cx="1177212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«Шахтёрский УВК №3»</a:t>
            </a:r>
          </a:p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Диплом </a:t>
            </a:r>
            <a:br>
              <a:rPr lang="ru-RU" dirty="0"/>
            </a:br>
            <a:r>
              <a:rPr lang="ru-RU" dirty="0"/>
              <a:t>                                                                                  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победителя </a:t>
            </a:r>
          </a:p>
          <a:p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награждается  команда  </a:t>
            </a: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«МЕРКУРИЙ» </a:t>
            </a:r>
          </a:p>
          <a:p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за занятое  ____   место в математической игре</a:t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D31A4-C366-416C-A7A9-E21B583F989E}"/>
              </a:ext>
            </a:extLst>
          </p:cNvPr>
          <p:cNvSpPr txBox="1"/>
          <p:nvPr/>
        </p:nvSpPr>
        <p:spPr>
          <a:xfrm>
            <a:off x="3153747" y="6130212"/>
            <a:ext cx="4879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dirty="0">
                <a:latin typeface="Arial" panose="020B0604020202020204" pitchFamily="34" charset="0"/>
              </a:rPr>
              <a:t>Учитель математики – А.П. Ковалева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1AC312-46F2-4001-A69C-06D05BC69FF8}"/>
              </a:ext>
            </a:extLst>
          </p:cNvPr>
          <p:cNvSpPr txBox="1"/>
          <p:nvPr/>
        </p:nvSpPr>
        <p:spPr>
          <a:xfrm>
            <a:off x="1791478" y="3020399"/>
            <a:ext cx="73921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"Звездный час"</a:t>
            </a:r>
          </a:p>
        </p:txBody>
      </p:sp>
    </p:spTree>
    <p:extLst>
      <p:ext uri="{BB962C8B-B14F-4D97-AF65-F5344CB8AC3E}">
        <p14:creationId xmlns:p14="http://schemas.microsoft.com/office/powerpoint/2010/main" val="2281547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FA6705-F8FB-4AE2-A111-83FACFA10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D52945-58FF-4BCF-8607-084E64FB9199}"/>
              </a:ext>
            </a:extLst>
          </p:cNvPr>
          <p:cNvSpPr txBox="1"/>
          <p:nvPr/>
        </p:nvSpPr>
        <p:spPr>
          <a:xfrm>
            <a:off x="321906" y="86643"/>
            <a:ext cx="1177212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«Шахтёрский УВК №3»</a:t>
            </a:r>
          </a:p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Диплом </a:t>
            </a:r>
            <a:br>
              <a:rPr lang="ru-RU" dirty="0"/>
            </a:br>
            <a:r>
              <a:rPr lang="ru-RU" dirty="0"/>
              <a:t>                                                                                  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победителя </a:t>
            </a:r>
          </a:p>
          <a:p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награждается  команда  </a:t>
            </a: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«Венера» </a:t>
            </a:r>
          </a:p>
          <a:p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за занятое  ____   место в математической игре</a:t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D31A4-C366-416C-A7A9-E21B583F989E}"/>
              </a:ext>
            </a:extLst>
          </p:cNvPr>
          <p:cNvSpPr txBox="1"/>
          <p:nvPr/>
        </p:nvSpPr>
        <p:spPr>
          <a:xfrm>
            <a:off x="3153747" y="6130212"/>
            <a:ext cx="4879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dirty="0">
                <a:latin typeface="Arial" panose="020B0604020202020204" pitchFamily="34" charset="0"/>
              </a:rPr>
              <a:t>Учитель математики – А.П. Ковалева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1AC312-46F2-4001-A69C-06D05BC69FF8}"/>
              </a:ext>
            </a:extLst>
          </p:cNvPr>
          <p:cNvSpPr txBox="1"/>
          <p:nvPr/>
        </p:nvSpPr>
        <p:spPr>
          <a:xfrm>
            <a:off x="1791478" y="3020399"/>
            <a:ext cx="73921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"Звездный час"</a:t>
            </a:r>
          </a:p>
        </p:txBody>
      </p:sp>
    </p:spTree>
    <p:extLst>
      <p:ext uri="{BB962C8B-B14F-4D97-AF65-F5344CB8AC3E}">
        <p14:creationId xmlns:p14="http://schemas.microsoft.com/office/powerpoint/2010/main" val="211107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B7BA2B3-47FE-49DD-BF52-071A911D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A3D335-2287-4614-9665-FE8A26C20135}"/>
              </a:ext>
            </a:extLst>
          </p:cNvPr>
          <p:cNvSpPr txBox="1"/>
          <p:nvPr/>
        </p:nvSpPr>
        <p:spPr>
          <a:xfrm>
            <a:off x="0" y="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Друг за друга стой -  	и выиграешь бой!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11_864">
            <a:extLst>
              <a:ext uri="{FF2B5EF4-FFF2-40B4-BE49-F238E27FC236}">
                <a16:creationId xmlns:a16="http://schemas.microsoft.com/office/drawing/2014/main" id="{C009E3F2-F27C-43CC-B5B9-26B2901C2F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4103914"/>
            <a:ext cx="4323217" cy="275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8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52FB2C-F2A2-41B7-BF7C-A5D4BB18D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r="11703"/>
          <a:stretch/>
        </p:blipFill>
        <p:spPr bwMode="auto">
          <a:xfrm>
            <a:off x="703489" y="2057402"/>
            <a:ext cx="4394719" cy="44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A04261F-C4B7-409F-9B08-7F28C106D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987" y="2057402"/>
            <a:ext cx="46863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Логотип команды Mercury Abstract Vector Team, эмблема или знак. Древнеримская мифология торгует Богом. Спортивный логотип&#10;. — стоковый вектор">
            <a:extLst>
              <a:ext uri="{FF2B5EF4-FFF2-40B4-BE49-F238E27FC236}">
                <a16:creationId xmlns:a16="http://schemas.microsoft.com/office/drawing/2014/main" id="{62D45D71-0C99-41B3-A597-CCEE90074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t="60109" r="7116" b="25956"/>
          <a:stretch/>
        </p:blipFill>
        <p:spPr bwMode="auto">
          <a:xfrm>
            <a:off x="6897851" y="3878424"/>
            <a:ext cx="4136572" cy="9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A7B04-B04C-476F-A90A-DDF883CF0D99}"/>
              </a:ext>
            </a:extLst>
          </p:cNvPr>
          <p:cNvSpPr txBox="1"/>
          <p:nvPr/>
        </p:nvSpPr>
        <p:spPr>
          <a:xfrm>
            <a:off x="1" y="108857"/>
            <a:ext cx="12192000" cy="1225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Эмблемы команд</a:t>
            </a:r>
          </a:p>
        </p:txBody>
      </p:sp>
    </p:spTree>
    <p:extLst>
      <p:ext uri="{BB962C8B-B14F-4D97-AF65-F5344CB8AC3E}">
        <p14:creationId xmlns:p14="http://schemas.microsoft.com/office/powerpoint/2010/main" val="5399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F57B83-8E50-4168-89D4-F52E7CB55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39BF5F-E1E5-4B9D-B4E0-3C561064FC99}"/>
              </a:ext>
            </a:extLst>
          </p:cNvPr>
          <p:cNvSpPr txBox="1"/>
          <p:nvPr/>
        </p:nvSpPr>
        <p:spPr>
          <a:xfrm>
            <a:off x="0" y="0"/>
            <a:ext cx="12192000" cy="441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8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1-й конкурс</a:t>
            </a:r>
          </a:p>
          <a:p>
            <a:pPr algn="ctr"/>
            <a:r>
              <a:rPr lang="ru-RU" sz="13800" b="1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</a:p>
        </p:txBody>
      </p:sp>
    </p:spTree>
    <p:extLst>
      <p:ext uri="{BB962C8B-B14F-4D97-AF65-F5344CB8AC3E}">
        <p14:creationId xmlns:p14="http://schemas.microsoft.com/office/powerpoint/2010/main" val="382145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198562-19C8-4135-AC61-FAEE5C442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0913"/>
            <a:ext cx="121451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173AA-E3D4-47AA-AE2F-4B76C9F06D64}"/>
              </a:ext>
            </a:extLst>
          </p:cNvPr>
          <p:cNvSpPr txBox="1"/>
          <p:nvPr/>
        </p:nvSpPr>
        <p:spPr>
          <a:xfrm>
            <a:off x="1418253" y="0"/>
            <a:ext cx="77654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alt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«Великие математики»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5E797-E90C-4349-9F6C-B1A0BFA82FE7}"/>
              </a:ext>
            </a:extLst>
          </p:cNvPr>
          <p:cNvSpPr txBox="1"/>
          <p:nvPr/>
        </p:nvSpPr>
        <p:spPr>
          <a:xfrm>
            <a:off x="2677886" y="3058061"/>
            <a:ext cx="141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FF08D8-BC1C-4F4E-8344-28DACB5593A9}"/>
              </a:ext>
            </a:extLst>
          </p:cNvPr>
          <p:cNvSpPr txBox="1"/>
          <p:nvPr/>
        </p:nvSpPr>
        <p:spPr>
          <a:xfrm>
            <a:off x="74644" y="3308087"/>
            <a:ext cx="1211735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Рене Декарт                Карл Фридрих Гаусс            Николай Иванович                 								                   Лобачевский</a:t>
            </a:r>
          </a:p>
          <a:p>
            <a:pPr>
              <a:spcBef>
                <a:spcPct val="50000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Кто из них сказал: </a:t>
            </a:r>
            <a:r>
              <a:rPr lang="ru-RU" altLang="ru-RU" sz="40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-царица наук, а арифметика- царица математики»</a:t>
            </a:r>
            <a:r>
              <a:rPr lang="en-US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7D8C95-4F44-4BC9-9F48-A66385300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65" y="663970"/>
            <a:ext cx="3069771" cy="32847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5C1E9C-1C44-4B52-9292-FC90A9259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4" y="646252"/>
            <a:ext cx="2752505" cy="32847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5012B6-F86B-44A2-B2AA-2E3D25076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29" y="680270"/>
            <a:ext cx="3069771" cy="32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0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D88981-CBBD-4787-B8BF-A01D78E3D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0"/>
            <a:ext cx="60007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21286-268D-48D2-9A07-ED2BD292091B}"/>
              </a:ext>
            </a:extLst>
          </p:cNvPr>
          <p:cNvSpPr txBox="1"/>
          <p:nvPr/>
        </p:nvSpPr>
        <p:spPr>
          <a:xfrm>
            <a:off x="0" y="0"/>
            <a:ext cx="5551714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принадлежат эти строки: 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«Математику уже затем учить надо, что она ум в порядок приводит»</a:t>
            </a:r>
            <a:r>
              <a:rPr lang="en-US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ученого зашифрован в облаке слов.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1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6D244F-5521-4943-BF03-67BEB923A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8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88375F-14F7-4C3D-928D-89625C6C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1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813</TotalTime>
  <Words>746</Words>
  <Application>Microsoft Office PowerPoint</Application>
  <PresentationFormat>Широкоэкранный</PresentationFormat>
  <Paragraphs>93</Paragraphs>
  <Slides>40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Ковалёва</dc:creator>
  <cp:lastModifiedBy>Анна Ковалёва</cp:lastModifiedBy>
  <cp:revision>17</cp:revision>
  <cp:lastPrinted>2021-12-04T14:38:08Z</cp:lastPrinted>
  <dcterms:created xsi:type="dcterms:W3CDTF">2021-11-05T11:21:19Z</dcterms:created>
  <dcterms:modified xsi:type="dcterms:W3CDTF">2021-12-23T13:47:56Z</dcterms:modified>
</cp:coreProperties>
</file>