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7" r:id="rId18"/>
    <p:sldId id="273" r:id="rId19"/>
    <p:sldId id="274" r:id="rId20"/>
    <p:sldId id="275" r:id="rId21"/>
    <p:sldId id="276" r:id="rId22"/>
    <p:sldId id="282" r:id="rId23"/>
    <p:sldId id="278" r:id="rId24"/>
    <p:sldId id="279" r:id="rId25"/>
    <p:sldId id="280" r:id="rId26"/>
    <p:sldId id="281" r:id="rId27"/>
    <p:sldId id="283" r:id="rId28"/>
    <p:sldId id="284" r:id="rId29"/>
    <p:sldId id="285" r:id="rId3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204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891821" y="5617774"/>
            <a:ext cx="7382935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989952" y="1016990"/>
            <a:ext cx="7179733" cy="4831643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990600" y="1009650"/>
            <a:ext cx="7179733" cy="4831643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769521" y="702069"/>
            <a:ext cx="567831" cy="567830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7855433" y="749720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27201" y="1794935"/>
            <a:ext cx="5723468" cy="1828090"/>
          </a:xfrm>
        </p:spPr>
        <p:txBody>
          <a:bodyPr anchor="b">
            <a:normAutofit/>
          </a:bodyPr>
          <a:lstStyle>
            <a:lvl1pPr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27200" y="3736622"/>
            <a:ext cx="5712179" cy="15240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770676" y="5357592"/>
            <a:ext cx="1213821" cy="365125"/>
          </a:xfrm>
        </p:spPr>
        <p:txBody>
          <a:bodyPr/>
          <a:lstStyle/>
          <a:p>
            <a:fld id="{804A18EF-338C-4020-9086-42D5002DFBB2}" type="datetimeFigureOut">
              <a:rPr lang="ru-RU" smtClean="0"/>
              <a:t>21.03.2023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174044" y="5357592"/>
            <a:ext cx="5034845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213930" y="5357592"/>
            <a:ext cx="554023" cy="365125"/>
          </a:xfrm>
        </p:spPr>
        <p:txBody>
          <a:bodyPr/>
          <a:lstStyle>
            <a:lvl1pPr algn="ctr">
              <a:defRPr/>
            </a:lvl1pPr>
          </a:lstStyle>
          <a:p>
            <a:fld id="{4993558C-7146-414E-AA8B-A233A6DECE9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4A18EF-338C-4020-9086-42D5002DFBB2}" type="datetimeFigureOut">
              <a:rPr lang="ru-RU" smtClean="0"/>
              <a:t>21.03.2023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93558C-7146-414E-AA8B-A233A6DECE9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1" y="925690"/>
            <a:ext cx="1430867" cy="476391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8221" y="1106312"/>
            <a:ext cx="5178779" cy="440266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4A18EF-338C-4020-9086-42D5002DFBB2}" type="datetimeFigureOut">
              <a:rPr lang="ru-RU" smtClean="0"/>
              <a:t>21.03.2023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93558C-7146-414E-AA8B-A233A6DECE9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4A18EF-338C-4020-9086-42D5002DFBB2}" type="datetimeFigureOut">
              <a:rPr lang="ru-RU" smtClean="0"/>
              <a:t>21.03.2023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93558C-7146-414E-AA8B-A233A6DECE9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979" y="2239430"/>
            <a:ext cx="6254044" cy="1362075"/>
          </a:xfrm>
        </p:spPr>
        <p:txBody>
          <a:bodyPr anchor="b"/>
          <a:lstStyle>
            <a:lvl1pPr algn="ctr">
              <a:defRPr sz="4000" b="0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6267" y="3725334"/>
            <a:ext cx="6231467" cy="1309511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4A18EF-338C-4020-9086-42D5002DFBB2}" type="datetimeFigureOut">
              <a:rPr lang="ru-RU" smtClean="0"/>
              <a:t>21.03.2023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93558C-7146-414E-AA8B-A233A6DECE9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4A18EF-338C-4020-9086-42D5002DFBB2}" type="datetimeFigureOut">
              <a:rPr lang="ru-RU" smtClean="0"/>
              <a:t>21.03.2023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93558C-7146-414E-AA8B-A233A6DECE9C}" type="slidenum">
              <a:rPr lang="ru-RU" smtClean="0"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298448" y="2121407"/>
            <a:ext cx="3200400" cy="360273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63440" y="2119313"/>
            <a:ext cx="3200400" cy="360521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57869" y="2122312"/>
            <a:ext cx="2939521" cy="820208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10669" y="2122311"/>
            <a:ext cx="2944368" cy="822960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4A18EF-338C-4020-9086-42D5002DFBB2}" type="datetimeFigureOut">
              <a:rPr lang="ru-RU" smtClean="0"/>
              <a:t>21.03.2023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93558C-7146-414E-AA8B-A233A6DECE9C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1298448" y="2944368"/>
            <a:ext cx="3227832" cy="277977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45151" y="2944813"/>
            <a:ext cx="3227832" cy="277977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4A18EF-338C-4020-9086-42D5002DFBB2}" type="datetimeFigureOut">
              <a:rPr lang="ru-RU" smtClean="0"/>
              <a:t>21.03.2023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93558C-7146-414E-AA8B-A233A6DECE9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4A18EF-338C-4020-9086-42D5002DFBB2}" type="datetimeFigureOut">
              <a:rPr lang="ru-RU" smtClean="0"/>
              <a:t>21.03.2023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93558C-7146-414E-AA8B-A233A6DECE9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1" name="Freeform 10"/>
          <p:cNvSpPr/>
          <p:nvPr/>
        </p:nvSpPr>
        <p:spPr>
          <a:xfrm rot="10800000">
            <a:off x="632177" y="6058038"/>
            <a:ext cx="772160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 rot="60000">
            <a:off x="4468872" y="605163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 rot="60000">
            <a:off x="4471416" y="603504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 rot="21540000">
            <a:off x="749204" y="576868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 rot="21540000">
            <a:off x="749808" y="576072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2371106" y="293953"/>
            <a:ext cx="567831" cy="567830"/>
          </a:xfrm>
          <a:prstGeom prst="rect">
            <a:avLst/>
          </a:prstGeom>
          <a:noFill/>
        </p:spPr>
      </p:pic>
      <p:pic>
        <p:nvPicPr>
          <p:cNvPr id="19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6279647" y="333163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08976" y="2020042"/>
            <a:ext cx="3064827" cy="1503037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 rot="60000">
            <a:off x="4854291" y="1150993"/>
            <a:ext cx="3020792" cy="4625489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148125" y="3623748"/>
            <a:ext cx="3048891" cy="2100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341698" y="5885672"/>
            <a:ext cx="1213821" cy="365125"/>
          </a:xfrm>
        </p:spPr>
        <p:txBody>
          <a:bodyPr/>
          <a:lstStyle/>
          <a:p>
            <a:fld id="{804A18EF-338C-4020-9086-42D5002DFBB2}" type="datetimeFigureOut">
              <a:rPr lang="ru-RU" smtClean="0"/>
              <a:t>21.03.2023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60000">
            <a:off x="914554" y="5829261"/>
            <a:ext cx="3522607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7557313" y="5896961"/>
            <a:ext cx="554023" cy="365125"/>
          </a:xfrm>
        </p:spPr>
        <p:txBody>
          <a:bodyPr/>
          <a:lstStyle/>
          <a:p>
            <a:fld id="{4993558C-7146-414E-AA8B-A233A6DECE9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1" name="Freeform 30"/>
          <p:cNvSpPr/>
          <p:nvPr/>
        </p:nvSpPr>
        <p:spPr>
          <a:xfrm rot="10800000">
            <a:off x="632177" y="6058038"/>
            <a:ext cx="772160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 rot="21540000">
            <a:off x="749204" y="576868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 rot="21540000">
            <a:off x="745058" y="575769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/>
          <p:cNvSpPr/>
          <p:nvPr/>
        </p:nvSpPr>
        <p:spPr>
          <a:xfrm rot="60000">
            <a:off x="4468872" y="605163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/>
          <p:cNvSpPr/>
          <p:nvPr/>
        </p:nvSpPr>
        <p:spPr>
          <a:xfrm rot="60000">
            <a:off x="4464768" y="603920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2371106" y="293953"/>
            <a:ext cx="567831" cy="567830"/>
          </a:xfrm>
          <a:prstGeom prst="rect">
            <a:avLst/>
          </a:prstGeom>
          <a:noFill/>
        </p:spPr>
      </p:pic>
      <p:pic>
        <p:nvPicPr>
          <p:cNvPr id="15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6279647" y="333163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06424" y="2020824"/>
            <a:ext cx="3063240" cy="1499616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60000">
            <a:off x="4898615" y="1207272"/>
            <a:ext cx="2913863" cy="4539412"/>
          </a:xfrm>
          <a:ln w="101600" cap="rnd">
            <a:solidFill>
              <a:srgbClr val="FFFFFF"/>
            </a:solidFill>
          </a:ln>
          <a:effectLst>
            <a:outerShdw blurRad="889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152144" y="3621024"/>
            <a:ext cx="3044952" cy="210312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345936" y="5888737"/>
            <a:ext cx="1213821" cy="365125"/>
          </a:xfrm>
        </p:spPr>
        <p:txBody>
          <a:bodyPr/>
          <a:lstStyle/>
          <a:p>
            <a:fld id="{804A18EF-338C-4020-9086-42D5002DFBB2}" type="datetimeFigureOut">
              <a:rPr lang="ru-RU" smtClean="0"/>
              <a:t>21.03.2023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60000">
            <a:off x="914569" y="5831037"/>
            <a:ext cx="3319043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7562089" y="5900026"/>
            <a:ext cx="554023" cy="365125"/>
          </a:xfrm>
        </p:spPr>
        <p:txBody>
          <a:bodyPr/>
          <a:lstStyle/>
          <a:p>
            <a:fld id="{4993558C-7146-414E-AA8B-A233A6DECE9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4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628650" y="6069330"/>
            <a:ext cx="792099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731520" y="575310"/>
            <a:ext cx="7696200" cy="5715000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31520" y="576072"/>
            <a:ext cx="7696200" cy="5715000"/>
          </a:xfrm>
          <a:prstGeom prst="rect">
            <a:avLst/>
          </a:prstGeom>
          <a:blipFill dpi="0" rotWithShape="1">
            <a:blip r:embed="rId13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 rot="1435684">
            <a:off x="543741" y="273091"/>
            <a:ext cx="567831" cy="567830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 rot="4096196">
            <a:off x="8115079" y="298163"/>
            <a:ext cx="566928" cy="566928"/>
          </a:xfrm>
          <a:prstGeom prst="rect">
            <a:avLst/>
          </a:prstGeom>
          <a:noFill/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5023" y="817582"/>
            <a:ext cx="6965245" cy="120248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63040" y="2119257"/>
            <a:ext cx="6196405" cy="360381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54588" y="5809152"/>
            <a:ext cx="12138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fld id="{804A18EF-338C-4020-9086-42D5002DFBB2}" type="datetimeFigureOut">
              <a:rPr lang="ru-RU" smtClean="0"/>
              <a:t>21.03.2023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4401" y="5809152"/>
            <a:ext cx="55401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70202" y="5809152"/>
            <a:ext cx="55402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fld id="{4993558C-7146-414E-AA8B-A233A6DECE9C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64592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1168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74320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980728"/>
            <a:ext cx="2606182" cy="48965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433766" y="2276872"/>
            <a:ext cx="4462845" cy="1418160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ПРОЕКТ СОЗДАНИЯ</a:t>
            </a:r>
            <a:r>
              <a:rPr lang="ru-RU" dirty="0">
                <a:latin typeface="Calibri"/>
                <a:ea typeface="Calibri"/>
                <a:cs typeface="Times New Roman"/>
              </a:rPr>
              <a:t/>
            </a:r>
            <a:br>
              <a:rPr lang="ru-RU" dirty="0">
                <a:latin typeface="Calibri"/>
                <a:ea typeface="Calibri"/>
                <a:cs typeface="Times New Roman"/>
              </a:rPr>
            </a:b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131840" y="3717032"/>
            <a:ext cx="4883603" cy="1255558"/>
          </a:xfrm>
        </p:spPr>
        <p:txBody>
          <a:bodyPr>
            <a:normAutofit fontScale="92500"/>
          </a:bodyPr>
          <a:lstStyle/>
          <a:p>
            <a:r>
              <a:rPr lang="ru-RU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« МУНИЦИПАЛЬНОГО </a:t>
            </a:r>
            <a:r>
              <a:rPr lang="ru-RU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РЕСУРСНОГО ЦЕНТРА ПО РАБОТЕ С ОДАРЁННЫМИ </a:t>
            </a:r>
            <a:r>
              <a:rPr lang="ru-RU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ДЕТЬМИ »</a:t>
            </a:r>
            <a:endParaRPr lang="ru-RU" dirty="0">
              <a:latin typeface="Calibri"/>
              <a:ea typeface="Calibri"/>
              <a:cs typeface="Times New Roman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7474297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99592" y="764704"/>
            <a:ext cx="7272808" cy="5688632"/>
          </a:xfrm>
        </p:spPr>
        <p:txBody>
          <a:bodyPr>
            <a:normAutofit fontScale="70000" lnSpcReduction="20000"/>
          </a:bodyPr>
          <a:lstStyle/>
          <a:p>
            <a:pPr marL="0" indent="0" algn="ctr">
              <a:lnSpc>
                <a:spcPct val="115000"/>
              </a:lnSpc>
              <a:spcBef>
                <a:spcPts val="1320"/>
              </a:spcBef>
              <a:spcAft>
                <a:spcPts val="1320"/>
              </a:spcAft>
              <a:buNone/>
            </a:pPr>
            <a:r>
              <a:rPr lang="ru-RU" b="1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Документация Центра</a:t>
            </a:r>
            <a:endParaRPr lang="ru-RU" b="1" dirty="0">
              <a:latin typeface="Calibri"/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Bef>
                <a:spcPts val="1320"/>
              </a:spcBef>
              <a:spcAft>
                <a:spcPts val="1320"/>
              </a:spcAft>
            </a:pPr>
            <a:r>
              <a:rPr lang="ru-RU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Необходимая документация ресурсного центра включает:</a:t>
            </a:r>
            <a:endParaRPr lang="ru-RU" dirty="0">
              <a:latin typeface="Calibri"/>
              <a:ea typeface="Calibri"/>
              <a:cs typeface="Times New Roman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0"/>
              </a:spcAft>
              <a:buFont typeface="Symbol"/>
              <a:buChar char=""/>
            </a:pPr>
            <a:r>
              <a:rPr lang="ru-RU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приказ об открытии ресурсного центра, утверждённый руководителем муниципального органа управления образованием; </a:t>
            </a:r>
            <a:endParaRPr lang="ru-RU" dirty="0">
              <a:latin typeface="Calibri"/>
              <a:ea typeface="Calibri"/>
              <a:cs typeface="Times New Roman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0"/>
              </a:spcAft>
              <a:buFont typeface="Symbol"/>
              <a:buChar char=""/>
            </a:pPr>
            <a:r>
              <a:rPr lang="ru-RU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Положение о работе ресурсного центра; </a:t>
            </a:r>
            <a:endParaRPr lang="ru-RU" dirty="0">
              <a:latin typeface="Calibri"/>
              <a:ea typeface="Calibri"/>
              <a:cs typeface="Times New Roman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0"/>
              </a:spcAft>
              <a:buFont typeface="Symbol"/>
              <a:buChar char=""/>
            </a:pPr>
            <a:r>
              <a:rPr lang="ru-RU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календарный межведомственный план работы с одарёнными и талантливыми детьми в муниципалитете; </a:t>
            </a:r>
            <a:endParaRPr lang="ru-RU" dirty="0">
              <a:latin typeface="Calibri"/>
              <a:ea typeface="Calibri"/>
              <a:cs typeface="Times New Roman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0"/>
              </a:spcAft>
              <a:buFont typeface="Symbol"/>
              <a:buChar char=""/>
            </a:pPr>
            <a:r>
              <a:rPr lang="ru-RU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план работы ресурсного центра; </a:t>
            </a:r>
            <a:endParaRPr lang="ru-RU" dirty="0">
              <a:latin typeface="Calibri"/>
              <a:ea typeface="Calibri"/>
              <a:cs typeface="Times New Roman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0"/>
              </a:spcAft>
              <a:buFont typeface="Symbol"/>
              <a:buChar char=""/>
            </a:pPr>
            <a:r>
              <a:rPr lang="ru-RU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план работы педагога-психолога ресурсного центра; </a:t>
            </a:r>
            <a:endParaRPr lang="ru-RU" dirty="0">
              <a:latin typeface="Calibri"/>
              <a:ea typeface="Calibri"/>
              <a:cs typeface="Times New Roman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0"/>
              </a:spcAft>
              <a:buFont typeface="Symbol"/>
              <a:buChar char=""/>
            </a:pPr>
            <a:r>
              <a:rPr lang="ru-RU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приказ и Положение о порядке формирования банка данных «Одарённые дети муниципалитета»; </a:t>
            </a:r>
            <a:endParaRPr lang="ru-RU" dirty="0">
              <a:latin typeface="Calibri"/>
              <a:ea typeface="Calibri"/>
              <a:cs typeface="Times New Roman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0"/>
              </a:spcAft>
              <a:buFont typeface="Symbol"/>
              <a:buChar char=""/>
            </a:pPr>
            <a:r>
              <a:rPr lang="ru-RU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календарь муниципальных массовых мероприятий с обучающимися на год; приказы и планы реализации региональных межведомственных проектов с одарёнными детьми в муниципалитете; </a:t>
            </a:r>
            <a:endParaRPr lang="ru-RU" dirty="0">
              <a:latin typeface="Calibri"/>
              <a:ea typeface="Calibri"/>
              <a:cs typeface="Times New Roman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0"/>
              </a:spcAft>
              <a:buFont typeface="Symbol"/>
              <a:buChar char=""/>
            </a:pPr>
            <a:r>
              <a:rPr lang="ru-RU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данные мониторинга и анализа работы с одарёнными детьми в муниципалитете (ежегодные); </a:t>
            </a:r>
            <a:endParaRPr lang="ru-RU" dirty="0">
              <a:latin typeface="Calibri"/>
              <a:ea typeface="Calibri"/>
              <a:cs typeface="Times New Roman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0"/>
              </a:spcAft>
              <a:buFont typeface="Symbol"/>
              <a:buChar char=""/>
            </a:pPr>
            <a:r>
              <a:rPr lang="ru-RU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годовые отчёты о работе с одарёнными детьми в муниципалитете.</a:t>
            </a:r>
            <a:endParaRPr lang="ru-RU" dirty="0">
              <a:latin typeface="Calibri"/>
              <a:ea typeface="Calibri"/>
              <a:cs typeface="Times New Roman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7733189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99592" y="836712"/>
            <a:ext cx="7344816" cy="5616624"/>
          </a:xfrm>
        </p:spPr>
        <p:txBody>
          <a:bodyPr>
            <a:normAutofit fontScale="77500" lnSpcReduction="20000"/>
          </a:bodyPr>
          <a:lstStyle/>
          <a:p>
            <a:pPr marL="0" indent="0" algn="ctr">
              <a:lnSpc>
                <a:spcPct val="115000"/>
              </a:lnSpc>
              <a:spcBef>
                <a:spcPts val="1320"/>
              </a:spcBef>
              <a:spcAft>
                <a:spcPts val="1320"/>
              </a:spcAft>
              <a:buNone/>
            </a:pPr>
            <a:r>
              <a:rPr lang="ru-RU" b="1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Сфера деятельности ресурсного центра</a:t>
            </a:r>
            <a:endParaRPr lang="ru-RU" b="1" dirty="0">
              <a:latin typeface="Calibri"/>
              <a:ea typeface="Calibri"/>
              <a:cs typeface="Times New Roman"/>
            </a:endParaRPr>
          </a:p>
          <a:p>
            <a:pPr indent="449580" algn="just">
              <a:lnSpc>
                <a:spcPct val="115000"/>
              </a:lnSpc>
              <a:spcBef>
                <a:spcPts val="1320"/>
              </a:spcBef>
              <a:spcAft>
                <a:spcPts val="1320"/>
              </a:spcAft>
            </a:pPr>
            <a:r>
              <a:rPr lang="ru-RU" dirty="0">
                <a:latin typeface="Times New Roman"/>
                <a:ea typeface="Times New Roman"/>
                <a:cs typeface="Times New Roman"/>
              </a:rPr>
              <a:t>В муниципалитете создаётся один ресурсный центр по работе с одарёнными детьми и в сферу его деятельности включены все образовательные организации, находящиеся на территории муниципалитета.</a:t>
            </a:r>
            <a:endParaRPr lang="ru-RU" dirty="0">
              <a:latin typeface="Calibri"/>
              <a:ea typeface="Calibri"/>
              <a:cs typeface="Times New Roman"/>
            </a:endParaRPr>
          </a:p>
          <a:p>
            <a:pPr indent="449580" algn="just">
              <a:lnSpc>
                <a:spcPct val="115000"/>
              </a:lnSpc>
              <a:spcBef>
                <a:spcPts val="1320"/>
              </a:spcBef>
              <a:spcAft>
                <a:spcPts val="1320"/>
              </a:spcAft>
            </a:pPr>
            <a:r>
              <a:rPr lang="ru-RU" dirty="0">
                <a:latin typeface="Times New Roman"/>
                <a:ea typeface="Times New Roman"/>
                <a:cs typeface="Times New Roman"/>
              </a:rPr>
              <a:t>Ресурсный центр активно взаимодействует с организациями, подведомственными </a:t>
            </a:r>
            <a:r>
              <a:rPr lang="ru-RU" dirty="0" smtClean="0">
                <a:latin typeface="Times New Roman"/>
                <a:ea typeface="Times New Roman"/>
                <a:cs typeface="Times New Roman"/>
              </a:rPr>
              <a:t>комитетам по образованию, культуры, физической культуры и спорта.</a:t>
            </a:r>
            <a:endParaRPr lang="ru-RU" dirty="0">
              <a:latin typeface="Calibri"/>
              <a:ea typeface="Calibri"/>
              <a:cs typeface="Times New Roman"/>
            </a:endParaRPr>
          </a:p>
          <a:p>
            <a:pPr indent="449580" algn="just">
              <a:lnSpc>
                <a:spcPct val="115000"/>
              </a:lnSpc>
              <a:spcBef>
                <a:spcPts val="1320"/>
              </a:spcBef>
              <a:spcAft>
                <a:spcPts val="1320"/>
              </a:spcAft>
            </a:pPr>
            <a:r>
              <a:rPr lang="ru-RU" dirty="0">
                <a:latin typeface="Times New Roman"/>
                <a:ea typeface="Times New Roman"/>
                <a:cs typeface="Times New Roman"/>
              </a:rPr>
              <a:t>Ресурсный центр активно сотрудничает с образовательными организациями высшего и среднего </a:t>
            </a:r>
            <a:r>
              <a:rPr lang="ru-RU" dirty="0" smtClean="0">
                <a:latin typeface="Times New Roman"/>
                <a:ea typeface="Times New Roman"/>
                <a:cs typeface="Times New Roman"/>
              </a:rPr>
              <a:t>профессионального образования, </a:t>
            </a:r>
            <a:r>
              <a:rPr lang="ru-RU" dirty="0">
                <a:latin typeface="Times New Roman"/>
                <a:ea typeface="Times New Roman"/>
                <a:cs typeface="Times New Roman"/>
              </a:rPr>
              <a:t>а также с предприятиями и учреждениями, функционирующими на территории муниципалитета, что может способствовать формированию образовательного кластера для обучения, развития, профессионального самоопределения одарённых детей.</a:t>
            </a:r>
            <a:endParaRPr lang="ru-RU" dirty="0">
              <a:latin typeface="Calibri"/>
              <a:ea typeface="Calibri"/>
              <a:cs typeface="Times New Roman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4778869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971600" y="836712"/>
            <a:ext cx="7200800" cy="5472608"/>
          </a:xfrm>
        </p:spPr>
        <p:txBody>
          <a:bodyPr>
            <a:normAutofit fontScale="70000" lnSpcReduction="20000"/>
          </a:bodyPr>
          <a:lstStyle/>
          <a:p>
            <a:pPr marL="0" indent="0" algn="ctr">
              <a:lnSpc>
                <a:spcPct val="115000"/>
              </a:lnSpc>
              <a:spcBef>
                <a:spcPts val="1320"/>
              </a:spcBef>
              <a:spcAft>
                <a:spcPts val="1320"/>
              </a:spcAft>
              <a:buNone/>
            </a:pPr>
            <a:r>
              <a:rPr lang="ru-RU" b="1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Раздел II.</a:t>
            </a:r>
            <a:endParaRPr lang="ru-RU" b="1" dirty="0">
              <a:latin typeface="Calibri"/>
              <a:ea typeface="Calibri"/>
              <a:cs typeface="Times New Roman"/>
            </a:endParaRPr>
          </a:p>
          <a:p>
            <a:pPr marL="0" indent="0" algn="ctr">
              <a:lnSpc>
                <a:spcPct val="115000"/>
              </a:lnSpc>
              <a:spcAft>
                <a:spcPts val="0"/>
              </a:spcAft>
              <a:buNone/>
            </a:pPr>
            <a:r>
              <a:rPr lang="ru-RU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ОРГАНИЗАЦИЯ РАБОТЫ ОБРАЗОВАТЕЛЬНОЙ ОРГАНИЗАЦИИ В РЕЖИМЕ МУНИЦИПАЛЬНОГО РЕСУРСНОГО ЦЕНТРА В СООТВЕТСТВИИ С НАПРАВЛЕНИЯМИ ЕГО ДЕЯТЕЛЬНОСТИ</a:t>
            </a:r>
            <a:endParaRPr lang="ru-RU" dirty="0">
              <a:latin typeface="Calibri"/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Bef>
                <a:spcPts val="1320"/>
              </a:spcBef>
              <a:spcAft>
                <a:spcPts val="1320"/>
              </a:spcAft>
            </a:pPr>
            <a:r>
              <a:rPr lang="ru-RU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Работа </a:t>
            </a:r>
            <a:r>
              <a:rPr lang="ru-RU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муниципального ресурсного центра строится в нескольких направлениях:</a:t>
            </a:r>
            <a:endParaRPr lang="ru-RU" dirty="0">
              <a:latin typeface="Calibri"/>
              <a:ea typeface="Calibri"/>
              <a:cs typeface="Times New Roman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0"/>
              </a:spcAft>
              <a:buFont typeface="Symbol"/>
              <a:buChar char=""/>
            </a:pPr>
            <a:r>
              <a:rPr lang="ru-RU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координация деятельности учреждений и организаций муниципалитета по работе с одаренными детьми; </a:t>
            </a:r>
            <a:endParaRPr lang="ru-RU" dirty="0">
              <a:latin typeface="Calibri"/>
              <a:ea typeface="Calibri"/>
              <a:cs typeface="Times New Roman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0"/>
              </a:spcAft>
              <a:buFont typeface="Symbol"/>
              <a:buChar char=""/>
            </a:pPr>
            <a:r>
              <a:rPr lang="ru-RU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нормативно-правовое, методическое, программное и информационное обеспечение работы с одаренными детьми в муниципалитете; </a:t>
            </a:r>
            <a:endParaRPr lang="ru-RU" dirty="0">
              <a:latin typeface="Calibri"/>
              <a:ea typeface="Calibri"/>
              <a:cs typeface="Times New Roman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0"/>
              </a:spcAft>
              <a:buFont typeface="Symbol"/>
              <a:buChar char=""/>
            </a:pPr>
            <a:r>
              <a:rPr lang="ru-RU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повышение профессиональной компетентности педагогических кадров, работающих с одаренными детьми в муниципалитете; </a:t>
            </a:r>
            <a:endParaRPr lang="ru-RU" dirty="0">
              <a:latin typeface="Calibri"/>
              <a:ea typeface="Calibri"/>
              <a:cs typeface="Times New Roman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0"/>
              </a:spcAft>
              <a:buFont typeface="Symbol"/>
              <a:buChar char=""/>
            </a:pPr>
            <a:r>
              <a:rPr lang="ru-RU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психолого-педагогическое сопровождение одаренных детей, педагогов и родителей образовательных организаций муниципалитета; </a:t>
            </a:r>
            <a:endParaRPr lang="ru-RU" dirty="0">
              <a:latin typeface="Calibri"/>
              <a:ea typeface="Calibri"/>
              <a:cs typeface="Times New Roman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0"/>
              </a:spcAft>
              <a:buFont typeface="Symbol"/>
              <a:buChar char=""/>
            </a:pPr>
            <a:r>
              <a:rPr lang="ru-RU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организация работы с одаренными детьми в муниципалитете.</a:t>
            </a:r>
            <a:endParaRPr lang="ru-RU" dirty="0">
              <a:latin typeface="Calibri"/>
              <a:ea typeface="Calibri"/>
              <a:cs typeface="Times New Roman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5769971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99592" y="836712"/>
            <a:ext cx="7272808" cy="5616624"/>
          </a:xfrm>
        </p:spPr>
        <p:txBody>
          <a:bodyPr>
            <a:normAutofit fontScale="70000" lnSpcReduction="20000"/>
          </a:bodyPr>
          <a:lstStyle/>
          <a:p>
            <a:pPr indent="0" algn="just">
              <a:lnSpc>
                <a:spcPct val="115000"/>
              </a:lnSpc>
              <a:spcBef>
                <a:spcPts val="1320"/>
              </a:spcBef>
              <a:spcAft>
                <a:spcPts val="1320"/>
              </a:spcAft>
              <a:buNone/>
            </a:pPr>
            <a:r>
              <a:rPr lang="ru-RU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Ресурсный центр является координатором работы с одарёнными детьми в муниципалитете: устанавливает контакты, привлекает внимание учреждений и организаций к совместному проведению мероприятий, осуществляет сетевое и межведомственное взаимодействие.</a:t>
            </a:r>
            <a:endParaRPr lang="ru-RU" dirty="0">
              <a:latin typeface="Calibri"/>
              <a:ea typeface="Calibri"/>
              <a:cs typeface="Times New Roman"/>
            </a:endParaRPr>
          </a:p>
          <a:p>
            <a:pPr indent="0" algn="just">
              <a:lnSpc>
                <a:spcPct val="115000"/>
              </a:lnSpc>
              <a:spcBef>
                <a:spcPts val="1320"/>
              </a:spcBef>
              <a:spcAft>
                <a:spcPts val="1320"/>
              </a:spcAft>
              <a:buNone/>
            </a:pPr>
            <a:r>
              <a:rPr lang="ru-RU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Ресурсный центр аккумулирует сведения о работе с одарёнными детьми во всех образовательных организациях муниципалитета, в том числе и дошкольных образовательных организациях. С этой целью ежегодно формируется сводный план работы с одарёнными и талантливыми детьми, проводится ежегодный мониторинг и анализ состояния системы работы с одарёнными детьми в муниципалитете.</a:t>
            </a:r>
            <a:endParaRPr lang="ru-RU" dirty="0">
              <a:latin typeface="Calibri"/>
              <a:ea typeface="Calibri"/>
              <a:cs typeface="Times New Roman"/>
            </a:endParaRPr>
          </a:p>
          <a:p>
            <a:pPr indent="0" algn="just">
              <a:lnSpc>
                <a:spcPct val="115000"/>
              </a:lnSpc>
              <a:spcBef>
                <a:spcPts val="1320"/>
              </a:spcBef>
              <a:spcAft>
                <a:spcPts val="1320"/>
              </a:spcAft>
              <a:buNone/>
            </a:pPr>
            <a:r>
              <a:rPr lang="ru-RU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В рамках данного направления работы ресурсный центр проводит работу, направленную на объединение усилий образовательных организаций муниципалитета, заинтересованных организаций и общественных формирований по выявлению, развитию общих и специальных способностей детей, психолого-педагогическому сопровождению, развитию личности и социально-педагогической адаптации одарённых детей, укреплению социального института семьи.</a:t>
            </a:r>
            <a:endParaRPr lang="ru-RU" dirty="0">
              <a:latin typeface="Calibri"/>
              <a:ea typeface="Calibri"/>
              <a:cs typeface="Times New Roman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8186376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99592" y="908720"/>
            <a:ext cx="7344816" cy="5328592"/>
          </a:xfrm>
        </p:spPr>
        <p:txBody>
          <a:bodyPr>
            <a:normAutofit fontScale="62500" lnSpcReduction="20000"/>
          </a:bodyPr>
          <a:lstStyle/>
          <a:p>
            <a:pPr marL="0" indent="0" algn="ctr">
              <a:lnSpc>
                <a:spcPct val="115000"/>
              </a:lnSpc>
              <a:spcBef>
                <a:spcPts val="1320"/>
              </a:spcBef>
              <a:spcAft>
                <a:spcPts val="1320"/>
              </a:spcAft>
              <a:buNone/>
            </a:pPr>
            <a:r>
              <a:rPr lang="ru-RU" b="1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Нормативно-правовое, методическое, программное и информационное обеспечение работы с одарёнными детьми в муниципалитете</a:t>
            </a:r>
            <a:endParaRPr lang="ru-RU" b="1" dirty="0">
              <a:latin typeface="Calibri"/>
              <a:ea typeface="Calibri"/>
              <a:cs typeface="Times New Roman"/>
            </a:endParaRPr>
          </a:p>
          <a:p>
            <a:pPr marL="342900" lvl="0" indent="-342900">
              <a:lnSpc>
                <a:spcPct val="115000"/>
              </a:lnSpc>
              <a:spcBef>
                <a:spcPts val="1320"/>
              </a:spcBef>
              <a:spcAft>
                <a:spcPts val="1320"/>
              </a:spcAft>
              <a:buFont typeface="Wingdings"/>
              <a:buChar char=""/>
            </a:pPr>
            <a:r>
              <a:rPr lang="ru-RU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Нормативно-правовое обеспечение</a:t>
            </a:r>
            <a:endParaRPr lang="ru-RU" dirty="0">
              <a:latin typeface="Calibri"/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Bef>
                <a:spcPts val="1320"/>
              </a:spcBef>
              <a:spcAft>
                <a:spcPts val="1320"/>
              </a:spcAft>
            </a:pPr>
            <a:r>
              <a:rPr lang="ru-RU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В рамках данного направления работы ресурсный центр:</a:t>
            </a:r>
            <a:endParaRPr lang="ru-RU" dirty="0">
              <a:latin typeface="Calibri"/>
              <a:ea typeface="Calibri"/>
              <a:cs typeface="Times New Roman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0"/>
              </a:spcAft>
              <a:buFont typeface="Symbol"/>
              <a:buChar char=""/>
            </a:pPr>
            <a:r>
              <a:rPr lang="ru-RU" dirty="0">
                <a:latin typeface="Times New Roman"/>
                <a:ea typeface="Times New Roman"/>
                <a:cs typeface="Times New Roman"/>
              </a:rPr>
              <a:t>аккумулирует нормативно-правовые акты, касающиеся работы с одарёнными детьми муниципального уровня; </a:t>
            </a:r>
            <a:endParaRPr lang="ru-RU" dirty="0">
              <a:latin typeface="Calibri"/>
              <a:ea typeface="Calibri"/>
              <a:cs typeface="Times New Roman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0"/>
              </a:spcAft>
              <a:buFont typeface="Symbol"/>
              <a:buChar char=""/>
            </a:pPr>
            <a:r>
              <a:rPr lang="ru-RU" dirty="0">
                <a:latin typeface="Times New Roman"/>
                <a:ea typeface="Times New Roman"/>
                <a:cs typeface="Times New Roman"/>
              </a:rPr>
              <a:t>участвует в разработке проектов нормативных документов по данному направлению деятельности: муниципальных программ, </a:t>
            </a:r>
            <a:r>
              <a:rPr lang="ru-RU" dirty="0" smtClean="0">
                <a:latin typeface="Times New Roman"/>
                <a:ea typeface="Times New Roman"/>
                <a:cs typeface="Times New Roman"/>
              </a:rPr>
              <a:t>проектов постановлений</a:t>
            </a:r>
            <a:r>
              <a:rPr lang="ru-RU" dirty="0">
                <a:latin typeface="Times New Roman"/>
                <a:ea typeface="Times New Roman"/>
                <a:cs typeface="Times New Roman"/>
              </a:rPr>
              <a:t> и </a:t>
            </a:r>
            <a:r>
              <a:rPr lang="ru-RU" dirty="0" smtClean="0">
                <a:latin typeface="Times New Roman"/>
                <a:ea typeface="Times New Roman"/>
                <a:cs typeface="Times New Roman"/>
              </a:rPr>
              <a:t>распоряжений администрации муниципалитета</a:t>
            </a:r>
            <a:r>
              <a:rPr lang="ru-RU" dirty="0">
                <a:latin typeface="Times New Roman"/>
                <a:ea typeface="Times New Roman"/>
                <a:cs typeface="Times New Roman"/>
              </a:rPr>
              <a:t>, приказов органов управлений образованием администрации района или города и т. д.; </a:t>
            </a:r>
            <a:endParaRPr lang="ru-RU" dirty="0">
              <a:latin typeface="Calibri"/>
              <a:ea typeface="Calibri"/>
              <a:cs typeface="Times New Roman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0"/>
              </a:spcAft>
              <a:buFont typeface="Symbol"/>
              <a:buChar char=""/>
            </a:pPr>
            <a:r>
              <a:rPr lang="ru-RU" dirty="0">
                <a:latin typeface="Times New Roman"/>
                <a:ea typeface="Times New Roman"/>
                <a:cs typeface="Times New Roman"/>
              </a:rPr>
              <a:t>вносит предложения в муниципальные органы управления образованием по совершенствованию нормативно-правовой базы в сфере работы с одарёнными детьми; </a:t>
            </a:r>
            <a:endParaRPr lang="ru-RU" dirty="0">
              <a:latin typeface="Calibri"/>
              <a:ea typeface="Calibri"/>
              <a:cs typeface="Times New Roman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0"/>
              </a:spcAft>
              <a:buFont typeface="Symbol"/>
              <a:buChar char=""/>
            </a:pPr>
            <a:r>
              <a:rPr lang="ru-RU" dirty="0">
                <a:latin typeface="Times New Roman"/>
                <a:ea typeface="Times New Roman"/>
                <a:cs typeface="Times New Roman"/>
              </a:rPr>
              <a:t>обеспечивает нормативно-правовой документацией образовательные организации муниципальной территории; </a:t>
            </a:r>
            <a:endParaRPr lang="ru-RU" dirty="0">
              <a:latin typeface="Calibri"/>
              <a:ea typeface="Calibri"/>
              <a:cs typeface="Times New Roman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0"/>
              </a:spcAft>
              <a:buFont typeface="Symbol"/>
              <a:buChar char=""/>
            </a:pPr>
            <a:r>
              <a:rPr lang="ru-RU" dirty="0">
                <a:latin typeface="Times New Roman"/>
                <a:ea typeface="Times New Roman"/>
                <a:cs typeface="Times New Roman"/>
              </a:rPr>
              <a:t>осуществляет информационно-методическую помощь образовательным организациям по вопросу нормативно-правового обеспечения работы с одарёнными детьми (в рамках конференций, семинаров, </a:t>
            </a:r>
            <a:r>
              <a:rPr lang="ru-RU" dirty="0" smtClean="0">
                <a:latin typeface="Times New Roman"/>
                <a:ea typeface="Times New Roman"/>
                <a:cs typeface="Times New Roman"/>
              </a:rPr>
              <a:t>круглых столов</a:t>
            </a:r>
            <a:r>
              <a:rPr lang="ru-RU" dirty="0">
                <a:latin typeface="Times New Roman"/>
                <a:ea typeface="Times New Roman"/>
                <a:cs typeface="Times New Roman"/>
              </a:rPr>
              <a:t> и т. д.).</a:t>
            </a:r>
            <a:endParaRPr lang="ru-RU" dirty="0">
              <a:latin typeface="Calibri"/>
              <a:ea typeface="Calibri"/>
              <a:cs typeface="Times New Roman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7550643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43608" y="908720"/>
            <a:ext cx="7056784" cy="5544616"/>
          </a:xfrm>
        </p:spPr>
        <p:txBody>
          <a:bodyPr>
            <a:normAutofit fontScale="70000" lnSpcReduction="20000"/>
          </a:bodyPr>
          <a:lstStyle/>
          <a:p>
            <a:pPr marL="0" lvl="0" indent="0" algn="ctr">
              <a:lnSpc>
                <a:spcPct val="115000"/>
              </a:lnSpc>
              <a:spcBef>
                <a:spcPts val="1320"/>
              </a:spcBef>
              <a:spcAft>
                <a:spcPts val="1320"/>
              </a:spcAft>
              <a:buNone/>
            </a:pPr>
            <a:r>
              <a:rPr lang="ru-RU" b="1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Методическое и программное обеспечение:</a:t>
            </a:r>
            <a:endParaRPr lang="ru-RU" b="1" dirty="0">
              <a:latin typeface="Calibri"/>
              <a:ea typeface="Calibri"/>
              <a:cs typeface="Times New Roman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0"/>
              </a:spcAft>
              <a:buFont typeface="Symbol"/>
              <a:buChar char=""/>
            </a:pPr>
            <a:r>
              <a:rPr lang="ru-RU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ресурсный центр аккумулирует сведения о программном обеспечении работы с одарёнными детьми в муниципалитете, создаёт банк программ; </a:t>
            </a:r>
            <a:endParaRPr lang="ru-RU" dirty="0">
              <a:latin typeface="Calibri"/>
              <a:ea typeface="Calibri"/>
              <a:cs typeface="Times New Roman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0"/>
              </a:spcAft>
              <a:buFont typeface="Symbol"/>
              <a:buChar char=""/>
            </a:pPr>
            <a:r>
              <a:rPr lang="ru-RU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ресурсный центр аккумулирует сведения о передовом инновационном опыте работы с одарёнными детьми в муниципалитете и способствует его распространению на всю территорию муниципалитета; </a:t>
            </a:r>
            <a:endParaRPr lang="ru-RU" dirty="0">
              <a:latin typeface="Calibri"/>
              <a:ea typeface="Calibri"/>
              <a:cs typeface="Times New Roman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0"/>
              </a:spcAft>
              <a:buFont typeface="Symbol"/>
              <a:buChar char=""/>
            </a:pPr>
            <a:r>
              <a:rPr lang="ru-RU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ресурсный центр аккумулирует информационно-методический и организационно-методический материал, касающийся обучения, развития, выявления и поддержки одарённых детей в муниципалитете и оказывает помощь в его использовании.</a:t>
            </a:r>
            <a:endParaRPr lang="ru-RU" dirty="0">
              <a:latin typeface="Calibri"/>
              <a:ea typeface="Calibri"/>
              <a:cs typeface="Times New Roman"/>
            </a:endParaRPr>
          </a:p>
          <a:p>
            <a:pPr indent="180340" algn="just">
              <a:lnSpc>
                <a:spcPct val="115000"/>
              </a:lnSpc>
              <a:spcBef>
                <a:spcPts val="1320"/>
              </a:spcBef>
              <a:spcAft>
                <a:spcPts val="1320"/>
              </a:spcAft>
            </a:pPr>
            <a:r>
              <a:rPr lang="ru-RU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В рамках данного </a:t>
            </a:r>
            <a:r>
              <a:rPr lang="ru-RU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направления </a:t>
            </a:r>
            <a:r>
              <a:rPr lang="ru-RU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ресурсному центру необходимо привлекать к работе методистов той образовательной организации, на базе которой создан ресурсный центр, с целью проведения работы по выявлению, изучению и внедрению передового инновационного опыта в практику работы своей территории, оказания консультационной помощи в очной и дистанционной форме.</a:t>
            </a:r>
            <a:endParaRPr lang="ru-RU" dirty="0">
              <a:latin typeface="Calibri"/>
              <a:ea typeface="Calibri"/>
              <a:cs typeface="Times New Roman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7203096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971600" y="980728"/>
            <a:ext cx="7200800" cy="5877272"/>
          </a:xfrm>
        </p:spPr>
        <p:txBody>
          <a:bodyPr>
            <a:normAutofit fontScale="62500" lnSpcReduction="20000"/>
          </a:bodyPr>
          <a:lstStyle/>
          <a:p>
            <a:pPr marL="0" lvl="0" indent="0" algn="ctr">
              <a:lnSpc>
                <a:spcPct val="115000"/>
              </a:lnSpc>
              <a:spcBef>
                <a:spcPts val="1320"/>
              </a:spcBef>
              <a:spcAft>
                <a:spcPts val="1320"/>
              </a:spcAft>
              <a:buNone/>
            </a:pPr>
            <a:r>
              <a:rPr lang="ru-RU" b="1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Информационное обеспечение</a:t>
            </a:r>
            <a:endParaRPr lang="ru-RU" b="1" dirty="0">
              <a:latin typeface="Calibri"/>
              <a:ea typeface="Calibri"/>
              <a:cs typeface="Times New Roman"/>
            </a:endParaRPr>
          </a:p>
          <a:p>
            <a:pPr algn="just">
              <a:lnSpc>
                <a:spcPct val="115000"/>
              </a:lnSpc>
              <a:spcBef>
                <a:spcPts val="1320"/>
              </a:spcBef>
              <a:spcAft>
                <a:spcPts val="1320"/>
              </a:spcAft>
            </a:pPr>
            <a:r>
              <a:rPr lang="ru-RU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Ресурсный центр на сайте образовательной организации ведёт свою страницу, где размещается документация и вся информация, касающаяся работы с одарёнными детьми в муниципалитете в соответствии с направлениями деятельности:</a:t>
            </a:r>
            <a:endParaRPr lang="ru-RU" dirty="0">
              <a:latin typeface="Calibri"/>
              <a:ea typeface="Calibri"/>
              <a:cs typeface="Times New Roman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0"/>
              </a:spcAft>
              <a:buFont typeface="Symbol"/>
              <a:buChar char=""/>
            </a:pPr>
            <a:r>
              <a:rPr lang="ru-RU" dirty="0">
                <a:latin typeface="Times New Roman"/>
                <a:ea typeface="Times New Roman"/>
                <a:cs typeface="Times New Roman"/>
              </a:rPr>
              <a:t>нормативно-правовые документы по работе с одарёнными детьми; </a:t>
            </a:r>
            <a:endParaRPr lang="ru-RU" dirty="0">
              <a:latin typeface="Calibri"/>
              <a:ea typeface="Calibri"/>
              <a:cs typeface="Times New Roman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0"/>
              </a:spcAft>
              <a:buFont typeface="Symbol"/>
              <a:buChar char=""/>
            </a:pPr>
            <a:r>
              <a:rPr lang="ru-RU" dirty="0">
                <a:latin typeface="Times New Roman"/>
                <a:ea typeface="Times New Roman"/>
                <a:cs typeface="Times New Roman"/>
              </a:rPr>
              <a:t>информация о повышении профессиональной компетентности педагогических кадров (о проведённых научно-практических конференциях, семинарах, мастер-классах, лекториях, </a:t>
            </a:r>
            <a:r>
              <a:rPr lang="ru-RU" dirty="0" smtClean="0">
                <a:latin typeface="Times New Roman"/>
                <a:ea typeface="Times New Roman"/>
                <a:cs typeface="Times New Roman"/>
              </a:rPr>
              <a:t>конкурсах профессионального мастерства</a:t>
            </a:r>
            <a:r>
              <a:rPr lang="ru-RU" dirty="0">
                <a:latin typeface="Times New Roman"/>
                <a:ea typeface="Times New Roman"/>
                <a:cs typeface="Times New Roman"/>
              </a:rPr>
              <a:t>); </a:t>
            </a:r>
            <a:endParaRPr lang="ru-RU" dirty="0">
              <a:latin typeface="Calibri"/>
              <a:ea typeface="Calibri"/>
              <a:cs typeface="Times New Roman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0"/>
              </a:spcAft>
              <a:buFont typeface="Symbol"/>
              <a:buChar char=""/>
            </a:pPr>
            <a:r>
              <a:rPr lang="ru-RU" dirty="0">
                <a:latin typeface="Times New Roman"/>
                <a:ea typeface="Times New Roman"/>
                <a:cs typeface="Times New Roman"/>
              </a:rPr>
              <a:t>методические материалы по работе с одарёнными детьми; информация о проведении конкурсных мероприятий и олимпиадных состязаний для учащихся; </a:t>
            </a:r>
            <a:endParaRPr lang="ru-RU" dirty="0">
              <a:latin typeface="Calibri"/>
              <a:ea typeface="Calibri"/>
              <a:cs typeface="Times New Roman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0"/>
              </a:spcAft>
              <a:buFont typeface="Symbol"/>
              <a:buChar char=""/>
            </a:pPr>
            <a:r>
              <a:rPr lang="ru-RU" dirty="0">
                <a:latin typeface="Times New Roman"/>
                <a:ea typeface="Times New Roman"/>
                <a:cs typeface="Times New Roman"/>
              </a:rPr>
              <a:t>информация о мероприятиях в рамках поддержки и сопровождения детей, проявляющих способности в </a:t>
            </a:r>
            <a:r>
              <a:rPr lang="ru-RU" dirty="0" smtClean="0">
                <a:latin typeface="Times New Roman"/>
                <a:ea typeface="Times New Roman"/>
                <a:cs typeface="Times New Roman"/>
              </a:rPr>
              <a:t>различных видах деятельности; </a:t>
            </a:r>
            <a:endParaRPr lang="ru-RU" dirty="0">
              <a:latin typeface="Calibri"/>
              <a:ea typeface="Calibri"/>
              <a:cs typeface="Times New Roman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0"/>
              </a:spcAft>
              <a:buFont typeface="Symbol"/>
              <a:buChar char=""/>
            </a:pPr>
            <a:r>
              <a:rPr lang="ru-RU" dirty="0">
                <a:latin typeface="Times New Roman"/>
                <a:ea typeface="Times New Roman"/>
                <a:cs typeface="Times New Roman"/>
              </a:rPr>
              <a:t>о реализации муниципальных проектов с талантливыми детьми; фотогалерея работ одарённых детей.</a:t>
            </a:r>
            <a:endParaRPr lang="ru-RU" dirty="0">
              <a:latin typeface="Calibri"/>
              <a:ea typeface="Calibri"/>
              <a:cs typeface="Times New Roman"/>
            </a:endParaRPr>
          </a:p>
          <a:p>
            <a:pPr indent="180340" algn="just">
              <a:lnSpc>
                <a:spcPct val="115000"/>
              </a:lnSpc>
              <a:spcBef>
                <a:spcPts val="1320"/>
              </a:spcBef>
              <a:spcAft>
                <a:spcPts val="1320"/>
              </a:spcAft>
            </a:pPr>
            <a:r>
              <a:rPr lang="ru-RU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В рамках данного направления работы ресурсный центр издаёт сборники материалов муниципальных научно-практических конференций, семинаров, методических рекомендаций, а также готовит статьи и публикации в СМИ.</a:t>
            </a:r>
            <a:endParaRPr lang="ru-RU" dirty="0">
              <a:latin typeface="Calibri"/>
              <a:ea typeface="Calibri"/>
              <a:cs typeface="Times New Roman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5802863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43608" y="980728"/>
            <a:ext cx="7056784" cy="5328592"/>
          </a:xfrm>
        </p:spPr>
        <p:txBody>
          <a:bodyPr>
            <a:normAutofit fontScale="85000" lnSpcReduction="10000"/>
          </a:bodyPr>
          <a:lstStyle/>
          <a:p>
            <a:pPr algn="just">
              <a:lnSpc>
                <a:spcPct val="115000"/>
              </a:lnSpc>
              <a:spcBef>
                <a:spcPts val="1320"/>
              </a:spcBef>
              <a:spcAft>
                <a:spcPts val="1320"/>
              </a:spcAft>
            </a:pPr>
            <a:r>
              <a:rPr lang="ru-RU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Ресурсный центр формирует многокомпонентный банк данных по работе с одарёнными детьми:</a:t>
            </a:r>
            <a:endParaRPr lang="ru-RU" dirty="0">
              <a:latin typeface="Calibri"/>
              <a:ea typeface="Calibri"/>
              <a:cs typeface="Times New Roman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0"/>
              </a:spcAft>
              <a:buFont typeface="Symbol"/>
              <a:buChar char=""/>
            </a:pPr>
            <a:r>
              <a:rPr lang="ru-RU" dirty="0">
                <a:latin typeface="Times New Roman"/>
                <a:ea typeface="Times New Roman"/>
                <a:cs typeface="Times New Roman"/>
              </a:rPr>
              <a:t>банк нормативно-правовых документов по работе с одарёнными детьми; </a:t>
            </a:r>
            <a:endParaRPr lang="ru-RU" dirty="0">
              <a:latin typeface="Calibri"/>
              <a:ea typeface="Calibri"/>
              <a:cs typeface="Times New Roman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0"/>
              </a:spcAft>
              <a:buFont typeface="Symbol"/>
              <a:buChar char=""/>
            </a:pPr>
            <a:r>
              <a:rPr lang="ru-RU" dirty="0">
                <a:latin typeface="Times New Roman"/>
                <a:ea typeface="Times New Roman"/>
                <a:cs typeface="Times New Roman"/>
              </a:rPr>
              <a:t>банк методических материалов, включающий материалы работы школьных научных обществ; </a:t>
            </a:r>
            <a:endParaRPr lang="ru-RU" dirty="0">
              <a:latin typeface="Calibri"/>
              <a:ea typeface="Calibri"/>
              <a:cs typeface="Times New Roman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0"/>
              </a:spcAft>
              <a:buFont typeface="Symbol"/>
              <a:buChar char=""/>
            </a:pPr>
            <a:r>
              <a:rPr lang="ru-RU" dirty="0">
                <a:latin typeface="Times New Roman"/>
                <a:ea typeface="Times New Roman"/>
                <a:cs typeface="Times New Roman"/>
              </a:rPr>
              <a:t>материалы исследовательской и проектной деятельности с одарёнными детьми и т. д.; </a:t>
            </a:r>
            <a:endParaRPr lang="ru-RU" dirty="0">
              <a:latin typeface="Calibri"/>
              <a:ea typeface="Calibri"/>
              <a:cs typeface="Times New Roman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0"/>
              </a:spcAft>
              <a:buFont typeface="Symbol"/>
              <a:buChar char=""/>
            </a:pPr>
            <a:r>
              <a:rPr lang="ru-RU" dirty="0" smtClean="0">
                <a:latin typeface="Times New Roman"/>
                <a:ea typeface="Times New Roman"/>
                <a:cs typeface="Times New Roman"/>
              </a:rPr>
              <a:t>Банк инновационного </a:t>
            </a:r>
            <a:r>
              <a:rPr lang="ru-RU" dirty="0">
                <a:latin typeface="Times New Roman"/>
                <a:ea typeface="Times New Roman"/>
                <a:cs typeface="Times New Roman"/>
              </a:rPr>
              <a:t> опыта работы с одарёнными детьми в муниципалитете, содержащий аннотированный перечень инноваций в образовательном процессе, перечень проектов по работе с одарёнными детьми, перечень дополнительных общеразвивающих программ по работе с одарёнными детьми; банк данных «Одарённые дети муниципалитета».</a:t>
            </a:r>
            <a:endParaRPr lang="ru-RU" dirty="0">
              <a:latin typeface="Calibri"/>
              <a:ea typeface="Calibri"/>
              <a:cs typeface="Times New Roman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6209431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971600" y="692696"/>
            <a:ext cx="7272808" cy="5832648"/>
          </a:xfrm>
        </p:spPr>
        <p:txBody>
          <a:bodyPr>
            <a:normAutofit fontScale="70000" lnSpcReduction="20000"/>
          </a:bodyPr>
          <a:lstStyle/>
          <a:p>
            <a:pPr algn="just">
              <a:lnSpc>
                <a:spcPct val="115000"/>
              </a:lnSpc>
              <a:spcBef>
                <a:spcPts val="1320"/>
              </a:spcBef>
              <a:spcAft>
                <a:spcPts val="1320"/>
              </a:spcAft>
            </a:pPr>
            <a:r>
              <a:rPr lang="ru-RU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Повышение профессиональной компетентности педагогических кадров, работающих с одарёнными детьми.</a:t>
            </a:r>
            <a:endParaRPr lang="ru-RU" dirty="0">
              <a:latin typeface="Calibri"/>
              <a:ea typeface="Calibri"/>
              <a:cs typeface="Times New Roman"/>
            </a:endParaRPr>
          </a:p>
          <a:p>
            <a:pPr indent="449580" algn="just">
              <a:lnSpc>
                <a:spcPct val="115000"/>
              </a:lnSpc>
              <a:spcBef>
                <a:spcPts val="1320"/>
              </a:spcBef>
              <a:spcAft>
                <a:spcPts val="1320"/>
              </a:spcAft>
            </a:pPr>
            <a:r>
              <a:rPr lang="ru-RU" dirty="0">
                <a:latin typeface="Times New Roman"/>
                <a:ea typeface="Times New Roman"/>
                <a:cs typeface="Times New Roman"/>
              </a:rPr>
              <a:t>Ресурсный центр является </a:t>
            </a:r>
            <a:r>
              <a:rPr lang="ru-RU" dirty="0" err="1" smtClean="0">
                <a:latin typeface="Times New Roman"/>
                <a:ea typeface="Times New Roman"/>
                <a:cs typeface="Times New Roman"/>
              </a:rPr>
              <a:t>соорганизатором</a:t>
            </a:r>
            <a:r>
              <a:rPr lang="ru-RU" dirty="0" smtClean="0">
                <a:latin typeface="Times New Roman"/>
                <a:ea typeface="Times New Roman"/>
                <a:cs typeface="Times New Roman"/>
              </a:rPr>
              <a:t> </a:t>
            </a:r>
            <a:r>
              <a:rPr lang="ru-RU" dirty="0">
                <a:latin typeface="Times New Roman"/>
                <a:ea typeface="Times New Roman"/>
                <a:cs typeface="Times New Roman"/>
              </a:rPr>
              <a:t>мероприятий, повышающих профессиональную компетентность педагогических кадров: научно-практических конференций, семинаров-практикумов, мастер-классов передовых педагогов, круглых столов, лекториев для педагогических работников муниципалитета.</a:t>
            </a:r>
            <a:endParaRPr lang="ru-RU" dirty="0">
              <a:latin typeface="Calibri"/>
              <a:ea typeface="Calibri"/>
              <a:cs typeface="Times New Roman"/>
            </a:endParaRPr>
          </a:p>
          <a:p>
            <a:pPr indent="449580" algn="just">
              <a:lnSpc>
                <a:spcPct val="115000"/>
              </a:lnSpc>
              <a:spcBef>
                <a:spcPts val="1320"/>
              </a:spcBef>
              <a:spcAft>
                <a:spcPts val="1320"/>
              </a:spcAft>
            </a:pPr>
            <a:r>
              <a:rPr lang="ru-RU" dirty="0">
                <a:latin typeface="Times New Roman"/>
                <a:ea typeface="Times New Roman"/>
                <a:cs typeface="Times New Roman"/>
              </a:rPr>
              <a:t>Ресурсный центр оказывает методическую помощь педагогическим работникам в организации учебного процесса, </a:t>
            </a:r>
            <a:r>
              <a:rPr lang="ru-RU" dirty="0" smtClean="0">
                <a:latin typeface="Times New Roman"/>
                <a:ea typeface="Times New Roman"/>
                <a:cs typeface="Times New Roman"/>
              </a:rPr>
              <a:t>внеурочной деятельности</a:t>
            </a:r>
            <a:r>
              <a:rPr lang="ru-RU" dirty="0">
                <a:latin typeface="Times New Roman"/>
                <a:ea typeface="Times New Roman"/>
                <a:cs typeface="Times New Roman"/>
              </a:rPr>
              <a:t> и организации дополнительного образования, помощь в подборе и разработке программно-методического материала для проведения образовательного процесса.</a:t>
            </a:r>
            <a:endParaRPr lang="ru-RU" dirty="0">
              <a:latin typeface="Calibri"/>
              <a:ea typeface="Calibri"/>
              <a:cs typeface="Times New Roman"/>
            </a:endParaRPr>
          </a:p>
          <a:p>
            <a:pPr indent="449580" algn="just">
              <a:lnSpc>
                <a:spcPct val="115000"/>
              </a:lnSpc>
              <a:spcBef>
                <a:spcPts val="1320"/>
              </a:spcBef>
              <a:spcAft>
                <a:spcPts val="1320"/>
              </a:spcAft>
            </a:pPr>
            <a:r>
              <a:rPr lang="ru-RU" dirty="0">
                <a:latin typeface="Times New Roman"/>
                <a:ea typeface="Times New Roman"/>
                <a:cs typeface="Times New Roman"/>
              </a:rPr>
              <a:t>Ресурсный центр является </a:t>
            </a:r>
            <a:r>
              <a:rPr lang="ru-RU" dirty="0" err="1" smtClean="0">
                <a:latin typeface="Times New Roman"/>
                <a:ea typeface="Times New Roman"/>
                <a:cs typeface="Times New Roman"/>
              </a:rPr>
              <a:t>соорганизатором</a:t>
            </a:r>
            <a:r>
              <a:rPr lang="ru-RU" dirty="0" smtClean="0">
                <a:latin typeface="Times New Roman"/>
                <a:ea typeface="Times New Roman"/>
                <a:cs typeface="Times New Roman"/>
              </a:rPr>
              <a:t> </a:t>
            </a:r>
            <a:r>
              <a:rPr lang="ru-RU" dirty="0">
                <a:latin typeface="Times New Roman"/>
                <a:ea typeface="Times New Roman"/>
                <a:cs typeface="Times New Roman"/>
              </a:rPr>
              <a:t>конкурсов профессионального мастерства педагогов на муниципальном уровне и оказывает содействие в подготовке педагогических работников для участия в конкурсах профессионального мастерства регионального уровня: «Учитель года», «Сердце отдаю детям», «Воспитатель года</a:t>
            </a:r>
            <a:r>
              <a:rPr lang="ru-RU" dirty="0" smtClean="0">
                <a:latin typeface="Times New Roman"/>
                <a:ea typeface="Times New Roman"/>
                <a:cs typeface="Times New Roman"/>
              </a:rPr>
              <a:t>» и т.п.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5725968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43608" y="908720"/>
            <a:ext cx="7056784" cy="5328592"/>
          </a:xfrm>
        </p:spPr>
        <p:txBody>
          <a:bodyPr>
            <a:normAutofit fontScale="92500" lnSpcReduction="20000"/>
          </a:bodyPr>
          <a:lstStyle/>
          <a:p>
            <a:pPr algn="just">
              <a:lnSpc>
                <a:spcPct val="115000"/>
              </a:lnSpc>
              <a:spcBef>
                <a:spcPts val="1320"/>
              </a:spcBef>
              <a:spcAft>
                <a:spcPts val="1320"/>
              </a:spcAft>
            </a:pPr>
            <a:r>
              <a:rPr lang="ru-RU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Психолого-педагогическое сопровождение работы с одарёнными детьми.</a:t>
            </a:r>
            <a:endParaRPr lang="ru-RU" dirty="0">
              <a:latin typeface="Calibri"/>
              <a:ea typeface="Calibri"/>
              <a:cs typeface="Times New Roman"/>
            </a:endParaRPr>
          </a:p>
          <a:p>
            <a:pPr indent="0" algn="just">
              <a:lnSpc>
                <a:spcPct val="115000"/>
              </a:lnSpc>
              <a:spcBef>
                <a:spcPts val="1320"/>
              </a:spcBef>
              <a:spcAft>
                <a:spcPts val="1320"/>
              </a:spcAft>
              <a:buNone/>
            </a:pPr>
            <a:r>
              <a:rPr lang="ru-RU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Большая роль в работе с одарёнными детьми в образовательной организации отводится психолого-педагогическому сопровождению, которое представляет собой хорошо структурированный, последовательный вид деятельности, являющийся неотъемлемой частью системы работы с одарёнными детьми. Поэтому, </a:t>
            </a:r>
            <a:r>
              <a:rPr lang="ru-RU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в  штатное расписание ресурсного центра вводится должность педагога-психолога, который в данном случае, координирует деятельность педагогов-психологов образовательных </a:t>
            </a:r>
            <a:r>
              <a:rPr lang="ru-RU" dirty="0" err="1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органаизаций</a:t>
            </a:r>
            <a:r>
              <a:rPr lang="ru-RU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муниципалитета по работе с одаренными и талантливыми детьми. </a:t>
            </a:r>
            <a:endParaRPr lang="ru-RU" dirty="0">
              <a:latin typeface="Calibri"/>
              <a:ea typeface="Calibri"/>
              <a:cs typeface="Times New Roman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6126172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87624" y="1052736"/>
            <a:ext cx="6768752" cy="4670333"/>
          </a:xfrm>
        </p:spPr>
        <p:txBody>
          <a:bodyPr>
            <a:normAutofit/>
          </a:bodyPr>
          <a:lstStyle/>
          <a:p>
            <a:pPr marL="0" indent="0" algn="ctr">
              <a:lnSpc>
                <a:spcPct val="115000"/>
              </a:lnSpc>
              <a:spcBef>
                <a:spcPts val="1320"/>
              </a:spcBef>
              <a:spcAft>
                <a:spcPts val="1320"/>
              </a:spcAft>
              <a:buNone/>
            </a:pPr>
            <a:r>
              <a:rPr lang="ru-RU" b="1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СОДЕРЖАНИЕ</a:t>
            </a:r>
            <a:endParaRPr lang="ru-RU" b="1" dirty="0">
              <a:latin typeface="Calibri"/>
              <a:ea typeface="Calibri"/>
              <a:cs typeface="Times New Roman"/>
            </a:endParaRPr>
          </a:p>
          <a:p>
            <a:pPr algn="just">
              <a:lnSpc>
                <a:spcPct val="115000"/>
              </a:lnSpc>
              <a:spcBef>
                <a:spcPts val="1320"/>
              </a:spcBef>
              <a:spcAft>
                <a:spcPts val="1320"/>
              </a:spcAft>
            </a:pPr>
            <a:r>
              <a:rPr lang="ru-RU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Раздел I. Алгоритм создания муниципального ресурсного центра по работе с одарёнными детьми.</a:t>
            </a:r>
            <a:endParaRPr lang="ru-RU" dirty="0">
              <a:latin typeface="Calibri"/>
              <a:ea typeface="Calibri"/>
              <a:cs typeface="Times New Roman"/>
            </a:endParaRPr>
          </a:p>
          <a:p>
            <a:pPr algn="just">
              <a:lnSpc>
                <a:spcPct val="115000"/>
              </a:lnSpc>
              <a:spcBef>
                <a:spcPts val="1320"/>
              </a:spcBef>
              <a:spcAft>
                <a:spcPts val="1320"/>
              </a:spcAft>
            </a:pPr>
            <a:r>
              <a:rPr lang="ru-RU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Раздел II. Организация работы образовательной организации в режиме муниципального ресурсного центра в соответствии с направлениями его деятельности.</a:t>
            </a:r>
            <a:endParaRPr lang="ru-RU" dirty="0">
              <a:latin typeface="Calibri"/>
              <a:ea typeface="Calibri"/>
              <a:cs typeface="Times New Roman"/>
            </a:endParaRP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1938856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6382" y="2565399"/>
            <a:ext cx="6597986" cy="30563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187624" y="1269651"/>
            <a:ext cx="6840760" cy="9417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Bef>
                <a:spcPts val="1320"/>
              </a:spcBef>
              <a:spcAft>
                <a:spcPts val="1320"/>
              </a:spcAft>
            </a:pPr>
            <a:r>
              <a:rPr lang="ru-RU" sz="2400" dirty="0" smtClean="0">
                <a:solidFill>
                  <a:srgbClr val="000000"/>
                </a:solidFill>
                <a:effectLst/>
                <a:latin typeface="Times New Roman"/>
                <a:ea typeface="Times New Roman"/>
                <a:cs typeface="Times New Roman"/>
              </a:rPr>
              <a:t>Работа педагога-психолога в ресурсном центре строится в трёх направлениях:</a:t>
            </a:r>
            <a:endParaRPr lang="ru-RU" sz="2400" dirty="0">
              <a:effectLst/>
              <a:latin typeface="Calibri"/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74926319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971600" y="908720"/>
            <a:ext cx="7200800" cy="5400600"/>
          </a:xfrm>
        </p:spPr>
        <p:txBody>
          <a:bodyPr>
            <a:normAutofit fontScale="77500" lnSpcReduction="20000"/>
          </a:bodyPr>
          <a:lstStyle/>
          <a:p>
            <a:pPr indent="449580" algn="just">
              <a:lnSpc>
                <a:spcPct val="115000"/>
              </a:lnSpc>
              <a:spcBef>
                <a:spcPts val="1320"/>
              </a:spcBef>
              <a:spcAft>
                <a:spcPts val="1320"/>
              </a:spcAft>
            </a:pPr>
            <a:r>
              <a:rPr lang="ru-RU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Работа педагога-психолога ресурсного центра с учащимися заключается в проведении диагностических мероприятий, индивидуальном и групповом консультировании, подготовке к мероприятиям и поддержке в процессе проведения мероприятий (конкурсов, олимпиад и т. д.), проведении тренингов. Психолого-педагогическое сопровождение одарённых детей эффективно, если: детская одарённость рассматривается с позиции комплексного подхода во взаимосвязи трёх составляющих – выявление, обучение и развитие и опирается на научные критерии одарённости, а так же создана и широко применяется объективная диагностика детской одарённости на разных этапах жизнедеятельности ребёнка.</a:t>
            </a:r>
            <a:endParaRPr lang="ru-RU" dirty="0">
              <a:latin typeface="Calibri"/>
              <a:ea typeface="Calibri"/>
              <a:cs typeface="Times New Roman"/>
            </a:endParaRPr>
          </a:p>
          <a:p>
            <a:pPr indent="449580" algn="just">
              <a:lnSpc>
                <a:spcPct val="115000"/>
              </a:lnSpc>
              <a:spcBef>
                <a:spcPts val="1320"/>
              </a:spcBef>
              <a:spcAft>
                <a:spcPts val="1320"/>
              </a:spcAft>
            </a:pPr>
            <a:r>
              <a:rPr lang="ru-RU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Работа педагога-психолога с педагогами направлена на повышение уровня теоретических знаний об особенностях психологии одарённой личности, а также на активизацию и развитие профессионально важных качеств педагогов, необходимых для обеспечения эффективности учебно-воспитательного процесса</a:t>
            </a:r>
            <a:r>
              <a:rPr lang="ru-RU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0721343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971600" y="908720"/>
            <a:ext cx="7128792" cy="5544616"/>
          </a:xfrm>
        </p:spPr>
        <p:txBody>
          <a:bodyPr>
            <a:normAutofit fontScale="85000" lnSpcReduction="10000"/>
          </a:bodyPr>
          <a:lstStyle/>
          <a:p>
            <a:pPr indent="449580" algn="just">
              <a:lnSpc>
                <a:spcPct val="115000"/>
              </a:lnSpc>
              <a:spcBef>
                <a:spcPts val="1320"/>
              </a:spcBef>
              <a:spcAft>
                <a:spcPts val="1320"/>
              </a:spcAft>
            </a:pPr>
            <a:r>
              <a:rPr lang="ru-RU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Работа с педагогами проводится в форме индивидуального консультирования, лекториев, различных тренингов, семинаров. Это в значительной мере содействует совершенствованию профессионализма, повышению общей и психолого-педагогической культуры педагогов, укреплению их личностно-ориентированной позиции в педагогической деятельности.</a:t>
            </a:r>
            <a:endParaRPr lang="ru-RU" dirty="0">
              <a:latin typeface="Calibri"/>
              <a:ea typeface="Calibri"/>
              <a:cs typeface="Times New Roman"/>
            </a:endParaRPr>
          </a:p>
          <a:p>
            <a:pPr indent="449580" algn="just">
              <a:lnSpc>
                <a:spcPct val="115000"/>
              </a:lnSpc>
              <a:spcBef>
                <a:spcPts val="1320"/>
              </a:spcBef>
              <a:spcAft>
                <a:spcPts val="1320"/>
              </a:spcAft>
            </a:pPr>
            <a:r>
              <a:rPr lang="ru-RU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Работа с родителями рассматривается как важнейшая задача, решаемая в системе психолого-педагогического сопровождения одарённых детей, как в традиционных формах консультирования и просвещения, так и в форме совместных (родители и дети) семинаров-тренингов по развитию навыков общения, сотрудничества, разрешения проблемных ситуаций.</a:t>
            </a:r>
            <a:endParaRPr lang="ru-RU" dirty="0">
              <a:latin typeface="Calibri"/>
              <a:ea typeface="Calibri"/>
              <a:cs typeface="Times New Roman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5348116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971600" y="1124744"/>
            <a:ext cx="7200800" cy="5256584"/>
          </a:xfrm>
        </p:spPr>
        <p:txBody>
          <a:bodyPr>
            <a:normAutofit fontScale="70000" lnSpcReduction="20000"/>
          </a:bodyPr>
          <a:lstStyle/>
          <a:p>
            <a:pPr>
              <a:lnSpc>
                <a:spcPct val="115000"/>
              </a:lnSpc>
              <a:spcBef>
                <a:spcPts val="1320"/>
              </a:spcBef>
              <a:spcAft>
                <a:spcPts val="1320"/>
              </a:spcAft>
            </a:pPr>
            <a:r>
              <a:rPr lang="ru-RU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Таким образом, в функции педагога-психолога ресурсного центра входит:</a:t>
            </a:r>
            <a:endParaRPr lang="ru-RU" dirty="0">
              <a:latin typeface="Calibri"/>
              <a:ea typeface="Calibri"/>
              <a:cs typeface="Times New Roman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0"/>
              </a:spcAft>
              <a:buFont typeface="Symbol"/>
              <a:buChar char=""/>
            </a:pPr>
            <a:r>
              <a:rPr lang="ru-RU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проведение диагностики обучающихся и по её результатам, определение приоритетных направлений работы педагогов с детьми; </a:t>
            </a:r>
            <a:endParaRPr lang="ru-RU" dirty="0">
              <a:latin typeface="Calibri"/>
              <a:ea typeface="Calibri"/>
              <a:cs typeface="Times New Roman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0"/>
              </a:spcAft>
              <a:buFont typeface="Symbol"/>
              <a:buChar char=""/>
            </a:pPr>
            <a:r>
              <a:rPr lang="ru-RU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осуществление психолого-педагогического сопровождения детей в процессе конкурсных и олимпиадных соревнований; </a:t>
            </a:r>
            <a:endParaRPr lang="ru-RU" dirty="0">
              <a:latin typeface="Calibri"/>
              <a:ea typeface="Calibri"/>
              <a:cs typeface="Times New Roman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0"/>
              </a:spcAft>
              <a:buFont typeface="Symbol"/>
              <a:buChar char=""/>
            </a:pPr>
            <a:r>
              <a:rPr lang="ru-RU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проведение для одарённых детей психологических занятий и тренингов, направленных на развитие личности, социально-психологическую адаптацию, самоопределение и самореализацию; </a:t>
            </a:r>
            <a:endParaRPr lang="ru-RU" dirty="0">
              <a:latin typeface="Calibri"/>
              <a:ea typeface="Calibri"/>
              <a:cs typeface="Times New Roman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0"/>
              </a:spcAft>
              <a:buFont typeface="Symbol"/>
              <a:buChar char=""/>
            </a:pPr>
            <a:r>
              <a:rPr lang="ru-RU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осуществление консультирования детей, педагогов, родителей; организация семинаров, мастер-классов, лекториев по проблемам одарённости детей; </a:t>
            </a:r>
            <a:endParaRPr lang="ru-RU" dirty="0">
              <a:latin typeface="Calibri"/>
              <a:ea typeface="Calibri"/>
              <a:cs typeface="Times New Roman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0"/>
              </a:spcAft>
              <a:buFont typeface="Symbol"/>
              <a:buChar char=""/>
            </a:pPr>
            <a:r>
              <a:rPr lang="ru-RU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оказание помощи педагогам в разработке индивидуальных образовательных маршрутов; осуществление психолого-педагогического сопровождения профильных лагерей на муниципальном уровне.</a:t>
            </a:r>
            <a:endParaRPr lang="ru-RU" dirty="0">
              <a:latin typeface="Calibri"/>
              <a:ea typeface="Calibri"/>
              <a:cs typeface="Times New Roman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827566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87624" y="1844824"/>
            <a:ext cx="6696744" cy="3600399"/>
          </a:xfrm>
        </p:spPr>
        <p:txBody>
          <a:bodyPr>
            <a:normAutofit/>
          </a:bodyPr>
          <a:lstStyle/>
          <a:p>
            <a:pPr algn="ctr"/>
            <a:r>
              <a:rPr lang="ru-RU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Ресурсный центр проводит большую работу по укреплению социального института семьи, выстраивает систему работы с родителями одарённых детей. В рамках данной работы проводятся мероприятия с родительской </a:t>
            </a:r>
            <a:r>
              <a:rPr lang="ru-RU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общественностью.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0082030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27584" y="908720"/>
            <a:ext cx="7416824" cy="5328592"/>
          </a:xfrm>
        </p:spPr>
        <p:txBody>
          <a:bodyPr>
            <a:normAutofit fontScale="85000" lnSpcReduction="20000"/>
          </a:bodyPr>
          <a:lstStyle/>
          <a:p>
            <a:pPr algn="just">
              <a:lnSpc>
                <a:spcPct val="115000"/>
              </a:lnSpc>
              <a:spcBef>
                <a:spcPts val="1320"/>
              </a:spcBef>
              <a:spcAft>
                <a:spcPts val="1320"/>
              </a:spcAft>
            </a:pPr>
            <a:r>
              <a:rPr lang="ru-RU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Сопровождение работы с одарёнными детьми в муниципалитете, обеспечение адресной </a:t>
            </a:r>
            <a:r>
              <a:rPr lang="ru-RU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поддержки.</a:t>
            </a:r>
            <a:endParaRPr lang="ru-RU" dirty="0">
              <a:latin typeface="Calibri"/>
              <a:ea typeface="Calibri"/>
              <a:cs typeface="Times New Roman"/>
            </a:endParaRPr>
          </a:p>
          <a:p>
            <a:pPr indent="449580" algn="just">
              <a:lnSpc>
                <a:spcPct val="115000"/>
              </a:lnSpc>
              <a:spcBef>
                <a:spcPts val="1320"/>
              </a:spcBef>
              <a:spcAft>
                <a:spcPts val="1320"/>
              </a:spcAft>
            </a:pPr>
            <a:r>
              <a:rPr lang="ru-RU" dirty="0">
                <a:latin typeface="Times New Roman"/>
                <a:ea typeface="Times New Roman"/>
                <a:cs typeface="Times New Roman"/>
              </a:rPr>
              <a:t>Одной из наиболее эффективных форм работы по выявлению одарённых детей является олимпиадное движение и система творческих конкурсов и спортивных соревнований. Количество победителей и призёров в олимпиадах, конкурсах и соревнованиях – это один из показателей работы с одарёнными детьми в муниципалитете.</a:t>
            </a:r>
            <a:endParaRPr lang="ru-RU" dirty="0">
              <a:latin typeface="Calibri"/>
              <a:ea typeface="Calibri"/>
              <a:cs typeface="Times New Roman"/>
            </a:endParaRPr>
          </a:p>
          <a:p>
            <a:pPr indent="449580" algn="just">
              <a:lnSpc>
                <a:spcPct val="115000"/>
              </a:lnSpc>
              <a:spcBef>
                <a:spcPts val="1320"/>
              </a:spcBef>
              <a:spcAft>
                <a:spcPts val="1320"/>
              </a:spcAft>
            </a:pPr>
            <a:r>
              <a:rPr lang="ru-RU" dirty="0">
                <a:latin typeface="Times New Roman"/>
                <a:ea typeface="Times New Roman"/>
                <a:cs typeface="Times New Roman"/>
              </a:rPr>
              <a:t>Ресурсные центры осуществляют организационно-методическое сопровождение муниципальных этапов конкурсов и организационно-технологическое сопровождение муниципального этапа </a:t>
            </a:r>
            <a:r>
              <a:rPr lang="ru-RU" dirty="0" smtClean="0">
                <a:latin typeface="Times New Roman"/>
                <a:ea typeface="Times New Roman"/>
                <a:cs typeface="Times New Roman"/>
              </a:rPr>
              <a:t>всероссийской олимпиады школьников</a:t>
            </a:r>
            <a:r>
              <a:rPr lang="ru-RU" dirty="0">
                <a:latin typeface="Times New Roman"/>
                <a:ea typeface="Times New Roman"/>
                <a:cs typeface="Times New Roman"/>
              </a:rPr>
              <a:t>.</a:t>
            </a:r>
            <a:endParaRPr lang="ru-RU" dirty="0">
              <a:latin typeface="Calibri"/>
              <a:ea typeface="Calibri"/>
              <a:cs typeface="Times New Roman"/>
            </a:endParaRPr>
          </a:p>
          <a:p>
            <a:pPr indent="449580" algn="just">
              <a:lnSpc>
                <a:spcPct val="115000"/>
              </a:lnSpc>
              <a:spcBef>
                <a:spcPts val="1320"/>
              </a:spcBef>
              <a:spcAft>
                <a:spcPts val="1320"/>
              </a:spcAft>
            </a:pPr>
            <a:r>
              <a:rPr lang="ru-RU" dirty="0">
                <a:latin typeface="Times New Roman"/>
                <a:ea typeface="Times New Roman"/>
                <a:cs typeface="Times New Roman"/>
              </a:rPr>
              <a:t>Ресурсный центр курирует работу по оказанию адресной поддержки одарённым детям на муниципальном уровне.</a:t>
            </a:r>
            <a:endParaRPr lang="ru-RU" dirty="0">
              <a:latin typeface="Calibri"/>
              <a:ea typeface="Calibri"/>
              <a:cs typeface="Times New Roman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847771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95023" y="1052736"/>
            <a:ext cx="6965245" cy="967331"/>
          </a:xfrm>
        </p:spPr>
        <p:txBody>
          <a:bodyPr>
            <a:normAutofit fontScale="90000"/>
          </a:bodyPr>
          <a:lstStyle/>
          <a:p>
            <a:r>
              <a:rPr lang="ru-RU" sz="3100" dirty="0">
                <a:latin typeface="Times New Roman"/>
                <a:ea typeface="Times New Roman"/>
                <a:cs typeface="Times New Roman"/>
              </a:rPr>
              <a:t>Основные направления реализации программы деятельности муниципального ресурсного центра.</a:t>
            </a:r>
            <a:r>
              <a:rPr lang="ru-RU" dirty="0">
                <a:latin typeface="Calibri"/>
                <a:ea typeface="Calibri"/>
                <a:cs typeface="Times New Roman"/>
              </a:rPr>
              <a:t/>
            </a:r>
            <a:br>
              <a:rPr lang="ru-RU" dirty="0">
                <a:latin typeface="Calibri"/>
                <a:ea typeface="Calibri"/>
                <a:cs typeface="Times New Roman"/>
              </a:rPr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971600" y="2119256"/>
            <a:ext cx="7272808" cy="4118055"/>
          </a:xfrm>
        </p:spPr>
        <p:txBody>
          <a:bodyPr>
            <a:normAutofit fontScale="62500" lnSpcReduction="20000"/>
          </a:bodyPr>
          <a:lstStyle/>
          <a:p>
            <a:pPr marL="24130" algn="just">
              <a:lnSpc>
                <a:spcPct val="115000"/>
              </a:lnSpc>
              <a:spcAft>
                <a:spcPts val="1000"/>
              </a:spcAft>
            </a:pPr>
            <a:r>
              <a:rPr lang="ru-RU" dirty="0" smtClean="0">
                <a:latin typeface="Times New Roman"/>
                <a:ea typeface="Times New Roman"/>
                <a:cs typeface="Times New Roman"/>
              </a:rPr>
              <a:t>Координационное </a:t>
            </a:r>
            <a:r>
              <a:rPr lang="ru-RU" dirty="0">
                <a:latin typeface="Times New Roman"/>
                <a:ea typeface="Times New Roman"/>
                <a:cs typeface="Times New Roman"/>
              </a:rPr>
              <a:t>направление</a:t>
            </a:r>
            <a:endParaRPr lang="ru-RU" dirty="0">
              <a:latin typeface="Calibri"/>
              <a:ea typeface="Calibri"/>
              <a:cs typeface="Times New Roman"/>
            </a:endParaRPr>
          </a:p>
          <a:p>
            <a:pPr marL="342900" marR="89535" lvl="0" indent="-342900" algn="just">
              <a:lnSpc>
                <a:spcPct val="115000"/>
              </a:lnSpc>
              <a:spcAft>
                <a:spcPts val="0"/>
              </a:spcAft>
              <a:buFont typeface="Symbol"/>
              <a:buChar char=""/>
            </a:pPr>
            <a:r>
              <a:rPr lang="ru-RU" dirty="0">
                <a:latin typeface="Times New Roman"/>
                <a:ea typeface="Times New Roman"/>
                <a:cs typeface="Times New Roman"/>
              </a:rPr>
              <a:t>создание нормативно-правовой базы для реализации задач ресурсного центра; </a:t>
            </a:r>
            <a:endParaRPr lang="ru-RU" dirty="0">
              <a:latin typeface="Calibri"/>
              <a:ea typeface="Calibri"/>
              <a:cs typeface="Times New Roman"/>
            </a:endParaRPr>
          </a:p>
          <a:p>
            <a:pPr marL="342900" marR="89535" lvl="0" indent="-342900" algn="just">
              <a:lnSpc>
                <a:spcPct val="115000"/>
              </a:lnSpc>
              <a:spcAft>
                <a:spcPts val="0"/>
              </a:spcAft>
              <a:buFont typeface="Symbol"/>
              <a:buChar char=""/>
            </a:pPr>
            <a:r>
              <a:rPr lang="ru-RU" dirty="0">
                <a:latin typeface="Times New Roman"/>
                <a:ea typeface="Times New Roman"/>
                <a:cs typeface="Times New Roman"/>
              </a:rPr>
              <a:t>выполнение функций мониторинга и контроля за деятельностью площадок ресурсного центра; </a:t>
            </a:r>
            <a:endParaRPr lang="ru-RU" dirty="0">
              <a:latin typeface="Calibri"/>
              <a:ea typeface="Calibri"/>
              <a:cs typeface="Times New Roman"/>
            </a:endParaRPr>
          </a:p>
          <a:p>
            <a:pPr marL="342900" marR="89535" lvl="0" indent="-342900" algn="just">
              <a:lnSpc>
                <a:spcPct val="115000"/>
              </a:lnSpc>
              <a:spcAft>
                <a:spcPts val="0"/>
              </a:spcAft>
              <a:buFont typeface="Symbol"/>
              <a:buChar char=""/>
            </a:pPr>
            <a:r>
              <a:rPr lang="ru-RU" dirty="0">
                <a:latin typeface="Times New Roman"/>
                <a:ea typeface="Times New Roman"/>
                <a:cs typeface="Times New Roman"/>
              </a:rPr>
              <a:t>обеспечение анализа деятельности ресурсного центра; </a:t>
            </a:r>
            <a:endParaRPr lang="ru-RU" dirty="0">
              <a:latin typeface="Calibri"/>
              <a:ea typeface="Calibri"/>
              <a:cs typeface="Times New Roman"/>
            </a:endParaRPr>
          </a:p>
          <a:p>
            <a:pPr marL="342900" marR="89535" lvl="0" indent="-342900" algn="just">
              <a:lnSpc>
                <a:spcPct val="115000"/>
              </a:lnSpc>
              <a:spcAft>
                <a:spcPts val="0"/>
              </a:spcAft>
              <a:buFont typeface="Symbol"/>
              <a:buChar char=""/>
            </a:pPr>
            <a:r>
              <a:rPr lang="ru-RU" dirty="0">
                <a:latin typeface="Times New Roman"/>
                <a:ea typeface="Times New Roman"/>
                <a:cs typeface="Times New Roman"/>
              </a:rPr>
              <a:t>обобщение результатов работы с одарёнными учащимися.</a:t>
            </a:r>
            <a:endParaRPr lang="ru-RU" dirty="0">
              <a:latin typeface="Calibri"/>
              <a:ea typeface="Calibri"/>
              <a:cs typeface="Times New Roman"/>
            </a:endParaRPr>
          </a:p>
          <a:p>
            <a:pPr marL="0" indent="0">
              <a:lnSpc>
                <a:spcPct val="115000"/>
              </a:lnSpc>
              <a:spcAft>
                <a:spcPts val="1000"/>
              </a:spcAft>
              <a:buNone/>
            </a:pPr>
            <a:endParaRPr lang="ru-RU" dirty="0">
              <a:latin typeface="Calibri"/>
              <a:ea typeface="Calibri"/>
              <a:cs typeface="Times New Roman"/>
            </a:endParaRPr>
          </a:p>
          <a:p>
            <a:pPr marL="24130" algn="just">
              <a:lnSpc>
                <a:spcPct val="115000"/>
              </a:lnSpc>
              <a:spcAft>
                <a:spcPts val="1000"/>
              </a:spcAft>
            </a:pPr>
            <a:r>
              <a:rPr lang="ru-RU" dirty="0">
                <a:latin typeface="Times New Roman"/>
                <a:ea typeface="Times New Roman"/>
                <a:cs typeface="Times New Roman"/>
              </a:rPr>
              <a:t>Информационное направление</a:t>
            </a:r>
            <a:endParaRPr lang="ru-RU" dirty="0">
              <a:latin typeface="Calibri"/>
              <a:ea typeface="Calibri"/>
              <a:cs typeface="Times New Roman"/>
            </a:endParaRPr>
          </a:p>
          <a:p>
            <a:pPr marL="342900" marR="89535" lvl="0" indent="-342900" algn="just">
              <a:lnSpc>
                <a:spcPct val="115000"/>
              </a:lnSpc>
              <a:spcAft>
                <a:spcPts val="0"/>
              </a:spcAft>
              <a:buFont typeface="Symbol"/>
              <a:buChar char=""/>
            </a:pPr>
            <a:r>
              <a:rPr lang="ru-RU" dirty="0">
                <a:latin typeface="Times New Roman"/>
                <a:ea typeface="Times New Roman"/>
                <a:cs typeface="Times New Roman"/>
              </a:rPr>
              <a:t>изучение проблем в работе с одарёнными детьми; </a:t>
            </a:r>
            <a:endParaRPr lang="ru-RU" dirty="0">
              <a:latin typeface="Calibri"/>
              <a:ea typeface="Calibri"/>
              <a:cs typeface="Times New Roman"/>
            </a:endParaRPr>
          </a:p>
          <a:p>
            <a:pPr marL="342900" marR="89535" lvl="0" indent="-342900" algn="just">
              <a:lnSpc>
                <a:spcPct val="115000"/>
              </a:lnSpc>
              <a:spcAft>
                <a:spcPts val="0"/>
              </a:spcAft>
              <a:buFont typeface="Symbol"/>
              <a:buChar char=""/>
            </a:pPr>
            <a:r>
              <a:rPr lang="ru-RU" dirty="0">
                <a:latin typeface="Times New Roman"/>
                <a:ea typeface="Times New Roman"/>
                <a:cs typeface="Times New Roman"/>
              </a:rPr>
              <a:t>создание банка </a:t>
            </a:r>
            <a:r>
              <a:rPr lang="ru-RU" dirty="0" smtClean="0">
                <a:latin typeface="Times New Roman"/>
                <a:ea typeface="Times New Roman"/>
                <a:cs typeface="Times New Roman"/>
              </a:rPr>
              <a:t>образовательных программ</a:t>
            </a:r>
            <a:r>
              <a:rPr lang="ru-RU" dirty="0">
                <a:latin typeface="Times New Roman"/>
                <a:ea typeface="Times New Roman"/>
                <a:cs typeface="Times New Roman"/>
              </a:rPr>
              <a:t> и методических материалов для работы с одарёнными детьми; </a:t>
            </a:r>
            <a:endParaRPr lang="ru-RU" dirty="0">
              <a:latin typeface="Calibri"/>
              <a:ea typeface="Calibri"/>
              <a:cs typeface="Times New Roman"/>
            </a:endParaRPr>
          </a:p>
          <a:p>
            <a:pPr marL="342900" marR="89535" lvl="0" indent="-342900" algn="just">
              <a:lnSpc>
                <a:spcPct val="115000"/>
              </a:lnSpc>
              <a:spcAft>
                <a:spcPts val="0"/>
              </a:spcAft>
              <a:buFont typeface="Symbol"/>
              <a:buChar char=""/>
            </a:pPr>
            <a:r>
              <a:rPr lang="ru-RU" dirty="0">
                <a:latin typeface="Times New Roman"/>
                <a:ea typeface="Times New Roman"/>
                <a:cs typeface="Times New Roman"/>
              </a:rPr>
              <a:t>размещение информации по работе с одаренными детьми в средствах СМИ, сети интернет, на сайтах ОО, органа управления образованием.</a:t>
            </a:r>
            <a:endParaRPr lang="ru-RU" dirty="0">
              <a:latin typeface="Calibri"/>
              <a:ea typeface="Calibri"/>
              <a:cs typeface="Times New Roman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8418997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971600" y="1052736"/>
            <a:ext cx="7272808" cy="5256584"/>
          </a:xfrm>
        </p:spPr>
        <p:txBody>
          <a:bodyPr>
            <a:normAutofit fontScale="55000" lnSpcReduction="20000"/>
          </a:bodyPr>
          <a:lstStyle/>
          <a:p>
            <a:pPr marL="24130" algn="just">
              <a:lnSpc>
                <a:spcPct val="115000"/>
              </a:lnSpc>
              <a:spcAft>
                <a:spcPts val="1000"/>
              </a:spcAft>
            </a:pPr>
            <a:r>
              <a:rPr lang="ru-RU" dirty="0">
                <a:latin typeface="Times New Roman"/>
                <a:ea typeface="Times New Roman"/>
                <a:cs typeface="Times New Roman"/>
              </a:rPr>
              <a:t>Диагностическое направление</a:t>
            </a:r>
            <a:endParaRPr lang="ru-RU" dirty="0">
              <a:latin typeface="Calibri"/>
              <a:ea typeface="Calibri"/>
              <a:cs typeface="Times New Roman"/>
            </a:endParaRPr>
          </a:p>
          <a:p>
            <a:pPr marL="342900" marR="89535" lvl="0" indent="-342900" algn="just">
              <a:lnSpc>
                <a:spcPct val="115000"/>
              </a:lnSpc>
              <a:spcAft>
                <a:spcPts val="0"/>
              </a:spcAft>
              <a:buFont typeface="Symbol"/>
              <a:buChar char=""/>
            </a:pPr>
            <a:r>
              <a:rPr lang="ru-RU" dirty="0">
                <a:latin typeface="Times New Roman"/>
                <a:ea typeface="Times New Roman"/>
                <a:cs typeface="Times New Roman"/>
              </a:rPr>
              <a:t>мониторинг динамики продвижения одаренного ребенка в социуме; </a:t>
            </a:r>
            <a:endParaRPr lang="ru-RU" dirty="0">
              <a:latin typeface="Calibri"/>
              <a:ea typeface="Calibri"/>
              <a:cs typeface="Times New Roman"/>
            </a:endParaRPr>
          </a:p>
          <a:p>
            <a:pPr marL="342900" marR="89535" lvl="0" indent="-342900" algn="just">
              <a:lnSpc>
                <a:spcPct val="115000"/>
              </a:lnSpc>
              <a:spcAft>
                <a:spcPts val="0"/>
              </a:spcAft>
              <a:buFont typeface="Symbol"/>
              <a:buChar char=""/>
            </a:pPr>
            <a:r>
              <a:rPr lang="ru-RU" dirty="0">
                <a:latin typeface="Times New Roman"/>
                <a:ea typeface="Times New Roman"/>
                <a:cs typeface="Times New Roman"/>
              </a:rPr>
              <a:t>формирование банка информационно-методических материалов (диагностики, методики, тренинги и т. п.) создание банка данных по одарённым и талантливым детям</a:t>
            </a:r>
            <a:r>
              <a:rPr lang="ru-RU" dirty="0" smtClean="0">
                <a:latin typeface="Times New Roman"/>
                <a:ea typeface="Times New Roman"/>
                <a:cs typeface="Times New Roman"/>
              </a:rPr>
              <a:t>.</a:t>
            </a:r>
          </a:p>
          <a:p>
            <a:pPr marL="342900" marR="89535" lvl="0" indent="-342900" algn="just">
              <a:lnSpc>
                <a:spcPct val="115000"/>
              </a:lnSpc>
              <a:spcAft>
                <a:spcPts val="0"/>
              </a:spcAft>
              <a:buFont typeface="Symbol"/>
              <a:buChar char=""/>
            </a:pPr>
            <a:endParaRPr lang="ru-RU" dirty="0">
              <a:latin typeface="Times New Roman"/>
              <a:ea typeface="Calibri"/>
              <a:cs typeface="Times New Roman"/>
            </a:endParaRPr>
          </a:p>
          <a:p>
            <a:pPr marL="342900" marR="89535" lvl="0" indent="-342900" algn="just">
              <a:lnSpc>
                <a:spcPct val="115000"/>
              </a:lnSpc>
              <a:spcAft>
                <a:spcPts val="0"/>
              </a:spcAft>
              <a:buFont typeface="Symbol"/>
              <a:buChar char=""/>
            </a:pPr>
            <a:endParaRPr lang="ru-RU" dirty="0">
              <a:latin typeface="Calibri"/>
              <a:ea typeface="Calibri"/>
              <a:cs typeface="Times New Roman"/>
            </a:endParaRPr>
          </a:p>
          <a:p>
            <a:pPr marL="24130" algn="just">
              <a:lnSpc>
                <a:spcPct val="115000"/>
              </a:lnSpc>
              <a:spcAft>
                <a:spcPts val="1000"/>
              </a:spcAft>
            </a:pPr>
            <a:r>
              <a:rPr lang="ru-RU" dirty="0">
                <a:latin typeface="Times New Roman"/>
                <a:ea typeface="Times New Roman"/>
                <a:cs typeface="Times New Roman"/>
              </a:rPr>
              <a:t>Кадровое направление</a:t>
            </a:r>
            <a:endParaRPr lang="ru-RU" dirty="0">
              <a:latin typeface="Calibri"/>
              <a:ea typeface="Calibri"/>
              <a:cs typeface="Times New Roman"/>
            </a:endParaRPr>
          </a:p>
          <a:p>
            <a:pPr marL="342900" marR="89535" lvl="0" indent="-342900" algn="just">
              <a:lnSpc>
                <a:spcPct val="115000"/>
              </a:lnSpc>
              <a:spcAft>
                <a:spcPts val="0"/>
              </a:spcAft>
              <a:buFont typeface="Symbol"/>
              <a:buChar char=""/>
            </a:pPr>
            <a:r>
              <a:rPr lang="ru-RU" dirty="0">
                <a:latin typeface="Times New Roman"/>
                <a:ea typeface="Times New Roman"/>
                <a:cs typeface="Times New Roman"/>
              </a:rPr>
              <a:t>повышение квалификации педагогов; </a:t>
            </a:r>
            <a:endParaRPr lang="ru-RU" dirty="0">
              <a:latin typeface="Calibri"/>
              <a:ea typeface="Calibri"/>
              <a:cs typeface="Times New Roman"/>
            </a:endParaRPr>
          </a:p>
          <a:p>
            <a:pPr marL="342900" marR="89535" lvl="0" indent="-342900" algn="just">
              <a:lnSpc>
                <a:spcPct val="115000"/>
              </a:lnSpc>
              <a:spcAft>
                <a:spcPts val="0"/>
              </a:spcAft>
              <a:buFont typeface="Symbol"/>
              <a:buChar char=""/>
            </a:pPr>
            <a:r>
              <a:rPr lang="ru-RU" dirty="0">
                <a:latin typeface="Times New Roman"/>
                <a:ea typeface="Times New Roman"/>
                <a:cs typeface="Times New Roman"/>
              </a:rPr>
              <a:t>оказание консультативной, методической, организационной и технической поддержки педагогам и ОО по вопросам работы с одарёнными детьми; </a:t>
            </a:r>
            <a:endParaRPr lang="ru-RU" dirty="0">
              <a:latin typeface="Calibri"/>
              <a:ea typeface="Calibri"/>
              <a:cs typeface="Times New Roman"/>
            </a:endParaRPr>
          </a:p>
          <a:p>
            <a:pPr marL="342900" marR="89535" lvl="0" indent="-342900" algn="just">
              <a:lnSpc>
                <a:spcPct val="115000"/>
              </a:lnSpc>
              <a:spcAft>
                <a:spcPts val="0"/>
              </a:spcAft>
              <a:buFont typeface="Symbol"/>
              <a:buChar char=""/>
            </a:pPr>
            <a:r>
              <a:rPr lang="ru-RU" dirty="0">
                <a:latin typeface="Times New Roman"/>
                <a:ea typeface="Times New Roman"/>
                <a:cs typeface="Times New Roman"/>
              </a:rPr>
              <a:t>создание профессионального сообщества педагогов, работающих с одаренными детьми; </a:t>
            </a:r>
            <a:endParaRPr lang="ru-RU" dirty="0">
              <a:latin typeface="Calibri"/>
              <a:ea typeface="Calibri"/>
              <a:cs typeface="Times New Roman"/>
            </a:endParaRPr>
          </a:p>
          <a:p>
            <a:pPr marL="342900" marR="89535" lvl="0" indent="-342900" algn="just">
              <a:lnSpc>
                <a:spcPct val="115000"/>
              </a:lnSpc>
              <a:spcAft>
                <a:spcPts val="0"/>
              </a:spcAft>
              <a:buFont typeface="Symbol"/>
              <a:buChar char=""/>
            </a:pPr>
            <a:r>
              <a:rPr lang="ru-RU" dirty="0">
                <a:latin typeface="Times New Roman"/>
                <a:ea typeface="Times New Roman"/>
                <a:cs typeface="Times New Roman"/>
              </a:rPr>
              <a:t>развитие системы сетевого взаимодействия педагогов средствами икт; </a:t>
            </a:r>
            <a:endParaRPr lang="ru-RU" dirty="0">
              <a:latin typeface="Calibri"/>
              <a:ea typeface="Calibri"/>
              <a:cs typeface="Times New Roman"/>
            </a:endParaRPr>
          </a:p>
          <a:p>
            <a:pPr marL="342900" marR="89535" lvl="0" indent="-342900" algn="just">
              <a:lnSpc>
                <a:spcPct val="115000"/>
              </a:lnSpc>
              <a:spcAft>
                <a:spcPts val="0"/>
              </a:spcAft>
              <a:buFont typeface="Symbol"/>
              <a:buChar char=""/>
            </a:pPr>
            <a:r>
              <a:rPr lang="ru-RU" dirty="0">
                <a:latin typeface="Times New Roman"/>
                <a:ea typeface="Times New Roman"/>
                <a:cs typeface="Times New Roman"/>
              </a:rPr>
              <a:t>организация мастер-классов, тематических семинаров и др. форм по распространению опыта сопровождения развития одаренного ребенка; </a:t>
            </a:r>
            <a:endParaRPr lang="ru-RU" dirty="0">
              <a:latin typeface="Calibri"/>
              <a:ea typeface="Calibri"/>
              <a:cs typeface="Times New Roman"/>
            </a:endParaRPr>
          </a:p>
          <a:p>
            <a:pPr marL="342900" marR="89535" lvl="0" indent="-342900" algn="just">
              <a:lnSpc>
                <a:spcPct val="115000"/>
              </a:lnSpc>
              <a:spcAft>
                <a:spcPts val="0"/>
              </a:spcAft>
              <a:buFont typeface="Symbol"/>
              <a:buChar char=""/>
            </a:pPr>
            <a:r>
              <a:rPr lang="ru-RU" dirty="0">
                <a:latin typeface="Times New Roman"/>
                <a:ea typeface="Times New Roman"/>
                <a:cs typeface="Times New Roman"/>
              </a:rPr>
              <a:t>распространение электронных пособий с методическими материалами педагогов по работе с одаренным ребенком; </a:t>
            </a:r>
            <a:endParaRPr lang="ru-RU" dirty="0">
              <a:latin typeface="Calibri"/>
              <a:ea typeface="Calibri"/>
              <a:cs typeface="Times New Roman"/>
            </a:endParaRPr>
          </a:p>
          <a:p>
            <a:pPr marL="342900" marR="89535" lvl="0" indent="-342900" algn="just">
              <a:lnSpc>
                <a:spcPct val="115000"/>
              </a:lnSpc>
              <a:spcAft>
                <a:spcPts val="0"/>
              </a:spcAft>
              <a:buFont typeface="Symbol"/>
              <a:buChar char=""/>
            </a:pPr>
            <a:r>
              <a:rPr lang="ru-RU" dirty="0">
                <a:latin typeface="Times New Roman"/>
                <a:ea typeface="Times New Roman"/>
                <a:cs typeface="Times New Roman"/>
              </a:rPr>
              <a:t>обучение по </a:t>
            </a:r>
            <a:r>
              <a:rPr lang="ru-RU" dirty="0" smtClean="0">
                <a:latin typeface="Times New Roman"/>
                <a:ea typeface="Times New Roman"/>
                <a:cs typeface="Times New Roman"/>
              </a:rPr>
              <a:t>программам повышения квалификации</a:t>
            </a:r>
            <a:r>
              <a:rPr lang="ru-RU" dirty="0">
                <a:latin typeface="Times New Roman"/>
                <a:ea typeface="Times New Roman"/>
                <a:cs typeface="Times New Roman"/>
              </a:rPr>
              <a:t> по теме «особенности работы с одаренными детьми»; </a:t>
            </a:r>
            <a:endParaRPr lang="ru-RU" dirty="0">
              <a:latin typeface="Calibri"/>
              <a:ea typeface="Calibri"/>
              <a:cs typeface="Times New Roman"/>
            </a:endParaRPr>
          </a:p>
          <a:p>
            <a:pPr marL="342900" marR="89535" lvl="0" indent="-342900" algn="just">
              <a:lnSpc>
                <a:spcPct val="115000"/>
              </a:lnSpc>
              <a:spcAft>
                <a:spcPts val="0"/>
              </a:spcAft>
              <a:buFont typeface="Symbol"/>
              <a:buChar char=""/>
            </a:pPr>
            <a:r>
              <a:rPr lang="ru-RU" dirty="0">
                <a:latin typeface="Times New Roman"/>
                <a:ea typeface="Times New Roman"/>
                <a:cs typeface="Times New Roman"/>
              </a:rPr>
              <a:t>обеспечение условий для возможности применения новых педагогических технологий; </a:t>
            </a:r>
            <a:endParaRPr lang="ru-RU" dirty="0">
              <a:latin typeface="Calibri"/>
              <a:ea typeface="Calibri"/>
              <a:cs typeface="Times New Roman"/>
            </a:endParaRPr>
          </a:p>
          <a:p>
            <a:pPr marL="342900" marR="89535" lvl="0" indent="-342900" algn="just">
              <a:lnSpc>
                <a:spcPct val="115000"/>
              </a:lnSpc>
              <a:spcAft>
                <a:spcPts val="0"/>
              </a:spcAft>
              <a:buFont typeface="Symbol"/>
              <a:buChar char=""/>
            </a:pPr>
            <a:r>
              <a:rPr lang="ru-RU" dirty="0">
                <a:latin typeface="Times New Roman"/>
                <a:ea typeface="Times New Roman"/>
                <a:cs typeface="Times New Roman"/>
              </a:rPr>
              <a:t>создание и систематическое обновление банка технологий работы с одаренными детьми; </a:t>
            </a:r>
            <a:endParaRPr lang="ru-RU" dirty="0">
              <a:latin typeface="Calibri"/>
              <a:ea typeface="Calibri"/>
              <a:cs typeface="Times New Roman"/>
            </a:endParaRPr>
          </a:p>
          <a:p>
            <a:pPr marL="342900" marR="89535" lvl="0" indent="-342900" algn="just">
              <a:lnSpc>
                <a:spcPct val="115000"/>
              </a:lnSpc>
              <a:spcAft>
                <a:spcPts val="0"/>
              </a:spcAft>
              <a:buFont typeface="Symbol"/>
              <a:buChar char=""/>
            </a:pPr>
            <a:r>
              <a:rPr lang="ru-RU" dirty="0">
                <a:latin typeface="Times New Roman"/>
                <a:ea typeface="Times New Roman"/>
                <a:cs typeface="Times New Roman"/>
              </a:rPr>
              <a:t>формирование </a:t>
            </a:r>
            <a:r>
              <a:rPr lang="ru-RU" dirty="0" smtClean="0">
                <a:latin typeface="Times New Roman"/>
                <a:ea typeface="Times New Roman"/>
                <a:cs typeface="Times New Roman"/>
              </a:rPr>
              <a:t>базы данных опыта </a:t>
            </a:r>
            <a:r>
              <a:rPr lang="ru-RU" dirty="0">
                <a:latin typeface="Times New Roman"/>
                <a:ea typeface="Times New Roman"/>
                <a:cs typeface="Times New Roman"/>
              </a:rPr>
              <a:t>творческих педагогов, работающих с одарёнными детьми.</a:t>
            </a:r>
            <a:endParaRPr lang="ru-RU" dirty="0">
              <a:latin typeface="Calibri"/>
              <a:ea typeface="Calibri"/>
              <a:cs typeface="Times New Roman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7834481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43608" y="836712"/>
            <a:ext cx="6984776" cy="5544616"/>
          </a:xfrm>
        </p:spPr>
        <p:txBody>
          <a:bodyPr>
            <a:normAutofit fontScale="62500" lnSpcReduction="20000"/>
          </a:bodyPr>
          <a:lstStyle/>
          <a:p>
            <a:pPr marL="24130" algn="just">
              <a:lnSpc>
                <a:spcPct val="115000"/>
              </a:lnSpc>
              <a:spcAft>
                <a:spcPts val="1000"/>
              </a:spcAft>
            </a:pPr>
            <a:r>
              <a:rPr lang="ru-RU" dirty="0">
                <a:latin typeface="Times New Roman"/>
                <a:ea typeface="Times New Roman"/>
                <a:cs typeface="Times New Roman"/>
              </a:rPr>
              <a:t>Организационно-мотивационное направление</a:t>
            </a:r>
            <a:endParaRPr lang="ru-RU" dirty="0">
              <a:latin typeface="Calibri"/>
              <a:ea typeface="Calibri"/>
              <a:cs typeface="Times New Roman"/>
            </a:endParaRPr>
          </a:p>
          <a:p>
            <a:pPr marL="342900" marR="89535" lvl="0" indent="-342900" algn="just">
              <a:lnSpc>
                <a:spcPct val="115000"/>
              </a:lnSpc>
              <a:spcAft>
                <a:spcPts val="0"/>
              </a:spcAft>
              <a:buFont typeface="Symbol"/>
              <a:buChar char=""/>
            </a:pPr>
            <a:r>
              <a:rPr lang="ru-RU" dirty="0">
                <a:latin typeface="Times New Roman"/>
                <a:ea typeface="Times New Roman"/>
                <a:cs typeface="Times New Roman"/>
              </a:rPr>
              <a:t>организация муниципальных каникулярных школ, конкурсов, олимпиад, научно-практических конференций, выставок и др. в соответствии с муниципальными, региональными и всероссийскими программами; </a:t>
            </a:r>
            <a:endParaRPr lang="ru-RU" dirty="0">
              <a:latin typeface="Calibri"/>
              <a:ea typeface="Calibri"/>
              <a:cs typeface="Times New Roman"/>
            </a:endParaRPr>
          </a:p>
          <a:p>
            <a:pPr marL="342900" marR="89535" lvl="0" indent="-342900" algn="just">
              <a:lnSpc>
                <a:spcPct val="115000"/>
              </a:lnSpc>
              <a:spcAft>
                <a:spcPts val="0"/>
              </a:spcAft>
              <a:buFont typeface="Symbol"/>
              <a:buChar char=""/>
            </a:pPr>
            <a:r>
              <a:rPr lang="ru-RU" dirty="0">
                <a:latin typeface="Times New Roman"/>
                <a:ea typeface="Times New Roman"/>
                <a:cs typeface="Times New Roman"/>
              </a:rPr>
              <a:t>расширение сети профильных классов; </a:t>
            </a:r>
            <a:endParaRPr lang="ru-RU" dirty="0">
              <a:latin typeface="Calibri"/>
              <a:ea typeface="Calibri"/>
              <a:cs typeface="Times New Roman"/>
            </a:endParaRPr>
          </a:p>
          <a:p>
            <a:pPr marL="342900" marR="89535" lvl="0" indent="-342900" algn="just">
              <a:lnSpc>
                <a:spcPct val="115000"/>
              </a:lnSpc>
              <a:spcAft>
                <a:spcPts val="0"/>
              </a:spcAft>
              <a:buFont typeface="Symbol"/>
              <a:buChar char=""/>
            </a:pPr>
            <a:r>
              <a:rPr lang="ru-RU" dirty="0">
                <a:latin typeface="Times New Roman"/>
                <a:ea typeface="Times New Roman"/>
                <a:cs typeface="Times New Roman"/>
              </a:rPr>
              <a:t>работа по индивидуальным планам учащихся; </a:t>
            </a:r>
            <a:endParaRPr lang="ru-RU" dirty="0">
              <a:latin typeface="Calibri"/>
              <a:ea typeface="Calibri"/>
              <a:cs typeface="Times New Roman"/>
            </a:endParaRPr>
          </a:p>
          <a:p>
            <a:pPr marL="342900" marR="89535" lvl="0" indent="-342900" algn="just">
              <a:lnSpc>
                <a:spcPct val="115000"/>
              </a:lnSpc>
              <a:spcAft>
                <a:spcPts val="0"/>
              </a:spcAft>
              <a:buFont typeface="Symbol"/>
              <a:buChar char=""/>
            </a:pPr>
            <a:r>
              <a:rPr lang="ru-RU" dirty="0">
                <a:latin typeface="Times New Roman"/>
                <a:ea typeface="Times New Roman"/>
                <a:cs typeface="Times New Roman"/>
              </a:rPr>
              <a:t>сотрудничество с другими ресурсными центрами, вузами, учреждениями дополнительного и профессионального образования; </a:t>
            </a:r>
            <a:endParaRPr lang="ru-RU" dirty="0">
              <a:latin typeface="Calibri"/>
              <a:ea typeface="Calibri"/>
              <a:cs typeface="Times New Roman"/>
            </a:endParaRPr>
          </a:p>
          <a:p>
            <a:pPr marL="342900" marR="89535" lvl="0" indent="-342900" algn="just">
              <a:lnSpc>
                <a:spcPct val="115000"/>
              </a:lnSpc>
              <a:spcAft>
                <a:spcPts val="0"/>
              </a:spcAft>
              <a:buFont typeface="Symbol"/>
              <a:buChar char=""/>
            </a:pPr>
            <a:r>
              <a:rPr lang="ru-RU" dirty="0">
                <a:latin typeface="Times New Roman"/>
                <a:ea typeface="Times New Roman"/>
                <a:cs typeface="Times New Roman"/>
              </a:rPr>
              <a:t>развитие системы региональных и муниципальных олимпиад, выставок, фестивалей, спартакиад. пропаганда детских достижений в социуме, издание сборников, включающих основные достижения одаренных детей и их наставников за текущий учебный год; </a:t>
            </a:r>
            <a:endParaRPr lang="ru-RU" dirty="0">
              <a:latin typeface="Calibri"/>
              <a:ea typeface="Calibri"/>
              <a:cs typeface="Times New Roman"/>
            </a:endParaRPr>
          </a:p>
          <a:p>
            <a:pPr marL="342900" marR="89535" lvl="0" indent="-342900" algn="just">
              <a:lnSpc>
                <a:spcPct val="115000"/>
              </a:lnSpc>
              <a:spcAft>
                <a:spcPts val="0"/>
              </a:spcAft>
              <a:buFont typeface="Symbol"/>
              <a:buChar char=""/>
            </a:pPr>
            <a:r>
              <a:rPr lang="ru-RU" dirty="0">
                <a:latin typeface="Times New Roman"/>
                <a:ea typeface="Times New Roman"/>
                <a:cs typeface="Times New Roman"/>
              </a:rPr>
              <a:t>чествование одаренных детей и их наставников на уровне ОО, на муниципальном уровне; </a:t>
            </a:r>
            <a:endParaRPr lang="ru-RU" dirty="0">
              <a:latin typeface="Calibri"/>
              <a:ea typeface="Calibri"/>
              <a:cs typeface="Times New Roman"/>
            </a:endParaRPr>
          </a:p>
          <a:p>
            <a:pPr marL="342900" marR="89535" lvl="0" indent="-342900" algn="just">
              <a:lnSpc>
                <a:spcPct val="115000"/>
              </a:lnSpc>
              <a:spcAft>
                <a:spcPts val="0"/>
              </a:spcAft>
              <a:buFont typeface="Symbol"/>
              <a:buChar char=""/>
            </a:pPr>
            <a:r>
              <a:rPr lang="ru-RU" dirty="0">
                <a:latin typeface="Times New Roman"/>
                <a:ea typeface="Times New Roman"/>
                <a:cs typeface="Times New Roman"/>
              </a:rPr>
              <a:t>проведение занятий по программам повышенного уровня на образовательной площадке ресурсного центра с одарёнными и талантливыми детьми по предметам естественнонаучной, технической и гуманитарной направленности; </a:t>
            </a:r>
            <a:endParaRPr lang="ru-RU" dirty="0">
              <a:latin typeface="Calibri"/>
              <a:ea typeface="Calibri"/>
              <a:cs typeface="Times New Roman"/>
            </a:endParaRPr>
          </a:p>
          <a:p>
            <a:pPr marL="342900" marR="89535" lvl="0" indent="-342900" algn="just">
              <a:lnSpc>
                <a:spcPct val="115000"/>
              </a:lnSpc>
              <a:spcAft>
                <a:spcPts val="0"/>
              </a:spcAft>
              <a:buFont typeface="Symbol"/>
              <a:buChar char=""/>
            </a:pPr>
            <a:r>
              <a:rPr lang="ru-RU" dirty="0">
                <a:latin typeface="Times New Roman"/>
                <a:ea typeface="Times New Roman"/>
                <a:cs typeface="Times New Roman"/>
              </a:rPr>
              <a:t>создание   имиджа   ресурсного   центра,  привлекательного в глазах  всех  субъектов  образовательного процесса, </a:t>
            </a:r>
            <a:r>
              <a:rPr lang="ru-RU" dirty="0">
                <a:latin typeface="Times New Roman"/>
                <a:ea typeface="Calibri"/>
                <a:cs typeface="Times New Roman"/>
              </a:rPr>
              <a:t>общественности, подтвержденного результатами социологических исследований. </a:t>
            </a:r>
            <a:endParaRPr lang="ru-RU" dirty="0">
              <a:latin typeface="Calibri"/>
              <a:ea typeface="Calibri"/>
              <a:cs typeface="Times New Roman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0753002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187624" y="2348880"/>
            <a:ext cx="6912768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effectLst/>
              </a:rPr>
              <a:t>СПАСИБО, </a:t>
            </a:r>
          </a:p>
          <a:p>
            <a:pPr algn="ctr"/>
            <a:r>
              <a:rPr lang="ru-RU" sz="5400" b="1" cap="none" spc="0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effectLst/>
              </a:rPr>
              <a:t>ЗА ВНИМАНИЕ!</a:t>
            </a:r>
            <a:endParaRPr lang="ru-RU" sz="5400" b="1" cap="none" spc="0" dirty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gradFill>
                <a:gsLst>
                  <a:gs pos="0">
                    <a:srgbClr val="FFFFFF">
                      <a:tint val="40000"/>
                      <a:satMod val="250000"/>
                    </a:srgbClr>
                  </a:gs>
                  <a:gs pos="9000">
                    <a:srgbClr val="FFFFFF">
                      <a:tint val="52000"/>
                      <a:satMod val="300000"/>
                    </a:srgbClr>
                  </a:gs>
                  <a:gs pos="50000">
                    <a:srgbClr val="FFFFFF">
                      <a:shade val="20000"/>
                      <a:satMod val="300000"/>
                    </a:srgbClr>
                  </a:gs>
                  <a:gs pos="79000">
                    <a:srgbClr val="FFFFFF">
                      <a:tint val="52000"/>
                      <a:satMod val="300000"/>
                    </a:srgbClr>
                  </a:gs>
                  <a:gs pos="100000">
                    <a:srgbClr val="FFFFFF">
                      <a:tint val="40000"/>
                      <a:satMod val="250000"/>
                    </a:srgbClr>
                  </a:gs>
                </a:gsLst>
                <a:lin ang="5400000"/>
              </a:gra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2698336680"/>
      </p:ext>
    </p:extLst>
  </p:cSld>
  <p:clrMapOvr>
    <a:masterClrMapping/>
  </p:clrMapOvr>
  <p:transition advClick="0" advTm="500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15616" y="1268760"/>
            <a:ext cx="6696744" cy="4454309"/>
          </a:xfrm>
        </p:spPr>
        <p:txBody>
          <a:bodyPr>
            <a:normAutofit fontScale="70000" lnSpcReduction="20000"/>
          </a:bodyPr>
          <a:lstStyle/>
          <a:p>
            <a:pPr marL="0" indent="0" algn="ctr">
              <a:lnSpc>
                <a:spcPct val="115000"/>
              </a:lnSpc>
              <a:spcBef>
                <a:spcPts val="1320"/>
              </a:spcBef>
              <a:spcAft>
                <a:spcPts val="1320"/>
              </a:spcAft>
              <a:buNone/>
            </a:pPr>
            <a:r>
              <a:rPr lang="ru-RU" b="1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ВВЕДЕНИЕ</a:t>
            </a:r>
            <a:endParaRPr lang="ru-RU" b="1" dirty="0">
              <a:latin typeface="Calibri"/>
              <a:ea typeface="Calibri"/>
              <a:cs typeface="Times New Roman"/>
            </a:endParaRPr>
          </a:p>
          <a:p>
            <a:pPr indent="0" algn="just">
              <a:lnSpc>
                <a:spcPct val="115000"/>
              </a:lnSpc>
              <a:spcBef>
                <a:spcPts val="1320"/>
              </a:spcBef>
              <a:spcAft>
                <a:spcPts val="1320"/>
              </a:spcAft>
              <a:buNone/>
            </a:pPr>
            <a:r>
              <a:rPr lang="ru-RU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На современном этапе развития системы работы с одарёнными детьми в г. Мурманске и Мурманской области необходимо уделить особое внимание организации работы муниципальных ресурсных центров по работе с одаренными детьми.</a:t>
            </a:r>
            <a:endParaRPr lang="ru-RU" dirty="0">
              <a:latin typeface="Calibri"/>
              <a:ea typeface="Calibri"/>
              <a:cs typeface="Times New Roman"/>
            </a:endParaRPr>
          </a:p>
          <a:p>
            <a:pPr indent="0" algn="just">
              <a:lnSpc>
                <a:spcPct val="115000"/>
              </a:lnSpc>
              <a:spcBef>
                <a:spcPts val="1320"/>
              </a:spcBef>
              <a:spcAft>
                <a:spcPts val="1320"/>
              </a:spcAft>
              <a:buNone/>
            </a:pPr>
            <a:r>
              <a:rPr lang="ru-RU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Муниципальный ресурсный центр по работе с одарёнными детьми (далее – ресурсный центр) обеспечивает потребности образовательных организаций определённой территории в нормативно-правовых, информационных, научно-методических ресурсах, распространении передового опыта, в психолого-педагогическом сопровождении одарённых детей, педагогов и родителей.</a:t>
            </a:r>
            <a:endParaRPr lang="ru-RU" dirty="0">
              <a:latin typeface="Calibri"/>
              <a:ea typeface="Calibri"/>
              <a:cs typeface="Times New Roman"/>
            </a:endParaRP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1435484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463040" y="1268760"/>
            <a:ext cx="6196405" cy="4454309"/>
          </a:xfrm>
        </p:spPr>
        <p:txBody>
          <a:bodyPr/>
          <a:lstStyle/>
          <a:p>
            <a:pPr>
              <a:lnSpc>
                <a:spcPct val="115000"/>
              </a:lnSpc>
              <a:spcBef>
                <a:spcPts val="1320"/>
              </a:spcBef>
              <a:spcAft>
                <a:spcPts val="1320"/>
              </a:spcAft>
            </a:pPr>
            <a:r>
              <a:rPr lang="ru-RU" b="1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Цель деятельности ресурсного центра</a:t>
            </a:r>
            <a:r>
              <a:rPr lang="ru-RU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:</a:t>
            </a:r>
            <a:endParaRPr lang="ru-RU" dirty="0">
              <a:latin typeface="Calibri"/>
              <a:ea typeface="Calibri"/>
              <a:cs typeface="Times New Roman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0"/>
              </a:spcAft>
              <a:buFont typeface="Symbol"/>
              <a:buChar char=""/>
            </a:pPr>
            <a:r>
              <a:rPr lang="ru-RU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создание на </a:t>
            </a:r>
            <a:r>
              <a:rPr lang="ru-RU" dirty="0">
                <a:latin typeface="Times New Roman"/>
                <a:ea typeface="Times New Roman"/>
                <a:cs typeface="Times New Roman"/>
              </a:rPr>
              <a:t>территории </a:t>
            </a:r>
            <a:r>
              <a:rPr lang="ru-RU" dirty="0" smtClean="0">
                <a:latin typeface="Times New Roman"/>
                <a:ea typeface="Times New Roman"/>
                <a:cs typeface="Times New Roman"/>
              </a:rPr>
              <a:t>муниципального образования </a:t>
            </a:r>
            <a:r>
              <a:rPr lang="ru-RU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оптимальных </a:t>
            </a:r>
            <a:r>
              <a:rPr lang="ru-RU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условий для выявления одарённых и талантливых детей формирование эффективной социально-образовательной среды для их обучения, воспитания и развития.</a:t>
            </a:r>
            <a:endParaRPr lang="ru-RU" dirty="0">
              <a:latin typeface="Calibri"/>
              <a:ea typeface="Calibri"/>
              <a:cs typeface="Times New Roman"/>
            </a:endParaRP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1590720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99592" y="836712"/>
            <a:ext cx="7344816" cy="5832648"/>
          </a:xfrm>
        </p:spPr>
        <p:txBody>
          <a:bodyPr>
            <a:normAutofit fontScale="70000" lnSpcReduction="20000"/>
          </a:bodyPr>
          <a:lstStyle/>
          <a:p>
            <a:pPr>
              <a:lnSpc>
                <a:spcPct val="115000"/>
              </a:lnSpc>
              <a:spcBef>
                <a:spcPts val="1320"/>
              </a:spcBef>
              <a:spcAft>
                <a:spcPts val="1320"/>
              </a:spcAft>
            </a:pPr>
            <a:r>
              <a:rPr lang="ru-RU" b="1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Задачи работы ресурсного центра</a:t>
            </a:r>
            <a:r>
              <a:rPr lang="ru-RU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:</a:t>
            </a:r>
            <a:endParaRPr lang="ru-RU" dirty="0">
              <a:latin typeface="Calibri"/>
              <a:ea typeface="Calibri"/>
              <a:cs typeface="Times New Roman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0"/>
              </a:spcAft>
              <a:buFont typeface="Symbol"/>
              <a:buChar char=""/>
            </a:pPr>
            <a:r>
              <a:rPr lang="ru-RU" dirty="0">
                <a:latin typeface="Times New Roman"/>
                <a:ea typeface="Times New Roman"/>
                <a:cs typeface="Times New Roman"/>
              </a:rPr>
              <a:t>формирование ресурсной базы по работе с одарёнными детьми в муниципалитете, включающей нормативно-правовое, информационное, методическое </a:t>
            </a:r>
            <a:r>
              <a:rPr lang="ru-RU" dirty="0" smtClean="0">
                <a:latin typeface="Times New Roman"/>
                <a:ea typeface="Times New Roman"/>
                <a:cs typeface="Times New Roman"/>
              </a:rPr>
              <a:t>и программное обеспечение; </a:t>
            </a:r>
            <a:endParaRPr lang="ru-RU" dirty="0">
              <a:latin typeface="Calibri"/>
              <a:ea typeface="Calibri"/>
              <a:cs typeface="Times New Roman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0"/>
              </a:spcAft>
              <a:buFont typeface="Symbol"/>
              <a:buChar char=""/>
            </a:pPr>
            <a:r>
              <a:rPr lang="ru-RU" dirty="0">
                <a:latin typeface="Times New Roman"/>
                <a:ea typeface="Times New Roman"/>
                <a:cs typeface="Times New Roman"/>
              </a:rPr>
              <a:t>аккумулирование передового опыта работы с одарёнными детьми, накопленного в муниципалитете; </a:t>
            </a:r>
            <a:endParaRPr lang="ru-RU" dirty="0">
              <a:latin typeface="Calibri"/>
              <a:ea typeface="Calibri"/>
              <a:cs typeface="Times New Roman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0"/>
              </a:spcAft>
              <a:buFont typeface="Symbol"/>
              <a:buChar char=""/>
            </a:pPr>
            <a:r>
              <a:rPr lang="ru-RU" dirty="0">
                <a:latin typeface="Times New Roman"/>
                <a:ea typeface="Times New Roman"/>
                <a:cs typeface="Times New Roman"/>
              </a:rPr>
              <a:t>совершенствование работы </a:t>
            </a:r>
            <a:r>
              <a:rPr lang="ru-RU" dirty="0" smtClean="0">
                <a:latin typeface="Times New Roman"/>
                <a:ea typeface="Times New Roman"/>
                <a:cs typeface="Times New Roman"/>
              </a:rPr>
              <a:t>с педагогическими кадрами</a:t>
            </a:r>
            <a:r>
              <a:rPr lang="ru-RU" dirty="0">
                <a:latin typeface="Times New Roman"/>
                <a:ea typeface="Times New Roman"/>
                <a:cs typeface="Times New Roman"/>
              </a:rPr>
              <a:t> в муниципалитете; </a:t>
            </a:r>
            <a:endParaRPr lang="ru-RU" dirty="0">
              <a:latin typeface="Calibri"/>
              <a:ea typeface="Calibri"/>
              <a:cs typeface="Times New Roman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0"/>
              </a:spcAft>
              <a:buFont typeface="Symbol"/>
              <a:buChar char=""/>
            </a:pPr>
            <a:r>
              <a:rPr lang="ru-RU" dirty="0">
                <a:latin typeface="Times New Roman"/>
                <a:ea typeface="Times New Roman"/>
                <a:cs typeface="Times New Roman"/>
              </a:rPr>
              <a:t>совершенствование психолого-педагогического сопровождения одарённых детей муниципалитета, их педагогов и родителей; </a:t>
            </a:r>
            <a:endParaRPr lang="ru-RU" dirty="0">
              <a:latin typeface="Calibri"/>
              <a:ea typeface="Calibri"/>
              <a:cs typeface="Times New Roman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0"/>
              </a:spcAft>
              <a:buFont typeface="Symbol"/>
              <a:buChar char=""/>
            </a:pPr>
            <a:r>
              <a:rPr lang="ru-RU" dirty="0">
                <a:latin typeface="Times New Roman"/>
                <a:ea typeface="Times New Roman"/>
                <a:cs typeface="Times New Roman"/>
              </a:rPr>
              <a:t>планирование, мониторинг и анализ работы с одарёнными детьми на территории муниципалитета; </a:t>
            </a:r>
            <a:endParaRPr lang="ru-RU" dirty="0">
              <a:latin typeface="Calibri"/>
              <a:ea typeface="Calibri"/>
              <a:cs typeface="Times New Roman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0"/>
              </a:spcAft>
              <a:buFont typeface="Symbol"/>
              <a:buChar char=""/>
            </a:pPr>
            <a:r>
              <a:rPr lang="ru-RU" dirty="0">
                <a:latin typeface="Times New Roman"/>
                <a:ea typeface="Times New Roman"/>
                <a:cs typeface="Times New Roman"/>
              </a:rPr>
              <a:t>развитие </a:t>
            </a:r>
            <a:r>
              <a:rPr lang="ru-RU" dirty="0" smtClean="0">
                <a:latin typeface="Times New Roman"/>
                <a:ea typeface="Times New Roman"/>
                <a:cs typeface="Times New Roman"/>
              </a:rPr>
              <a:t>инновационной проектной</a:t>
            </a:r>
            <a:r>
              <a:rPr lang="ru-RU" dirty="0">
                <a:latin typeface="Times New Roman"/>
                <a:ea typeface="Times New Roman"/>
                <a:cs typeface="Times New Roman"/>
              </a:rPr>
              <a:t> деятельности на территории муниципалитета; </a:t>
            </a:r>
            <a:endParaRPr lang="ru-RU" dirty="0">
              <a:latin typeface="Calibri"/>
              <a:ea typeface="Calibri"/>
              <a:cs typeface="Times New Roman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0"/>
              </a:spcAft>
              <a:buFont typeface="Symbol"/>
              <a:buChar char=""/>
            </a:pPr>
            <a:r>
              <a:rPr lang="ru-RU" dirty="0">
                <a:latin typeface="Times New Roman"/>
                <a:ea typeface="Times New Roman"/>
                <a:cs typeface="Times New Roman"/>
              </a:rPr>
              <a:t>формирование и пополнение многокомпонентного </a:t>
            </a:r>
            <a:r>
              <a:rPr lang="ru-RU" dirty="0" smtClean="0">
                <a:latin typeface="Times New Roman"/>
                <a:ea typeface="Times New Roman"/>
                <a:cs typeface="Times New Roman"/>
              </a:rPr>
              <a:t>банка данных</a:t>
            </a:r>
            <a:r>
              <a:rPr lang="ru-RU" dirty="0">
                <a:latin typeface="Times New Roman"/>
                <a:ea typeface="Times New Roman"/>
                <a:cs typeface="Times New Roman"/>
              </a:rPr>
              <a:t> о системе работы с одарёнными детьми на территории муниципалитета; </a:t>
            </a:r>
            <a:endParaRPr lang="ru-RU" dirty="0">
              <a:latin typeface="Calibri"/>
              <a:ea typeface="Calibri"/>
              <a:cs typeface="Times New Roman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0"/>
              </a:spcAft>
              <a:buFont typeface="Symbol"/>
              <a:buChar char=""/>
            </a:pPr>
            <a:r>
              <a:rPr lang="ru-RU" dirty="0">
                <a:latin typeface="Times New Roman"/>
                <a:ea typeface="Times New Roman"/>
                <a:cs typeface="Times New Roman"/>
              </a:rPr>
              <a:t>развитие сетевого и межведомственного взаимодействия образовательных организаций муниципалитета в сфере работы с одарёнными детьми.</a:t>
            </a:r>
            <a:endParaRPr lang="ru-RU" dirty="0">
              <a:latin typeface="Calibri"/>
              <a:ea typeface="Calibri"/>
              <a:cs typeface="Times New Roman"/>
            </a:endParaRP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3313662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87624" y="1124744"/>
            <a:ext cx="6768752" cy="5040560"/>
          </a:xfrm>
        </p:spPr>
        <p:txBody>
          <a:bodyPr>
            <a:normAutofit/>
          </a:bodyPr>
          <a:lstStyle/>
          <a:p>
            <a:pPr marL="0" indent="0" algn="ctr">
              <a:lnSpc>
                <a:spcPct val="115000"/>
              </a:lnSpc>
              <a:spcBef>
                <a:spcPts val="1320"/>
              </a:spcBef>
              <a:spcAft>
                <a:spcPts val="1320"/>
              </a:spcAft>
              <a:buNone/>
            </a:pPr>
            <a:r>
              <a:rPr lang="ru-RU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.</a:t>
            </a:r>
            <a:endParaRPr lang="ru-RU" dirty="0">
              <a:latin typeface="Calibri"/>
              <a:ea typeface="Calibri"/>
              <a:cs typeface="Times New Roman"/>
            </a:endParaRPr>
          </a:p>
          <a:p>
            <a:endParaRPr lang="ru-RU" dirty="0"/>
          </a:p>
        </p:txBody>
      </p:sp>
      <p:pic>
        <p:nvPicPr>
          <p:cNvPr id="2050" name="Picture 2" descr="C:\Users\Roza\Desktop\sm-1024x102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8076" y="765516"/>
            <a:ext cx="2913478" cy="2913478"/>
          </a:xfrm>
          <a:prstGeom prst="rect">
            <a:avLst/>
          </a:prstGeom>
          <a:ln>
            <a:noFill/>
          </a:ln>
          <a:effectLst>
            <a:reflection blurRad="127000" dir="5400000" sy="-100000" algn="bl" rotWithShape="0"/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775397" y="2348880"/>
            <a:ext cx="4824536" cy="22159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74320" lvl="0" algn="ctr">
              <a:lnSpc>
                <a:spcPct val="115000"/>
              </a:lnSpc>
              <a:spcBef>
                <a:spcPts val="1320"/>
              </a:spcBef>
              <a:spcAft>
                <a:spcPts val="1320"/>
              </a:spcAft>
              <a:buClr>
                <a:srgbClr val="AA2B1E"/>
              </a:buClr>
              <a:buSzPct val="85000"/>
            </a:pPr>
            <a:r>
              <a:rPr lang="ru-RU" sz="24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В настоящее время в муниципалитете нет муниципального ресурсного центра по работе с </a:t>
            </a:r>
            <a:r>
              <a:rPr lang="ru-RU" sz="2400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одарёнными </a:t>
            </a:r>
            <a:r>
              <a:rPr lang="ru-RU" sz="24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детьми.</a:t>
            </a:r>
            <a:endParaRPr lang="ru-RU" sz="2400" dirty="0">
              <a:solidFill>
                <a:prstClr val="black"/>
              </a:solidFill>
              <a:latin typeface="Calibri"/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42730113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15616" y="836712"/>
            <a:ext cx="6984776" cy="5112568"/>
          </a:xfrm>
        </p:spPr>
        <p:txBody>
          <a:bodyPr>
            <a:normAutofit fontScale="62500" lnSpcReduction="20000"/>
          </a:bodyPr>
          <a:lstStyle/>
          <a:p>
            <a:pPr marL="0" indent="0" algn="ctr">
              <a:lnSpc>
                <a:spcPct val="115000"/>
              </a:lnSpc>
              <a:spcAft>
                <a:spcPts val="0"/>
              </a:spcAft>
              <a:buNone/>
            </a:pPr>
            <a:r>
              <a:rPr lang="ru-RU" b="1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Раздел </a:t>
            </a:r>
            <a:r>
              <a:rPr lang="en-US" b="1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I</a:t>
            </a:r>
          </a:p>
          <a:p>
            <a:pPr marL="0" indent="0" algn="ctr">
              <a:lnSpc>
                <a:spcPct val="115000"/>
              </a:lnSpc>
              <a:spcAft>
                <a:spcPts val="0"/>
              </a:spcAft>
              <a:buNone/>
            </a:pPr>
            <a:r>
              <a:rPr lang="ru-RU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АЛГОРИТМ </a:t>
            </a:r>
            <a:r>
              <a:rPr lang="ru-RU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СОЗДАНИЯ МУНИЦИПАЛЬНОГО РЕСУРСНОГО</a:t>
            </a:r>
            <a:endParaRPr lang="ru-RU" dirty="0">
              <a:latin typeface="Calibri"/>
              <a:ea typeface="Calibri"/>
              <a:cs typeface="Times New Roman"/>
            </a:endParaRPr>
          </a:p>
          <a:p>
            <a:pPr marL="0" indent="0" algn="ctr">
              <a:lnSpc>
                <a:spcPct val="115000"/>
              </a:lnSpc>
              <a:spcAft>
                <a:spcPts val="0"/>
              </a:spcAft>
              <a:buNone/>
            </a:pPr>
            <a:r>
              <a:rPr lang="ru-RU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ЦЕНТРА ПО РАБОТЕ С ОДАРЁННЫМИ ДЕТЬМИ</a:t>
            </a:r>
            <a:endParaRPr lang="ru-RU" dirty="0">
              <a:latin typeface="Calibri"/>
              <a:ea typeface="Calibri"/>
              <a:cs typeface="Times New Roman"/>
            </a:endParaRPr>
          </a:p>
          <a:p>
            <a:pPr algn="just">
              <a:lnSpc>
                <a:spcPct val="115000"/>
              </a:lnSpc>
              <a:spcBef>
                <a:spcPts val="1320"/>
              </a:spcBef>
              <a:spcAft>
                <a:spcPts val="1320"/>
              </a:spcAft>
            </a:pPr>
            <a:r>
              <a:rPr lang="ru-RU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Ресурсный центр создаётся по инициативе муниципального органа управления образованием на базе образовательной </a:t>
            </a:r>
            <a:r>
              <a:rPr lang="ru-RU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организации общего или дополнительного образования, успешно работающей с одарёнными детьми, в которой:</a:t>
            </a:r>
            <a:endParaRPr lang="ru-RU" dirty="0">
              <a:latin typeface="Calibri"/>
              <a:ea typeface="Calibri"/>
              <a:cs typeface="Times New Roman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0"/>
              </a:spcAft>
              <a:buFont typeface="Symbol"/>
              <a:buChar char=""/>
            </a:pPr>
            <a:r>
              <a:rPr lang="ru-RU" dirty="0">
                <a:latin typeface="Times New Roman"/>
                <a:ea typeface="Times New Roman"/>
                <a:cs typeface="Times New Roman"/>
              </a:rPr>
              <a:t>реализуются дополнительные образовательные общеразвивающие программы </a:t>
            </a:r>
            <a:r>
              <a:rPr lang="ru-RU" dirty="0" smtClean="0">
                <a:latin typeface="Times New Roman"/>
                <a:ea typeface="Times New Roman"/>
                <a:cs typeface="Times New Roman"/>
              </a:rPr>
              <a:t>продвинутого уровня или с </a:t>
            </a:r>
            <a:r>
              <a:rPr lang="ru-RU" dirty="0">
                <a:latin typeface="Times New Roman"/>
                <a:ea typeface="Times New Roman"/>
                <a:cs typeface="Times New Roman"/>
              </a:rPr>
              <a:t>углубленным уровнем освоения; </a:t>
            </a:r>
            <a:endParaRPr lang="ru-RU" dirty="0">
              <a:latin typeface="Calibri"/>
              <a:ea typeface="Calibri"/>
              <a:cs typeface="Times New Roman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0"/>
              </a:spcAft>
              <a:buFont typeface="Symbol"/>
              <a:buChar char=""/>
            </a:pPr>
            <a:r>
              <a:rPr lang="ru-RU" dirty="0">
                <a:latin typeface="Times New Roman"/>
                <a:ea typeface="Times New Roman"/>
                <a:cs typeface="Times New Roman"/>
              </a:rPr>
              <a:t>накоплен опыт работы школьного научного </a:t>
            </a:r>
            <a:r>
              <a:rPr lang="ru-RU" dirty="0" smtClean="0">
                <a:latin typeface="Times New Roman"/>
                <a:ea typeface="Times New Roman"/>
                <a:cs typeface="Times New Roman"/>
              </a:rPr>
              <a:t>общества или проектной деятельности; </a:t>
            </a:r>
            <a:endParaRPr lang="ru-RU" dirty="0">
              <a:latin typeface="Calibri"/>
              <a:ea typeface="Calibri"/>
              <a:cs typeface="Times New Roman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0"/>
              </a:spcAft>
              <a:buFont typeface="Symbol"/>
              <a:buChar char=""/>
            </a:pPr>
            <a:r>
              <a:rPr lang="ru-RU" dirty="0">
                <a:latin typeface="Times New Roman"/>
                <a:ea typeface="Times New Roman"/>
                <a:cs typeface="Times New Roman"/>
              </a:rPr>
              <a:t>учащиеся проявляют активность в конкурсных </a:t>
            </a:r>
            <a:r>
              <a:rPr lang="ru-RU" dirty="0" smtClean="0">
                <a:latin typeface="Times New Roman"/>
                <a:ea typeface="Times New Roman"/>
                <a:cs typeface="Times New Roman"/>
              </a:rPr>
              <a:t>мероприятиях, </a:t>
            </a:r>
            <a:r>
              <a:rPr lang="ru-RU" dirty="0">
                <a:latin typeface="Times New Roman"/>
                <a:ea typeface="Times New Roman"/>
                <a:cs typeface="Times New Roman"/>
              </a:rPr>
              <a:t>имеют высокую результативность участия в них; </a:t>
            </a:r>
            <a:endParaRPr lang="ru-RU" dirty="0">
              <a:latin typeface="Calibri"/>
              <a:ea typeface="Calibri"/>
              <a:cs typeface="Times New Roman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0"/>
              </a:spcAft>
              <a:buFont typeface="Symbol"/>
              <a:buChar char=""/>
            </a:pPr>
            <a:r>
              <a:rPr lang="ru-RU" dirty="0">
                <a:latin typeface="Times New Roman"/>
                <a:ea typeface="Times New Roman"/>
                <a:cs typeface="Times New Roman"/>
              </a:rPr>
              <a:t>активно ведётся обучение детей по индивидуальным образовательным маршрутам; </a:t>
            </a:r>
            <a:endParaRPr lang="ru-RU" dirty="0">
              <a:latin typeface="Calibri"/>
              <a:ea typeface="Calibri"/>
              <a:cs typeface="Times New Roman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0"/>
              </a:spcAft>
              <a:buFont typeface="Symbol"/>
              <a:buChar char=""/>
            </a:pPr>
            <a:r>
              <a:rPr lang="ru-RU" dirty="0">
                <a:latin typeface="Times New Roman"/>
                <a:ea typeface="Times New Roman"/>
                <a:cs typeface="Times New Roman"/>
              </a:rPr>
              <a:t>осуществляется инновационная и </a:t>
            </a:r>
            <a:r>
              <a:rPr lang="ru-RU" dirty="0" smtClean="0">
                <a:latin typeface="Times New Roman"/>
                <a:ea typeface="Times New Roman"/>
                <a:cs typeface="Times New Roman"/>
              </a:rPr>
              <a:t>проектная деятельность педагогов </a:t>
            </a:r>
            <a:r>
              <a:rPr lang="ru-RU" dirty="0">
                <a:latin typeface="Times New Roman"/>
                <a:ea typeface="Times New Roman"/>
                <a:cs typeface="Times New Roman"/>
              </a:rPr>
              <a:t>в сфере работы с одарёнными детьми и т. д.</a:t>
            </a:r>
            <a:endParaRPr lang="ru-RU" dirty="0">
              <a:latin typeface="Calibri"/>
              <a:ea typeface="Calibri"/>
              <a:cs typeface="Times New Roman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3159281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99592" y="908720"/>
            <a:ext cx="7200800" cy="5400600"/>
          </a:xfrm>
        </p:spPr>
        <p:txBody>
          <a:bodyPr>
            <a:normAutofit/>
          </a:bodyPr>
          <a:lstStyle/>
          <a:p>
            <a:pPr indent="180340" algn="just">
              <a:lnSpc>
                <a:spcPct val="115000"/>
              </a:lnSpc>
              <a:spcBef>
                <a:spcPts val="1320"/>
              </a:spcBef>
              <a:spcAft>
                <a:spcPts val="1320"/>
              </a:spcAft>
            </a:pPr>
            <a:r>
              <a:rPr lang="ru-RU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Ресурсный </a:t>
            </a:r>
            <a:r>
              <a:rPr lang="ru-RU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центр является структурным подразделением образовательной организации, на базе которой он создан.</a:t>
            </a:r>
            <a:endParaRPr lang="ru-RU" sz="1800" dirty="0">
              <a:latin typeface="Calibri"/>
              <a:ea typeface="Calibri"/>
              <a:cs typeface="Times New Roman"/>
            </a:endParaRPr>
          </a:p>
          <a:p>
            <a:pPr indent="0" algn="just">
              <a:lnSpc>
                <a:spcPct val="115000"/>
              </a:lnSpc>
              <a:spcBef>
                <a:spcPts val="1320"/>
              </a:spcBef>
              <a:spcAft>
                <a:spcPts val="1320"/>
              </a:spcAft>
              <a:buNone/>
            </a:pPr>
            <a:r>
              <a:rPr lang="ru-RU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Важным условием открытия ресурсного центра является наличие в образовательной организации опытного педагога-психолога.</a:t>
            </a:r>
            <a:endParaRPr lang="ru-RU" sz="1800" dirty="0">
              <a:latin typeface="Calibri"/>
              <a:ea typeface="Calibri"/>
              <a:cs typeface="Times New Roman"/>
            </a:endParaRPr>
          </a:p>
          <a:p>
            <a:pPr indent="0" algn="just">
              <a:lnSpc>
                <a:spcPct val="115000"/>
              </a:lnSpc>
              <a:spcBef>
                <a:spcPts val="1320"/>
              </a:spcBef>
              <a:spcAft>
                <a:spcPts val="1320"/>
              </a:spcAft>
              <a:buNone/>
            </a:pPr>
            <a:r>
              <a:rPr lang="ru-RU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Открытие муниципального ресурсного центра по работе с одарёнными детьми утверждается приказом органа управления образованием, разрабатывается Положение о ресурсном центре.</a:t>
            </a:r>
            <a:endParaRPr lang="ru-RU" sz="1800" dirty="0">
              <a:latin typeface="Calibri"/>
              <a:ea typeface="Calibri"/>
              <a:cs typeface="Times New Roman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1317392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27584" y="836712"/>
            <a:ext cx="7344816" cy="5832648"/>
          </a:xfrm>
        </p:spPr>
        <p:txBody>
          <a:bodyPr>
            <a:normAutofit fontScale="70000" lnSpcReduction="20000"/>
          </a:bodyPr>
          <a:lstStyle/>
          <a:p>
            <a:pPr indent="0" algn="ctr">
              <a:lnSpc>
                <a:spcPct val="115000"/>
              </a:lnSpc>
              <a:spcBef>
                <a:spcPts val="1320"/>
              </a:spcBef>
              <a:spcAft>
                <a:spcPts val="1320"/>
              </a:spcAft>
              <a:buNone/>
            </a:pPr>
            <a:r>
              <a:rPr lang="ru-RU" b="1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Руководитель ресурсного центра.</a:t>
            </a:r>
            <a:endParaRPr lang="ru-RU" sz="1800" b="1" dirty="0">
              <a:latin typeface="Calibri"/>
              <a:ea typeface="Calibri"/>
              <a:cs typeface="Times New Roman"/>
            </a:endParaRPr>
          </a:p>
          <a:p>
            <a:pPr indent="0" algn="just">
              <a:lnSpc>
                <a:spcPct val="115000"/>
              </a:lnSpc>
              <a:spcBef>
                <a:spcPts val="1320"/>
              </a:spcBef>
              <a:spcAft>
                <a:spcPts val="1320"/>
              </a:spcAft>
              <a:buNone/>
            </a:pPr>
            <a:r>
              <a:rPr lang="ru-RU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На должность руководителя ресурсного центра назначается специалист из числа работников образовательной организации.</a:t>
            </a:r>
            <a:endParaRPr lang="ru-RU" sz="1800" dirty="0">
              <a:latin typeface="Calibri"/>
              <a:ea typeface="Calibri"/>
              <a:cs typeface="Times New Roman"/>
            </a:endParaRPr>
          </a:p>
          <a:p>
            <a:pPr indent="0" algn="just">
              <a:lnSpc>
                <a:spcPct val="115000"/>
              </a:lnSpc>
              <a:spcBef>
                <a:spcPts val="1320"/>
              </a:spcBef>
              <a:spcAft>
                <a:spcPts val="1320"/>
              </a:spcAft>
              <a:buNone/>
            </a:pPr>
            <a:r>
              <a:rPr lang="ru-RU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Это может быть заместитель директора, методист, педагог дополнительного образования, педагог-организатор, педагог-психолог.</a:t>
            </a:r>
            <a:endParaRPr lang="ru-RU" sz="1800" dirty="0">
              <a:latin typeface="Calibri"/>
              <a:ea typeface="Calibri"/>
              <a:cs typeface="Times New Roman"/>
            </a:endParaRPr>
          </a:p>
          <a:p>
            <a:pPr indent="0" algn="just">
              <a:lnSpc>
                <a:spcPct val="115000"/>
              </a:lnSpc>
              <a:spcBef>
                <a:spcPts val="1320"/>
              </a:spcBef>
              <a:spcAft>
                <a:spcPts val="1320"/>
              </a:spcAft>
              <a:buNone/>
            </a:pPr>
            <a:r>
              <a:rPr lang="ru-RU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Руководитель ресурсного центра назначается приказом муниципального органа управления образованием или приказом образовательной организации, его функции прописываются в Положении о ресурсном центре.</a:t>
            </a:r>
            <a:endParaRPr lang="ru-RU" sz="1800" dirty="0">
              <a:latin typeface="Calibri"/>
              <a:ea typeface="Calibri"/>
              <a:cs typeface="Times New Roman"/>
            </a:endParaRPr>
          </a:p>
          <a:p>
            <a:pPr indent="0" algn="just">
              <a:lnSpc>
                <a:spcPct val="115000"/>
              </a:lnSpc>
              <a:spcBef>
                <a:spcPts val="1320"/>
              </a:spcBef>
              <a:spcAft>
                <a:spcPts val="1320"/>
              </a:spcAft>
              <a:buNone/>
            </a:pPr>
            <a:r>
              <a:rPr lang="ru-RU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Необходимо отметить, что работа ресурсного центра – это работа всей образовательной организации, а не только его руководителя. </a:t>
            </a:r>
            <a:r>
              <a:rPr lang="ru-RU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Помимо </a:t>
            </a:r>
            <a:r>
              <a:rPr lang="ru-RU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этого, во всех образовательных организациях, по данным ежегодного мониторинга состояния системы работы с одарёнными детьми в регионе, имеются ответственные за работу с одарёнными детьми, через них руководитель ресурсного центра осуществляет работу с одарёнными детьми в муниципалитете.</a:t>
            </a:r>
            <a:endParaRPr lang="ru-RU" sz="1800" dirty="0">
              <a:latin typeface="Calibri"/>
              <a:ea typeface="Calibri"/>
              <a:cs typeface="Times New Roman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0901189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Кнопка">
  <a:themeElements>
    <a:clrScheme name="Кнопка">
      <a:dk1>
        <a:sysClr val="windowText" lastClr="000000"/>
      </a:dk1>
      <a:lt1>
        <a:sysClr val="window" lastClr="FFFFFF"/>
      </a:lt1>
      <a:dk2>
        <a:srgbClr val="465E9C"/>
      </a:dk2>
      <a:lt2>
        <a:srgbClr val="CCDDEA"/>
      </a:lt2>
      <a:accent1>
        <a:srgbClr val="FDA023"/>
      </a:accent1>
      <a:accent2>
        <a:srgbClr val="AA2B1E"/>
      </a:accent2>
      <a:accent3>
        <a:srgbClr val="71685C"/>
      </a:accent3>
      <a:accent4>
        <a:srgbClr val="64A73B"/>
      </a:accent4>
      <a:accent5>
        <a:srgbClr val="EB5605"/>
      </a:accent5>
      <a:accent6>
        <a:srgbClr val="B9CA1A"/>
      </a:accent6>
      <a:hlink>
        <a:srgbClr val="D83E2C"/>
      </a:hlink>
      <a:folHlink>
        <a:srgbClr val="ED7D27"/>
      </a:folHlink>
    </a:clrScheme>
    <a:fontScheme name="Кнопка">
      <a:majorFont>
        <a:latin typeface="Constantia"/>
        <a:ea typeface=""/>
        <a:cs typeface=""/>
        <a:font script="Jpan" typeface="HGS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Grek" typeface="Arial"/>
        <a:font script="Cyrl" typeface="Arial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Кнопка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  <a:lumMod val="100000"/>
              </a:schemeClr>
            </a:gs>
            <a:gs pos="40000">
              <a:schemeClr val="phClr">
                <a:tint val="60000"/>
                <a:satMod val="130000"/>
                <a:lumMod val="100000"/>
              </a:schemeClr>
            </a:gs>
            <a:gs pos="100000">
              <a:schemeClr val="phClr">
                <a:tint val="96000"/>
                <a:lumMod val="108000"/>
              </a:schemeClr>
            </a:gs>
          </a:gsLst>
          <a:lin ang="5400000" scaled="0"/>
        </a:gradFill>
        <a:gradFill rotWithShape="1">
          <a:gsLst>
            <a:gs pos="0">
              <a:schemeClr val="phClr"/>
            </a:gs>
            <a:gs pos="100000">
              <a:schemeClr val="phClr">
                <a:shade val="76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80000"/>
              <a:lumMod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38100" dir="4800000" sx="98000" sy="98000" rotWithShape="0">
              <a:srgbClr val="000000">
                <a:alpha val="32000"/>
              </a:srgbClr>
            </a:outerShdw>
          </a:effectLst>
        </a:effectStyle>
        <a:effectStyle>
          <a:effectLst>
            <a:outerShdw blurRad="38100" dist="38100" dir="4800000" sx="96000" sy="96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3240000"/>
            </a:lightRig>
          </a:scene3d>
          <a:sp3d>
            <a:bevelT w="28575" h="28575"/>
          </a:sp3d>
        </a:effectStyle>
      </a:effectStyleLst>
      <a:bgFillStyleLst>
        <a:solidFill>
          <a:schemeClr val="phClr">
            <a:tint val="93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shade val="80000"/>
                <a:satMod val="140000"/>
                <a:lumMod val="50000"/>
              </a:schemeClr>
              <a:schemeClr val="phClr">
                <a:tint val="95000"/>
                <a:satMod val="180000"/>
                <a:lumMod val="160000"/>
              </a:schemeClr>
            </a:duotone>
          </a:blip>
          <a:stretch/>
        </a:blipFill>
        <a:blipFill rotWithShape="1">
          <a:blip xmlns:r="http://schemas.openxmlformats.org/officeDocument/2006/relationships" r:embed="rId2">
            <a:duotone>
              <a:schemeClr val="phClr">
                <a:tint val="98000"/>
                <a:shade val="90000"/>
                <a:satMod val="120000"/>
                <a:lumMod val="54000"/>
              </a:schemeClr>
              <a:schemeClr val="phClr">
                <a:tint val="80000"/>
                <a:satMod val="160000"/>
                <a:lumMod val="14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Pushpin</Template>
  <TotalTime>190</TotalTime>
  <Words>1952</Words>
  <Application>Microsoft Office PowerPoint</Application>
  <PresentationFormat>Экран (4:3)</PresentationFormat>
  <Paragraphs>150</Paragraphs>
  <Slides>29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29</vt:i4>
      </vt:variant>
    </vt:vector>
  </HeadingPairs>
  <TitlesOfParts>
    <vt:vector size="30" baseType="lpstr">
      <vt:lpstr>Кнопка</vt:lpstr>
      <vt:lpstr>ПРОЕКТ СОЗДАНИЯ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Основные направления реализации программы деятельности муниципального ресурсного центра. 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МЕТОДИЧЕСКИЕ РЕКОМЕНДАЦИИ</dc:title>
  <dc:creator>Roza</dc:creator>
  <cp:lastModifiedBy>Roza</cp:lastModifiedBy>
  <cp:revision>12</cp:revision>
  <dcterms:created xsi:type="dcterms:W3CDTF">2023-03-21T10:13:35Z</dcterms:created>
  <dcterms:modified xsi:type="dcterms:W3CDTF">2023-03-21T13:25:16Z</dcterms:modified>
</cp:coreProperties>
</file>