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57" autoAdjust="0"/>
  </p:normalViewPr>
  <p:slideViewPr>
    <p:cSldViewPr snapToGrid="0">
      <p:cViewPr varScale="1">
        <p:scale>
          <a:sx n="99" d="100"/>
          <a:sy n="99" d="100"/>
        </p:scale>
        <p:origin x="84"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C76ADB7-485C-484F-AF03-FB73DFB4B7FD}" type="datetimeFigureOut">
              <a:rPr lang="ru-RU" smtClean="0"/>
              <a:t>09.10.2024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F2154-4D58-49C6-A66B-B773400C95ED}" type="slidenum">
              <a:rPr lang="ru-RU" smtClean="0"/>
              <a:t>‹#›</a:t>
            </a:fld>
            <a:endParaRPr lang="ru-RU"/>
          </a:p>
        </p:txBody>
      </p:sp>
    </p:spTree>
    <p:extLst>
      <p:ext uri="{BB962C8B-B14F-4D97-AF65-F5344CB8AC3E}">
        <p14:creationId xmlns:p14="http://schemas.microsoft.com/office/powerpoint/2010/main" val="266455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C76ADB7-485C-484F-AF03-FB73DFB4B7FD}" type="datetimeFigureOut">
              <a:rPr lang="ru-RU" smtClean="0"/>
              <a:t>09.10.2024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5F2154-4D58-49C6-A66B-B773400C95ED}" type="slidenum">
              <a:rPr lang="ru-RU" smtClean="0"/>
              <a:t>‹#›</a:t>
            </a:fld>
            <a:endParaRPr lang="ru-RU"/>
          </a:p>
        </p:txBody>
      </p:sp>
    </p:spTree>
    <p:extLst>
      <p:ext uri="{BB962C8B-B14F-4D97-AF65-F5344CB8AC3E}">
        <p14:creationId xmlns:p14="http://schemas.microsoft.com/office/powerpoint/2010/main" val="204008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DC76ADB7-485C-484F-AF03-FB73DFB4B7FD}" type="datetimeFigureOut">
              <a:rPr lang="ru-RU" smtClean="0"/>
              <a:t>09.10.2024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F2154-4D58-49C6-A66B-B773400C95ED}" type="slidenum">
              <a:rPr lang="ru-RU" smtClean="0"/>
              <a:t>‹#›</a:t>
            </a:fld>
            <a:endParaRPr lang="ru-RU"/>
          </a:p>
        </p:txBody>
      </p:sp>
    </p:spTree>
    <p:extLst>
      <p:ext uri="{BB962C8B-B14F-4D97-AF65-F5344CB8AC3E}">
        <p14:creationId xmlns:p14="http://schemas.microsoft.com/office/powerpoint/2010/main" val="1458299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DC76ADB7-485C-484F-AF03-FB73DFB4B7FD}" type="datetimeFigureOut">
              <a:rPr lang="ru-RU" smtClean="0"/>
              <a:t>09.10.2024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F2154-4D58-49C6-A66B-B773400C95ED}"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4127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76ADB7-485C-484F-AF03-FB73DFB4B7FD}" type="datetimeFigureOut">
              <a:rPr lang="ru-RU" smtClean="0"/>
              <a:t>09.10.2024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F2154-4D58-49C6-A66B-B773400C95ED}" type="slidenum">
              <a:rPr lang="ru-RU" smtClean="0"/>
              <a:t>‹#›</a:t>
            </a:fld>
            <a:endParaRPr lang="ru-RU"/>
          </a:p>
        </p:txBody>
      </p:sp>
    </p:spTree>
    <p:extLst>
      <p:ext uri="{BB962C8B-B14F-4D97-AF65-F5344CB8AC3E}">
        <p14:creationId xmlns:p14="http://schemas.microsoft.com/office/powerpoint/2010/main" val="391316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C76ADB7-485C-484F-AF03-FB73DFB4B7FD}" type="datetimeFigureOut">
              <a:rPr lang="ru-RU" smtClean="0"/>
              <a:t>09.10.2024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F2154-4D58-49C6-A66B-B773400C95ED}" type="slidenum">
              <a:rPr lang="ru-RU" smtClean="0"/>
              <a:t>‹#›</a:t>
            </a:fld>
            <a:endParaRPr lang="ru-RU"/>
          </a:p>
        </p:txBody>
      </p:sp>
    </p:spTree>
    <p:extLst>
      <p:ext uri="{BB962C8B-B14F-4D97-AF65-F5344CB8AC3E}">
        <p14:creationId xmlns:p14="http://schemas.microsoft.com/office/powerpoint/2010/main" val="3903533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C76ADB7-485C-484F-AF03-FB73DFB4B7FD}" type="datetimeFigureOut">
              <a:rPr lang="ru-RU" smtClean="0"/>
              <a:t>09.10.2024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F2154-4D58-49C6-A66B-B773400C95ED}" type="slidenum">
              <a:rPr lang="ru-RU" smtClean="0"/>
              <a:t>‹#›</a:t>
            </a:fld>
            <a:endParaRPr lang="ru-RU"/>
          </a:p>
        </p:txBody>
      </p:sp>
    </p:spTree>
    <p:extLst>
      <p:ext uri="{BB962C8B-B14F-4D97-AF65-F5344CB8AC3E}">
        <p14:creationId xmlns:p14="http://schemas.microsoft.com/office/powerpoint/2010/main" val="1004831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76ADB7-485C-484F-AF03-FB73DFB4B7FD}" type="datetimeFigureOut">
              <a:rPr lang="ru-RU" smtClean="0"/>
              <a:t>09.10.2024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F2154-4D58-49C6-A66B-B773400C95ED}" type="slidenum">
              <a:rPr lang="ru-RU" smtClean="0"/>
              <a:t>‹#›</a:t>
            </a:fld>
            <a:endParaRPr lang="ru-RU"/>
          </a:p>
        </p:txBody>
      </p:sp>
    </p:spTree>
    <p:extLst>
      <p:ext uri="{BB962C8B-B14F-4D97-AF65-F5344CB8AC3E}">
        <p14:creationId xmlns:p14="http://schemas.microsoft.com/office/powerpoint/2010/main" val="1806477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76ADB7-485C-484F-AF03-FB73DFB4B7FD}" type="datetimeFigureOut">
              <a:rPr lang="ru-RU" smtClean="0"/>
              <a:t>09.10.2024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F2154-4D58-49C6-A66B-B773400C95ED}" type="slidenum">
              <a:rPr lang="ru-RU" smtClean="0"/>
              <a:t>‹#›</a:t>
            </a:fld>
            <a:endParaRPr lang="ru-RU"/>
          </a:p>
        </p:txBody>
      </p:sp>
    </p:spTree>
    <p:extLst>
      <p:ext uri="{BB962C8B-B14F-4D97-AF65-F5344CB8AC3E}">
        <p14:creationId xmlns:p14="http://schemas.microsoft.com/office/powerpoint/2010/main" val="323810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DC76ADB7-485C-484F-AF03-FB73DFB4B7FD}" type="datetimeFigureOut">
              <a:rPr lang="ru-RU" smtClean="0"/>
              <a:t>09.10.2024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F2154-4D58-49C6-A66B-B773400C95ED}" type="slidenum">
              <a:rPr lang="ru-RU" smtClean="0"/>
              <a:t>‹#›</a:t>
            </a:fld>
            <a:endParaRPr lang="ru-RU"/>
          </a:p>
        </p:txBody>
      </p:sp>
    </p:spTree>
    <p:extLst>
      <p:ext uri="{BB962C8B-B14F-4D97-AF65-F5344CB8AC3E}">
        <p14:creationId xmlns:p14="http://schemas.microsoft.com/office/powerpoint/2010/main" val="414645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76ADB7-485C-484F-AF03-FB73DFB4B7FD}" type="datetimeFigureOut">
              <a:rPr lang="ru-RU" smtClean="0"/>
              <a:t>09.10.2024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5F2154-4D58-49C6-A66B-B773400C95ED}" type="slidenum">
              <a:rPr lang="ru-RU" smtClean="0"/>
              <a:t>‹#›</a:t>
            </a:fld>
            <a:endParaRPr lang="ru-RU"/>
          </a:p>
        </p:txBody>
      </p:sp>
    </p:spTree>
    <p:extLst>
      <p:ext uri="{BB962C8B-B14F-4D97-AF65-F5344CB8AC3E}">
        <p14:creationId xmlns:p14="http://schemas.microsoft.com/office/powerpoint/2010/main" val="427965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C76ADB7-485C-484F-AF03-FB73DFB4B7FD}" type="datetimeFigureOut">
              <a:rPr lang="ru-RU" smtClean="0"/>
              <a:t>09.10.2024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5F2154-4D58-49C6-A66B-B773400C95ED}" type="slidenum">
              <a:rPr lang="ru-RU" smtClean="0"/>
              <a:t>‹#›</a:t>
            </a:fld>
            <a:endParaRPr lang="ru-RU"/>
          </a:p>
        </p:txBody>
      </p:sp>
    </p:spTree>
    <p:extLst>
      <p:ext uri="{BB962C8B-B14F-4D97-AF65-F5344CB8AC3E}">
        <p14:creationId xmlns:p14="http://schemas.microsoft.com/office/powerpoint/2010/main" val="31381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C76ADB7-485C-484F-AF03-FB73DFB4B7FD}" type="datetimeFigureOut">
              <a:rPr lang="ru-RU" smtClean="0"/>
              <a:t>09.10.2024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5F2154-4D58-49C6-A66B-B773400C95ED}" type="slidenum">
              <a:rPr lang="ru-RU" smtClean="0"/>
              <a:t>‹#›</a:t>
            </a:fld>
            <a:endParaRPr lang="ru-RU"/>
          </a:p>
        </p:txBody>
      </p:sp>
    </p:spTree>
    <p:extLst>
      <p:ext uri="{BB962C8B-B14F-4D97-AF65-F5344CB8AC3E}">
        <p14:creationId xmlns:p14="http://schemas.microsoft.com/office/powerpoint/2010/main" val="215967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DC76ADB7-485C-484F-AF03-FB73DFB4B7FD}" type="datetimeFigureOut">
              <a:rPr lang="ru-RU" smtClean="0"/>
              <a:t>09.10.2024</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2C5F2154-4D58-49C6-A66B-B773400C95ED}" type="slidenum">
              <a:rPr lang="ru-RU" smtClean="0"/>
              <a:t>‹#›</a:t>
            </a:fld>
            <a:endParaRPr lang="ru-RU"/>
          </a:p>
        </p:txBody>
      </p:sp>
    </p:spTree>
    <p:extLst>
      <p:ext uri="{BB962C8B-B14F-4D97-AF65-F5344CB8AC3E}">
        <p14:creationId xmlns:p14="http://schemas.microsoft.com/office/powerpoint/2010/main" val="2142495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C76ADB7-485C-484F-AF03-FB73DFB4B7FD}" type="datetimeFigureOut">
              <a:rPr lang="ru-RU" smtClean="0"/>
              <a:t>09.10.2024</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2C5F2154-4D58-49C6-A66B-B773400C95ED}" type="slidenum">
              <a:rPr lang="ru-RU" smtClean="0"/>
              <a:t>‹#›</a:t>
            </a:fld>
            <a:endParaRPr lang="ru-RU"/>
          </a:p>
        </p:txBody>
      </p:sp>
    </p:spTree>
    <p:extLst>
      <p:ext uri="{BB962C8B-B14F-4D97-AF65-F5344CB8AC3E}">
        <p14:creationId xmlns:p14="http://schemas.microsoft.com/office/powerpoint/2010/main" val="382735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DC76ADB7-485C-484F-AF03-FB73DFB4B7FD}" type="datetimeFigureOut">
              <a:rPr lang="ru-RU" smtClean="0"/>
              <a:t>09.10.2024</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2C5F2154-4D58-49C6-A66B-B773400C95ED}" type="slidenum">
              <a:rPr lang="ru-RU" smtClean="0"/>
              <a:t>‹#›</a:t>
            </a:fld>
            <a:endParaRPr lang="ru-RU"/>
          </a:p>
        </p:txBody>
      </p:sp>
    </p:spTree>
    <p:extLst>
      <p:ext uri="{BB962C8B-B14F-4D97-AF65-F5344CB8AC3E}">
        <p14:creationId xmlns:p14="http://schemas.microsoft.com/office/powerpoint/2010/main" val="1914278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C76ADB7-485C-484F-AF03-FB73DFB4B7FD}" type="datetimeFigureOut">
              <a:rPr lang="ru-RU" smtClean="0"/>
              <a:t>09.10.2024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5F2154-4D58-49C6-A66B-B773400C95ED}" type="slidenum">
              <a:rPr lang="ru-RU" smtClean="0"/>
              <a:t>‹#›</a:t>
            </a:fld>
            <a:endParaRPr lang="ru-RU"/>
          </a:p>
        </p:txBody>
      </p:sp>
    </p:spTree>
    <p:extLst>
      <p:ext uri="{BB962C8B-B14F-4D97-AF65-F5344CB8AC3E}">
        <p14:creationId xmlns:p14="http://schemas.microsoft.com/office/powerpoint/2010/main" val="123673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C76ADB7-485C-484F-AF03-FB73DFB4B7FD}" type="datetimeFigureOut">
              <a:rPr lang="ru-RU" smtClean="0"/>
              <a:t>09.10.2024</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C5F2154-4D58-49C6-A66B-B773400C95ED}" type="slidenum">
              <a:rPr lang="ru-RU" smtClean="0"/>
              <a:t>‹#›</a:t>
            </a:fld>
            <a:endParaRPr lang="ru-RU"/>
          </a:p>
        </p:txBody>
      </p:sp>
    </p:spTree>
    <p:extLst>
      <p:ext uri="{BB962C8B-B14F-4D97-AF65-F5344CB8AC3E}">
        <p14:creationId xmlns:p14="http://schemas.microsoft.com/office/powerpoint/2010/main" val="3780543733"/>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Группа 61"/>
          <p:cNvGrpSpPr/>
          <p:nvPr/>
        </p:nvGrpSpPr>
        <p:grpSpPr>
          <a:xfrm>
            <a:off x="385836" y="-70439"/>
            <a:ext cx="11537089" cy="7356763"/>
            <a:chOff x="530215" y="-41563"/>
            <a:chExt cx="11537089" cy="7356763"/>
          </a:xfrm>
          <a:blipFill dpi="0" rotWithShape="1">
            <a:blip r:embed="rId2">
              <a:alphaModFix amt="86000"/>
            </a:blip>
            <a:srcRect/>
            <a:stretch>
              <a:fillRect/>
            </a:stretch>
          </a:blipFill>
        </p:grpSpPr>
        <p:sp>
          <p:nvSpPr>
            <p:cNvPr id="8" name="Шестиугольник 7"/>
            <p:cNvSpPr/>
            <p:nvPr/>
          </p:nvSpPr>
          <p:spPr>
            <a:xfrm>
              <a:off x="5770795" y="2565863"/>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Шестиугольник 49"/>
            <p:cNvSpPr/>
            <p:nvPr/>
          </p:nvSpPr>
          <p:spPr>
            <a:xfrm>
              <a:off x="3726456" y="640080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Шестиугольник 51"/>
            <p:cNvSpPr/>
            <p:nvPr/>
          </p:nvSpPr>
          <p:spPr>
            <a:xfrm>
              <a:off x="1393557" y="6359239"/>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Шестиугольник 53"/>
            <p:cNvSpPr/>
            <p:nvPr/>
          </p:nvSpPr>
          <p:spPr>
            <a:xfrm>
              <a:off x="1784051" y="1088968"/>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Шестиугольник 54"/>
            <p:cNvSpPr/>
            <p:nvPr/>
          </p:nvSpPr>
          <p:spPr>
            <a:xfrm>
              <a:off x="3801965" y="1022466"/>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Шестиугольник 3"/>
            <p:cNvSpPr/>
            <p:nvPr/>
          </p:nvSpPr>
          <p:spPr>
            <a:xfrm>
              <a:off x="5112328" y="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Шестиугольник 5"/>
            <p:cNvSpPr/>
            <p:nvPr/>
          </p:nvSpPr>
          <p:spPr>
            <a:xfrm>
              <a:off x="6001789" y="52370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Шестиугольник 6"/>
            <p:cNvSpPr/>
            <p:nvPr/>
          </p:nvSpPr>
          <p:spPr>
            <a:xfrm>
              <a:off x="6891250" y="6650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Шестиугольник 8"/>
            <p:cNvSpPr/>
            <p:nvPr/>
          </p:nvSpPr>
          <p:spPr>
            <a:xfrm>
              <a:off x="7866333" y="52370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Шестиугольник 9"/>
            <p:cNvSpPr/>
            <p:nvPr/>
          </p:nvSpPr>
          <p:spPr>
            <a:xfrm>
              <a:off x="8755794" y="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Шестиугольник 10"/>
            <p:cNvSpPr/>
            <p:nvPr/>
          </p:nvSpPr>
          <p:spPr>
            <a:xfrm>
              <a:off x="9798625" y="45720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Шестиугольник 11"/>
            <p:cNvSpPr/>
            <p:nvPr/>
          </p:nvSpPr>
          <p:spPr>
            <a:xfrm>
              <a:off x="8823543" y="1047404"/>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Шестиугольник 12"/>
            <p:cNvSpPr/>
            <p:nvPr/>
          </p:nvSpPr>
          <p:spPr>
            <a:xfrm>
              <a:off x="6926164" y="1088968"/>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Шестиугольник 14"/>
            <p:cNvSpPr/>
            <p:nvPr/>
          </p:nvSpPr>
          <p:spPr>
            <a:xfrm>
              <a:off x="7823522" y="1479666"/>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Шестиугольник 16"/>
            <p:cNvSpPr/>
            <p:nvPr/>
          </p:nvSpPr>
          <p:spPr>
            <a:xfrm>
              <a:off x="9816914" y="1454727"/>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Шестиугольник 17"/>
            <p:cNvSpPr/>
            <p:nvPr/>
          </p:nvSpPr>
          <p:spPr>
            <a:xfrm>
              <a:off x="10752095" y="-41563"/>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Шестиугольник 18"/>
            <p:cNvSpPr/>
            <p:nvPr/>
          </p:nvSpPr>
          <p:spPr>
            <a:xfrm>
              <a:off x="10731313" y="997527"/>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Шестиугольник 19"/>
            <p:cNvSpPr/>
            <p:nvPr/>
          </p:nvSpPr>
          <p:spPr>
            <a:xfrm>
              <a:off x="10819013" y="204493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Шестиугольник 20"/>
            <p:cNvSpPr/>
            <p:nvPr/>
          </p:nvSpPr>
          <p:spPr>
            <a:xfrm>
              <a:off x="8811074" y="2119746"/>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Шестиугольник 21"/>
            <p:cNvSpPr/>
            <p:nvPr/>
          </p:nvSpPr>
          <p:spPr>
            <a:xfrm>
              <a:off x="9816914" y="2601884"/>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Шестиугольник 22"/>
            <p:cNvSpPr/>
            <p:nvPr/>
          </p:nvSpPr>
          <p:spPr>
            <a:xfrm>
              <a:off x="10877618" y="3092333"/>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Шестиугольник 23"/>
            <p:cNvSpPr/>
            <p:nvPr/>
          </p:nvSpPr>
          <p:spPr>
            <a:xfrm>
              <a:off x="9969314" y="3749041"/>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Шестиугольник 24"/>
            <p:cNvSpPr/>
            <p:nvPr/>
          </p:nvSpPr>
          <p:spPr>
            <a:xfrm>
              <a:off x="8841415" y="3217026"/>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Шестиугольник 25"/>
            <p:cNvSpPr/>
            <p:nvPr/>
          </p:nvSpPr>
          <p:spPr>
            <a:xfrm>
              <a:off x="7729171" y="251044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Шестиугольник 26"/>
            <p:cNvSpPr/>
            <p:nvPr/>
          </p:nvSpPr>
          <p:spPr>
            <a:xfrm>
              <a:off x="6727486" y="2119747"/>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Шестиугольник 27"/>
            <p:cNvSpPr/>
            <p:nvPr/>
          </p:nvSpPr>
          <p:spPr>
            <a:xfrm>
              <a:off x="5806854" y="1504604"/>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Шестиугольник 28"/>
            <p:cNvSpPr/>
            <p:nvPr/>
          </p:nvSpPr>
          <p:spPr>
            <a:xfrm>
              <a:off x="7729171" y="3616038"/>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Шестиугольник 29"/>
            <p:cNvSpPr/>
            <p:nvPr/>
          </p:nvSpPr>
          <p:spPr>
            <a:xfrm>
              <a:off x="6634870" y="3150526"/>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Шестиугольник 30"/>
            <p:cNvSpPr/>
            <p:nvPr/>
          </p:nvSpPr>
          <p:spPr>
            <a:xfrm>
              <a:off x="8823472" y="4322619"/>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Шестиугольник 31"/>
            <p:cNvSpPr/>
            <p:nvPr/>
          </p:nvSpPr>
          <p:spPr>
            <a:xfrm>
              <a:off x="10953818" y="423949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Шестиугольник 32"/>
            <p:cNvSpPr/>
            <p:nvPr/>
          </p:nvSpPr>
          <p:spPr>
            <a:xfrm>
              <a:off x="9969314" y="4896198"/>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Шестиугольник 33"/>
            <p:cNvSpPr/>
            <p:nvPr/>
          </p:nvSpPr>
          <p:spPr>
            <a:xfrm>
              <a:off x="8908610" y="5353398"/>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Шестиугольник 34"/>
            <p:cNvSpPr/>
            <p:nvPr/>
          </p:nvSpPr>
          <p:spPr>
            <a:xfrm>
              <a:off x="7583561" y="4957157"/>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Шестиугольник 35"/>
            <p:cNvSpPr/>
            <p:nvPr/>
          </p:nvSpPr>
          <p:spPr>
            <a:xfrm>
              <a:off x="6551566" y="423949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Шестиугольник 36"/>
            <p:cNvSpPr/>
            <p:nvPr/>
          </p:nvSpPr>
          <p:spPr>
            <a:xfrm>
              <a:off x="11006600" y="5386645"/>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Шестиугольник 37"/>
            <p:cNvSpPr/>
            <p:nvPr/>
          </p:nvSpPr>
          <p:spPr>
            <a:xfrm>
              <a:off x="9902119" y="5902039"/>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Шестиугольник 38"/>
            <p:cNvSpPr/>
            <p:nvPr/>
          </p:nvSpPr>
          <p:spPr>
            <a:xfrm>
              <a:off x="7814309" y="6062753"/>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Шестиугольник 39"/>
            <p:cNvSpPr/>
            <p:nvPr/>
          </p:nvSpPr>
          <p:spPr>
            <a:xfrm>
              <a:off x="6395812" y="5444839"/>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Шестиугольник 40"/>
            <p:cNvSpPr/>
            <p:nvPr/>
          </p:nvSpPr>
          <p:spPr>
            <a:xfrm>
              <a:off x="5139413" y="6062753"/>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Шестиугольник 41"/>
            <p:cNvSpPr/>
            <p:nvPr/>
          </p:nvSpPr>
          <p:spPr>
            <a:xfrm>
              <a:off x="5226517" y="4624651"/>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Шестиугольник 42"/>
            <p:cNvSpPr/>
            <p:nvPr/>
          </p:nvSpPr>
          <p:spPr>
            <a:xfrm>
              <a:off x="3801965" y="5386645"/>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Шестиугольник 43"/>
            <p:cNvSpPr/>
            <p:nvPr/>
          </p:nvSpPr>
          <p:spPr>
            <a:xfrm>
              <a:off x="4900178" y="973463"/>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Шестиугольник 44"/>
            <p:cNvSpPr/>
            <p:nvPr/>
          </p:nvSpPr>
          <p:spPr>
            <a:xfrm>
              <a:off x="3833965" y="83127"/>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Шестиугольник 45"/>
            <p:cNvSpPr/>
            <p:nvPr/>
          </p:nvSpPr>
          <p:spPr>
            <a:xfrm>
              <a:off x="2903877" y="541639"/>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Шестиугольник 46"/>
            <p:cNvSpPr/>
            <p:nvPr/>
          </p:nvSpPr>
          <p:spPr>
            <a:xfrm>
              <a:off x="751245" y="55170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Шестиугольник 47"/>
            <p:cNvSpPr/>
            <p:nvPr/>
          </p:nvSpPr>
          <p:spPr>
            <a:xfrm>
              <a:off x="2814048" y="149082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Шестиугольник 48"/>
            <p:cNvSpPr/>
            <p:nvPr/>
          </p:nvSpPr>
          <p:spPr>
            <a:xfrm>
              <a:off x="1753344" y="90125"/>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Шестиугольник 50"/>
            <p:cNvSpPr/>
            <p:nvPr/>
          </p:nvSpPr>
          <p:spPr>
            <a:xfrm>
              <a:off x="2665752" y="5810598"/>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Шестиугольник 52"/>
            <p:cNvSpPr/>
            <p:nvPr/>
          </p:nvSpPr>
          <p:spPr>
            <a:xfrm>
              <a:off x="530215" y="5386645"/>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Шестиугольник 55"/>
            <p:cNvSpPr/>
            <p:nvPr/>
          </p:nvSpPr>
          <p:spPr>
            <a:xfrm>
              <a:off x="5448293" y="3516285"/>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Шестиугольник 56"/>
            <p:cNvSpPr/>
            <p:nvPr/>
          </p:nvSpPr>
          <p:spPr>
            <a:xfrm>
              <a:off x="1590919" y="5081851"/>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Шестиугольник 57"/>
            <p:cNvSpPr/>
            <p:nvPr/>
          </p:nvSpPr>
          <p:spPr>
            <a:xfrm>
              <a:off x="2868890" y="4692535"/>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3" name="Прямоугольник 62"/>
          <p:cNvSpPr/>
          <p:nvPr/>
        </p:nvSpPr>
        <p:spPr>
          <a:xfrm>
            <a:off x="-133580" y="2448322"/>
            <a:ext cx="5969729" cy="2259593"/>
          </a:xfrm>
          <a:prstGeom prst="rect">
            <a:avLst/>
          </a:prstGeom>
        </p:spPr>
        <p:txBody>
          <a:bodyPr wrap="square">
            <a:spAutoFit/>
          </a:bodyPr>
          <a:lstStyle/>
          <a:p>
            <a:pPr marL="779145" marR="791210" algn="ctr">
              <a:spcAft>
                <a:spcPts val="0"/>
              </a:spcAft>
            </a:pPr>
            <a:r>
              <a:rPr lang="ru-RU" sz="2800" dirty="0" smtClean="0">
                <a:effectLst/>
                <a:latin typeface="Trebuchet MS" panose="020B0603020202020204" pitchFamily="34" charset="0"/>
                <a:ea typeface="Times New Roman" panose="02020603050405020304" pitchFamily="18" charset="0"/>
              </a:rPr>
              <a:t>Мастер –</a:t>
            </a:r>
            <a:r>
              <a:rPr lang="ru-RU" sz="2800" spc="-15" dirty="0" smtClean="0">
                <a:effectLst/>
                <a:latin typeface="Trebuchet MS" panose="020B0603020202020204" pitchFamily="34" charset="0"/>
                <a:ea typeface="Times New Roman" panose="02020603050405020304" pitchFamily="18" charset="0"/>
              </a:rPr>
              <a:t> </a:t>
            </a:r>
            <a:r>
              <a:rPr lang="ru-RU" sz="2800" dirty="0" smtClean="0">
                <a:effectLst/>
                <a:latin typeface="Trebuchet MS" panose="020B0603020202020204" pitchFamily="34" charset="0"/>
                <a:ea typeface="Times New Roman" panose="02020603050405020304" pitchFamily="18" charset="0"/>
              </a:rPr>
              <a:t>класс</a:t>
            </a:r>
            <a:r>
              <a:rPr lang="ru-RU" sz="2800" spc="-5" dirty="0" smtClean="0">
                <a:effectLst/>
                <a:latin typeface="Trebuchet MS" panose="020B0603020202020204" pitchFamily="34" charset="0"/>
                <a:ea typeface="Times New Roman" panose="02020603050405020304" pitchFamily="18" charset="0"/>
              </a:rPr>
              <a:t> </a:t>
            </a:r>
            <a:r>
              <a:rPr lang="ru-RU" sz="2800" dirty="0" smtClean="0">
                <a:effectLst/>
                <a:latin typeface="Trebuchet MS" panose="020B0603020202020204" pitchFamily="34" charset="0"/>
                <a:ea typeface="Times New Roman" panose="02020603050405020304" pitchFamily="18" charset="0"/>
              </a:rPr>
              <a:t>по</a:t>
            </a:r>
            <a:r>
              <a:rPr lang="ru-RU" sz="2800" spc="-15" dirty="0" smtClean="0">
                <a:effectLst/>
                <a:latin typeface="Trebuchet MS" panose="020B0603020202020204" pitchFamily="34" charset="0"/>
                <a:ea typeface="Times New Roman" panose="02020603050405020304" pitchFamily="18" charset="0"/>
              </a:rPr>
              <a:t> </a:t>
            </a:r>
            <a:r>
              <a:rPr lang="ru-RU" sz="2800" dirty="0" smtClean="0">
                <a:effectLst/>
                <a:latin typeface="Trebuchet MS" panose="020B0603020202020204" pitchFamily="34" charset="0"/>
                <a:ea typeface="Times New Roman" panose="02020603050405020304" pitchFamily="18" charset="0"/>
              </a:rPr>
              <a:t>теме:</a:t>
            </a:r>
            <a:endParaRPr lang="ru-RU" sz="2800" dirty="0" smtClean="0">
              <a:effectLst/>
              <a:latin typeface="Times New Roman" panose="02020603050405020304" pitchFamily="18" charset="0"/>
              <a:ea typeface="Times New Roman" panose="02020603050405020304" pitchFamily="18" charset="0"/>
            </a:endParaRPr>
          </a:p>
          <a:p>
            <a:pPr marL="321945" marR="334645" algn="ctr">
              <a:spcBef>
                <a:spcPts val="105"/>
              </a:spcBef>
              <a:spcAft>
                <a:spcPts val="0"/>
              </a:spcAft>
            </a:pPr>
            <a:r>
              <a:rPr lang="ru-RU" sz="2800" b="1" u="heavy" dirty="0" smtClean="0">
                <a:effectLst/>
                <a:uFill>
                  <a:solidFill>
                    <a:srgbClr val="000000"/>
                  </a:solidFill>
                </a:uFill>
                <a:latin typeface="Times New Roman" panose="02020603050405020304" pitchFamily="18" charset="0"/>
                <a:ea typeface="Times New Roman" panose="02020603050405020304" pitchFamily="18" charset="0"/>
              </a:rPr>
              <a:t>«Приготовление холодных блюд и</a:t>
            </a:r>
            <a:r>
              <a:rPr lang="ru-RU" sz="2800" b="1" u="none" strike="noStrike" spc="-635" dirty="0" smtClean="0">
                <a:effectLst/>
                <a:uFill>
                  <a:solidFill>
                    <a:srgbClr val="000000"/>
                  </a:solidFill>
                </a:uFill>
                <a:latin typeface="Times New Roman" panose="02020603050405020304" pitchFamily="18" charset="0"/>
                <a:ea typeface="Times New Roman" panose="02020603050405020304" pitchFamily="18" charset="0"/>
              </a:rPr>
              <a:t> </a:t>
            </a:r>
            <a:r>
              <a:rPr lang="ru-RU" sz="2800" b="1" u="heavy" dirty="0" smtClean="0">
                <a:effectLst/>
                <a:uFill>
                  <a:solidFill>
                    <a:srgbClr val="000000"/>
                  </a:solidFill>
                </a:uFill>
                <a:latin typeface="Times New Roman" panose="02020603050405020304" pitchFamily="18" charset="0"/>
                <a:ea typeface="Times New Roman" panose="02020603050405020304" pitchFamily="18" charset="0"/>
              </a:rPr>
              <a:t>закусок.</a:t>
            </a:r>
            <a:endParaRPr lang="ru-RU" sz="2800" b="1" u="sng" dirty="0" smtClean="0">
              <a:effectLst/>
              <a:uFill>
                <a:solidFill>
                  <a:srgbClr val="000000"/>
                </a:solidFill>
              </a:uFill>
              <a:latin typeface="Times New Roman" panose="02020603050405020304" pitchFamily="18" charset="0"/>
              <a:ea typeface="Times New Roman" panose="02020603050405020304" pitchFamily="18" charset="0"/>
            </a:endParaRPr>
          </a:p>
          <a:p>
            <a:pPr marL="323215" marR="334645" algn="ctr">
              <a:spcBef>
                <a:spcPts val="10"/>
              </a:spcBef>
              <a:spcAft>
                <a:spcPts val="0"/>
              </a:spcAft>
            </a:pPr>
            <a:r>
              <a:rPr lang="ru-RU" sz="2800" b="1" u="heavy" kern="0" dirty="0" smtClean="0">
                <a:effectLst/>
                <a:uFill>
                  <a:solidFill>
                    <a:srgbClr val="000000"/>
                  </a:solidFill>
                </a:uFill>
                <a:latin typeface="Times New Roman" panose="02020603050405020304" pitchFamily="18" charset="0"/>
                <a:ea typeface="Times New Roman" panose="02020603050405020304" pitchFamily="18" charset="0"/>
              </a:rPr>
              <a:t>Приготовление</a:t>
            </a:r>
            <a:r>
              <a:rPr lang="ru-RU" sz="2800" b="1" u="heavy" kern="0" spc="-15" dirty="0" smtClean="0">
                <a:effectLst/>
                <a:uFill>
                  <a:solidFill>
                    <a:srgbClr val="000000"/>
                  </a:solidFill>
                </a:uFill>
                <a:latin typeface="Times New Roman" panose="02020603050405020304" pitchFamily="18" charset="0"/>
                <a:ea typeface="Times New Roman" panose="02020603050405020304" pitchFamily="18" charset="0"/>
              </a:rPr>
              <a:t> </a:t>
            </a:r>
            <a:r>
              <a:rPr lang="ru-RU" sz="2800" b="1" u="heavy" kern="0" dirty="0" smtClean="0">
                <a:effectLst/>
                <a:uFill>
                  <a:solidFill>
                    <a:srgbClr val="000000"/>
                  </a:solidFill>
                </a:uFill>
                <a:latin typeface="Times New Roman" panose="02020603050405020304" pitchFamily="18" charset="0"/>
                <a:ea typeface="Times New Roman" panose="02020603050405020304" pitchFamily="18" charset="0"/>
              </a:rPr>
              <a:t>салата</a:t>
            </a:r>
            <a:r>
              <a:rPr lang="ru-RU" sz="2800" b="1" u="heavy" kern="0" spc="-15" dirty="0" smtClean="0">
                <a:effectLst/>
                <a:uFill>
                  <a:solidFill>
                    <a:srgbClr val="000000"/>
                  </a:solidFill>
                </a:uFill>
                <a:latin typeface="Times New Roman" panose="02020603050405020304" pitchFamily="18" charset="0"/>
                <a:ea typeface="Times New Roman" panose="02020603050405020304" pitchFamily="18" charset="0"/>
              </a:rPr>
              <a:t> </a:t>
            </a:r>
            <a:r>
              <a:rPr lang="ru-RU" sz="2800" b="1" u="heavy" kern="0" dirty="0" smtClean="0">
                <a:effectLst/>
                <a:uFill>
                  <a:solidFill>
                    <a:srgbClr val="000000"/>
                  </a:solidFill>
                </a:uFill>
                <a:latin typeface="Times New Roman" panose="02020603050405020304" pitchFamily="18" charset="0"/>
                <a:ea typeface="Times New Roman" panose="02020603050405020304" pitchFamily="18" charset="0"/>
              </a:rPr>
              <a:t>«</a:t>
            </a:r>
            <a:r>
              <a:rPr lang="ru-RU" sz="2800" b="1" u="heavy" kern="0" spc="-10" dirty="0" smtClean="0">
                <a:effectLst/>
                <a:uFill>
                  <a:solidFill>
                    <a:srgbClr val="000000"/>
                  </a:solidFill>
                </a:uFill>
                <a:latin typeface="Times New Roman" panose="02020603050405020304" pitchFamily="18" charset="0"/>
                <a:ea typeface="Times New Roman" panose="02020603050405020304" pitchFamily="18" charset="0"/>
              </a:rPr>
              <a:t> </a:t>
            </a:r>
            <a:r>
              <a:rPr lang="ru-RU" sz="2800" b="1" u="heavy" kern="0" dirty="0" smtClean="0">
                <a:effectLst/>
                <a:uFill>
                  <a:solidFill>
                    <a:srgbClr val="000000"/>
                  </a:solidFill>
                </a:uFill>
                <a:latin typeface="Times New Roman" panose="02020603050405020304" pitchFamily="18" charset="0"/>
                <a:ea typeface="Times New Roman" panose="02020603050405020304" pitchFamily="18" charset="0"/>
              </a:rPr>
              <a:t>Цезарь»»</a:t>
            </a:r>
            <a:endParaRPr lang="ru-RU" sz="2800" b="1" u="sng" kern="0" dirty="0">
              <a:effectLst/>
              <a:uFill>
                <a:solidFill>
                  <a:srgbClr val="000000"/>
                </a:solidFill>
              </a:u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27738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Группа 21"/>
          <p:cNvGrpSpPr/>
          <p:nvPr/>
        </p:nvGrpSpPr>
        <p:grpSpPr>
          <a:xfrm>
            <a:off x="646111" y="2093494"/>
            <a:ext cx="11174931" cy="3378467"/>
            <a:chOff x="481263" y="2040556"/>
            <a:chExt cx="11174931" cy="3378467"/>
          </a:xfrm>
        </p:grpSpPr>
        <p:sp>
          <p:nvSpPr>
            <p:cNvPr id="23" name="Скругленный прямоугольник 22"/>
            <p:cNvSpPr/>
            <p:nvPr/>
          </p:nvSpPr>
          <p:spPr>
            <a:xfrm>
              <a:off x="481263" y="2040556"/>
              <a:ext cx="11174931" cy="3368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ru-RU" dirty="0"/>
            </a:p>
          </p:txBody>
        </p:sp>
        <p:sp>
          <p:nvSpPr>
            <p:cNvPr id="24" name="Скругленный прямоугольник 23"/>
            <p:cNvSpPr/>
            <p:nvPr/>
          </p:nvSpPr>
          <p:spPr>
            <a:xfrm>
              <a:off x="4822257" y="2040556"/>
              <a:ext cx="6824311" cy="3378467"/>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Заголовок 1"/>
          <p:cNvSpPr>
            <a:spLocks noGrp="1"/>
          </p:cNvSpPr>
          <p:nvPr>
            <p:ph type="title"/>
          </p:nvPr>
        </p:nvSpPr>
        <p:spPr/>
        <p:txBody>
          <a:bodyPr/>
          <a:lstStyle/>
          <a:p>
            <a:r>
              <a:rPr lang="ru-RU" b="1" dirty="0"/>
              <a:t>Приготовление:</a:t>
            </a:r>
            <a:r>
              <a:rPr lang="ru-RU" dirty="0"/>
              <a:t/>
            </a:r>
            <a:br>
              <a:rPr lang="ru-RU" dirty="0"/>
            </a:br>
            <a:endParaRPr lang="ru-RU" dirty="0"/>
          </a:p>
        </p:txBody>
      </p:sp>
      <p:sp>
        <p:nvSpPr>
          <p:cNvPr id="1024" name="Объект 1023"/>
          <p:cNvSpPr>
            <a:spLocks noGrp="1"/>
          </p:cNvSpPr>
          <p:nvPr>
            <p:ph idx="1"/>
          </p:nvPr>
        </p:nvSpPr>
        <p:spPr>
          <a:xfrm>
            <a:off x="646111" y="2266748"/>
            <a:ext cx="4513030" cy="4195481"/>
          </a:xfrm>
        </p:spPr>
        <p:txBody>
          <a:bodyPr>
            <a:normAutofit/>
          </a:bodyPr>
          <a:lstStyle/>
          <a:p>
            <a:pPr marL="0" indent="0">
              <a:buNone/>
            </a:pPr>
            <a:r>
              <a:rPr lang="ru-RU" sz="3600" dirty="0" smtClean="0"/>
              <a:t>2.</a:t>
            </a:r>
            <a:r>
              <a:rPr lang="ru-RU" sz="3600" dirty="0"/>
              <a:t> Готовим гренки. Нарезаем кубиками пшеничный хлеб.</a:t>
            </a:r>
          </a:p>
          <a:p>
            <a:pPr marL="0" indent="0">
              <a:buNone/>
            </a:pPr>
            <a:endParaRPr lang="ru-RU" sz="3600" dirty="0"/>
          </a:p>
        </p:txBody>
      </p:sp>
    </p:spTree>
    <p:extLst>
      <p:ext uri="{BB962C8B-B14F-4D97-AF65-F5344CB8AC3E}">
        <p14:creationId xmlns:p14="http://schemas.microsoft.com/office/powerpoint/2010/main" val="172822228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Группа 20"/>
          <p:cNvGrpSpPr/>
          <p:nvPr/>
        </p:nvGrpSpPr>
        <p:grpSpPr>
          <a:xfrm>
            <a:off x="481263" y="2040556"/>
            <a:ext cx="11174931" cy="3378467"/>
            <a:chOff x="481263" y="2040556"/>
            <a:chExt cx="11174931" cy="3378467"/>
          </a:xfrm>
        </p:grpSpPr>
        <p:sp>
          <p:nvSpPr>
            <p:cNvPr id="16" name="Скругленный прямоугольник 15"/>
            <p:cNvSpPr/>
            <p:nvPr/>
          </p:nvSpPr>
          <p:spPr>
            <a:xfrm>
              <a:off x="481263" y="2040556"/>
              <a:ext cx="11174931" cy="3368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ru-RU" dirty="0"/>
            </a:p>
          </p:txBody>
        </p:sp>
        <p:sp>
          <p:nvSpPr>
            <p:cNvPr id="17" name="Скругленный прямоугольник 16"/>
            <p:cNvSpPr/>
            <p:nvPr/>
          </p:nvSpPr>
          <p:spPr>
            <a:xfrm>
              <a:off x="4822257" y="2040556"/>
              <a:ext cx="6824311" cy="3378467"/>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Заголовок 1"/>
          <p:cNvSpPr>
            <a:spLocks noGrp="1"/>
          </p:cNvSpPr>
          <p:nvPr>
            <p:ph type="title"/>
          </p:nvPr>
        </p:nvSpPr>
        <p:spPr/>
        <p:txBody>
          <a:bodyPr/>
          <a:lstStyle/>
          <a:p>
            <a:r>
              <a:rPr lang="ru-RU" b="1" dirty="0"/>
              <a:t>Приготовление:</a:t>
            </a:r>
            <a:r>
              <a:rPr lang="ru-RU" dirty="0"/>
              <a:t/>
            </a:r>
            <a:br>
              <a:rPr lang="ru-RU" dirty="0"/>
            </a:br>
            <a:endParaRPr lang="ru-RU" dirty="0"/>
          </a:p>
        </p:txBody>
      </p:sp>
      <p:sp>
        <p:nvSpPr>
          <p:cNvPr id="20" name="Объект 19"/>
          <p:cNvSpPr>
            <a:spLocks noGrp="1"/>
          </p:cNvSpPr>
          <p:nvPr>
            <p:ph idx="1"/>
          </p:nvPr>
        </p:nvSpPr>
        <p:spPr>
          <a:xfrm>
            <a:off x="646111" y="2233061"/>
            <a:ext cx="4060643" cy="3099335"/>
          </a:xfrm>
        </p:spPr>
        <p:txBody>
          <a:bodyPr>
            <a:normAutofit fontScale="77500" lnSpcReduction="20000"/>
          </a:bodyPr>
          <a:lstStyle/>
          <a:p>
            <a:pPr marL="0" indent="0">
              <a:buNone/>
            </a:pPr>
            <a:r>
              <a:rPr lang="ru-RU" sz="3600" dirty="0" smtClean="0"/>
              <a:t>3.Листья </a:t>
            </a:r>
            <a:r>
              <a:rPr lang="ru-RU" sz="3600" dirty="0"/>
              <a:t>салата моем, сушим кухонными полотенцами и разрываем на небольшие куски в глубокую чашу.</a:t>
            </a:r>
          </a:p>
          <a:p>
            <a:pPr marL="0" lvl="0" indent="0">
              <a:buNone/>
            </a:pPr>
            <a:r>
              <a:rPr lang="ru-RU" sz="3600" dirty="0" smtClean="0"/>
              <a:t>.</a:t>
            </a:r>
            <a:endParaRPr lang="ru-RU" sz="3600" dirty="0"/>
          </a:p>
        </p:txBody>
      </p:sp>
      <p:grpSp>
        <p:nvGrpSpPr>
          <p:cNvPr id="22" name="Группа 21"/>
          <p:cNvGrpSpPr/>
          <p:nvPr/>
        </p:nvGrpSpPr>
        <p:grpSpPr>
          <a:xfrm>
            <a:off x="346509" y="7281128"/>
            <a:ext cx="11174931" cy="3378467"/>
            <a:chOff x="481263" y="2040556"/>
            <a:chExt cx="11174931" cy="3378467"/>
          </a:xfrm>
        </p:grpSpPr>
        <p:sp>
          <p:nvSpPr>
            <p:cNvPr id="23" name="Скругленный прямоугольник 22"/>
            <p:cNvSpPr/>
            <p:nvPr/>
          </p:nvSpPr>
          <p:spPr>
            <a:xfrm>
              <a:off x="481263" y="2040556"/>
              <a:ext cx="11174931" cy="3368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ru-RU" dirty="0"/>
            </a:p>
          </p:txBody>
        </p:sp>
        <p:sp>
          <p:nvSpPr>
            <p:cNvPr id="24" name="Скругленный прямоугольник 23"/>
            <p:cNvSpPr/>
            <p:nvPr/>
          </p:nvSpPr>
          <p:spPr>
            <a:xfrm>
              <a:off x="4822257" y="2040556"/>
              <a:ext cx="6824311" cy="3378467"/>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40299743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Группа 20"/>
          <p:cNvGrpSpPr/>
          <p:nvPr/>
        </p:nvGrpSpPr>
        <p:grpSpPr>
          <a:xfrm>
            <a:off x="481263" y="2040556"/>
            <a:ext cx="11174931" cy="3378467"/>
            <a:chOff x="481263" y="2040556"/>
            <a:chExt cx="11174931" cy="3378467"/>
          </a:xfrm>
        </p:grpSpPr>
        <p:sp>
          <p:nvSpPr>
            <p:cNvPr id="16" name="Скругленный прямоугольник 15"/>
            <p:cNvSpPr/>
            <p:nvPr/>
          </p:nvSpPr>
          <p:spPr>
            <a:xfrm>
              <a:off x="481263" y="2040556"/>
              <a:ext cx="11174931" cy="336884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ru-RU" dirty="0"/>
            </a:p>
          </p:txBody>
        </p:sp>
        <p:sp>
          <p:nvSpPr>
            <p:cNvPr id="17" name="Скругленный прямоугольник 16"/>
            <p:cNvSpPr/>
            <p:nvPr/>
          </p:nvSpPr>
          <p:spPr>
            <a:xfrm>
              <a:off x="4822257" y="2040556"/>
              <a:ext cx="6824311" cy="3378467"/>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Заголовок 1"/>
          <p:cNvSpPr>
            <a:spLocks noGrp="1"/>
          </p:cNvSpPr>
          <p:nvPr>
            <p:ph type="title"/>
          </p:nvPr>
        </p:nvSpPr>
        <p:spPr/>
        <p:txBody>
          <a:bodyPr/>
          <a:lstStyle/>
          <a:p>
            <a:r>
              <a:rPr lang="ru-RU" b="1" dirty="0"/>
              <a:t>Приготовление:</a:t>
            </a:r>
            <a:r>
              <a:rPr lang="ru-RU" dirty="0"/>
              <a:t/>
            </a:r>
            <a:br>
              <a:rPr lang="ru-RU" dirty="0"/>
            </a:br>
            <a:endParaRPr lang="ru-RU" dirty="0"/>
          </a:p>
        </p:txBody>
      </p:sp>
      <p:sp>
        <p:nvSpPr>
          <p:cNvPr id="20" name="Объект 19"/>
          <p:cNvSpPr>
            <a:spLocks noGrp="1"/>
          </p:cNvSpPr>
          <p:nvPr>
            <p:ph idx="1"/>
          </p:nvPr>
        </p:nvSpPr>
        <p:spPr>
          <a:xfrm>
            <a:off x="646111" y="2233061"/>
            <a:ext cx="4060643" cy="3099335"/>
          </a:xfrm>
        </p:spPr>
        <p:txBody>
          <a:bodyPr>
            <a:normAutofit/>
          </a:bodyPr>
          <a:lstStyle/>
          <a:p>
            <a:pPr marL="0" indent="0">
              <a:buNone/>
            </a:pPr>
            <a:r>
              <a:rPr lang="ru-RU" sz="2800" dirty="0" smtClean="0"/>
              <a:t>4.Помидоры </a:t>
            </a:r>
            <a:r>
              <a:rPr lang="ru-RU" sz="2800" dirty="0"/>
              <a:t>моем, режем на четвертинки и добавляем к салату.</a:t>
            </a:r>
            <a:r>
              <a:rPr lang="ru-RU" sz="3600" dirty="0" smtClean="0"/>
              <a:t>.</a:t>
            </a:r>
            <a:endParaRPr lang="ru-RU" sz="3600" dirty="0"/>
          </a:p>
        </p:txBody>
      </p:sp>
    </p:spTree>
    <p:extLst>
      <p:ext uri="{BB962C8B-B14F-4D97-AF65-F5344CB8AC3E}">
        <p14:creationId xmlns:p14="http://schemas.microsoft.com/office/powerpoint/2010/main" val="65554623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Группа 20"/>
          <p:cNvGrpSpPr/>
          <p:nvPr/>
        </p:nvGrpSpPr>
        <p:grpSpPr>
          <a:xfrm>
            <a:off x="481263" y="2040556"/>
            <a:ext cx="11174931" cy="3378467"/>
            <a:chOff x="481263" y="2040556"/>
            <a:chExt cx="11174931" cy="3378467"/>
          </a:xfrm>
        </p:grpSpPr>
        <p:sp>
          <p:nvSpPr>
            <p:cNvPr id="16" name="Скругленный прямоугольник 15"/>
            <p:cNvSpPr/>
            <p:nvPr/>
          </p:nvSpPr>
          <p:spPr>
            <a:xfrm>
              <a:off x="481263" y="2040556"/>
              <a:ext cx="11174931" cy="336884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ru-RU" dirty="0"/>
            </a:p>
          </p:txBody>
        </p:sp>
        <p:sp>
          <p:nvSpPr>
            <p:cNvPr id="17" name="Скругленный прямоугольник 16"/>
            <p:cNvSpPr/>
            <p:nvPr/>
          </p:nvSpPr>
          <p:spPr>
            <a:xfrm>
              <a:off x="4822257" y="2040556"/>
              <a:ext cx="6824311" cy="3378467"/>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Заголовок 1"/>
          <p:cNvSpPr>
            <a:spLocks noGrp="1"/>
          </p:cNvSpPr>
          <p:nvPr>
            <p:ph type="title"/>
          </p:nvPr>
        </p:nvSpPr>
        <p:spPr/>
        <p:txBody>
          <a:bodyPr/>
          <a:lstStyle/>
          <a:p>
            <a:r>
              <a:rPr lang="ru-RU" b="1" dirty="0"/>
              <a:t>Приготовление:</a:t>
            </a:r>
            <a:r>
              <a:rPr lang="ru-RU" dirty="0"/>
              <a:t/>
            </a:r>
            <a:br>
              <a:rPr lang="ru-RU" dirty="0"/>
            </a:br>
            <a:endParaRPr lang="ru-RU" dirty="0"/>
          </a:p>
        </p:txBody>
      </p:sp>
      <p:sp>
        <p:nvSpPr>
          <p:cNvPr id="20" name="Объект 19"/>
          <p:cNvSpPr>
            <a:spLocks noGrp="1"/>
          </p:cNvSpPr>
          <p:nvPr>
            <p:ph idx="1"/>
          </p:nvPr>
        </p:nvSpPr>
        <p:spPr>
          <a:xfrm>
            <a:off x="733956" y="2175309"/>
            <a:ext cx="4060643" cy="3099335"/>
          </a:xfrm>
        </p:spPr>
        <p:txBody>
          <a:bodyPr>
            <a:normAutofit/>
          </a:bodyPr>
          <a:lstStyle/>
          <a:p>
            <a:pPr marL="0" indent="0" algn="ctr">
              <a:buNone/>
            </a:pPr>
            <a:r>
              <a:rPr lang="ru-RU" sz="2800" dirty="0" smtClean="0"/>
              <a:t>5.Куриную </a:t>
            </a:r>
            <a:r>
              <a:rPr lang="ru-RU" sz="2800" dirty="0"/>
              <a:t>грудку, когда она остынет, разрезаем на небольшие кусочки. Добавляем в чашу гренки</a:t>
            </a:r>
          </a:p>
        </p:txBody>
      </p:sp>
    </p:spTree>
    <p:extLst>
      <p:ext uri="{BB962C8B-B14F-4D97-AF65-F5344CB8AC3E}">
        <p14:creationId xmlns:p14="http://schemas.microsoft.com/office/powerpoint/2010/main" val="232109923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Группа 20"/>
          <p:cNvGrpSpPr/>
          <p:nvPr/>
        </p:nvGrpSpPr>
        <p:grpSpPr>
          <a:xfrm>
            <a:off x="481263" y="2040556"/>
            <a:ext cx="11174931" cy="3378467"/>
            <a:chOff x="481263" y="2040556"/>
            <a:chExt cx="11174931" cy="3378467"/>
          </a:xfrm>
        </p:grpSpPr>
        <p:sp>
          <p:nvSpPr>
            <p:cNvPr id="16" name="Скругленный прямоугольник 15"/>
            <p:cNvSpPr/>
            <p:nvPr/>
          </p:nvSpPr>
          <p:spPr>
            <a:xfrm>
              <a:off x="481263" y="2040556"/>
              <a:ext cx="11174931" cy="336884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ru-RU" dirty="0"/>
            </a:p>
          </p:txBody>
        </p:sp>
        <p:sp>
          <p:nvSpPr>
            <p:cNvPr id="17" name="Скругленный прямоугольник 16"/>
            <p:cNvSpPr/>
            <p:nvPr/>
          </p:nvSpPr>
          <p:spPr>
            <a:xfrm>
              <a:off x="4822257" y="2040556"/>
              <a:ext cx="6824311" cy="3378467"/>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Заголовок 1"/>
          <p:cNvSpPr>
            <a:spLocks noGrp="1"/>
          </p:cNvSpPr>
          <p:nvPr>
            <p:ph type="title"/>
          </p:nvPr>
        </p:nvSpPr>
        <p:spPr/>
        <p:txBody>
          <a:bodyPr/>
          <a:lstStyle/>
          <a:p>
            <a:r>
              <a:rPr lang="ru-RU" b="1" dirty="0"/>
              <a:t>Приготовление:</a:t>
            </a:r>
            <a:r>
              <a:rPr lang="ru-RU" dirty="0"/>
              <a:t/>
            </a:r>
            <a:br>
              <a:rPr lang="ru-RU" dirty="0"/>
            </a:br>
            <a:endParaRPr lang="ru-RU" dirty="0"/>
          </a:p>
        </p:txBody>
      </p:sp>
      <p:sp>
        <p:nvSpPr>
          <p:cNvPr id="20" name="Объект 19"/>
          <p:cNvSpPr>
            <a:spLocks noGrp="1"/>
          </p:cNvSpPr>
          <p:nvPr>
            <p:ph idx="1"/>
          </p:nvPr>
        </p:nvSpPr>
        <p:spPr>
          <a:xfrm>
            <a:off x="733956" y="2175309"/>
            <a:ext cx="4060643" cy="3099335"/>
          </a:xfrm>
        </p:spPr>
        <p:txBody>
          <a:bodyPr>
            <a:normAutofit fontScale="92500" lnSpcReduction="20000"/>
          </a:bodyPr>
          <a:lstStyle/>
          <a:p>
            <a:pPr marL="0" indent="0" algn="ctr">
              <a:buNone/>
            </a:pPr>
            <a:r>
              <a:rPr lang="ru-RU" sz="2800" dirty="0" smtClean="0"/>
              <a:t>6.Делаем </a:t>
            </a:r>
            <a:r>
              <a:rPr lang="ru-RU" sz="2800" dirty="0"/>
              <a:t>заправку. Желток растираем с горчицей в отдельной чашке. Добавляем 2 ст. л. масла, немного анчоусов, каперсы, лимонный сок и перец с солью. Тщательно перемешиваем.</a:t>
            </a:r>
          </a:p>
        </p:txBody>
      </p:sp>
    </p:spTree>
    <p:extLst>
      <p:ext uri="{BB962C8B-B14F-4D97-AF65-F5344CB8AC3E}">
        <p14:creationId xmlns:p14="http://schemas.microsoft.com/office/powerpoint/2010/main" val="348843602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Группа 20"/>
          <p:cNvGrpSpPr/>
          <p:nvPr/>
        </p:nvGrpSpPr>
        <p:grpSpPr>
          <a:xfrm>
            <a:off x="481263" y="2040556"/>
            <a:ext cx="11174931" cy="3378467"/>
            <a:chOff x="481263" y="2040556"/>
            <a:chExt cx="11174931" cy="3378467"/>
          </a:xfrm>
        </p:grpSpPr>
        <p:sp>
          <p:nvSpPr>
            <p:cNvPr id="16" name="Скругленный прямоугольник 15"/>
            <p:cNvSpPr/>
            <p:nvPr/>
          </p:nvSpPr>
          <p:spPr>
            <a:xfrm>
              <a:off x="481263" y="2040556"/>
              <a:ext cx="11174931" cy="336884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ru-RU" dirty="0"/>
            </a:p>
          </p:txBody>
        </p:sp>
        <p:sp>
          <p:nvSpPr>
            <p:cNvPr id="17" name="Скругленный прямоугольник 16"/>
            <p:cNvSpPr/>
            <p:nvPr/>
          </p:nvSpPr>
          <p:spPr>
            <a:xfrm>
              <a:off x="4822257" y="2040556"/>
              <a:ext cx="6824311" cy="3378467"/>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Заголовок 1"/>
          <p:cNvSpPr>
            <a:spLocks noGrp="1"/>
          </p:cNvSpPr>
          <p:nvPr>
            <p:ph type="title"/>
          </p:nvPr>
        </p:nvSpPr>
        <p:spPr/>
        <p:txBody>
          <a:bodyPr/>
          <a:lstStyle/>
          <a:p>
            <a:r>
              <a:rPr lang="ru-RU" b="1" dirty="0"/>
              <a:t>Приготовление:</a:t>
            </a:r>
            <a:r>
              <a:rPr lang="ru-RU" dirty="0"/>
              <a:t/>
            </a:r>
            <a:br>
              <a:rPr lang="ru-RU" dirty="0"/>
            </a:br>
            <a:endParaRPr lang="ru-RU" dirty="0"/>
          </a:p>
        </p:txBody>
      </p:sp>
      <p:sp>
        <p:nvSpPr>
          <p:cNvPr id="20" name="Объект 19"/>
          <p:cNvSpPr>
            <a:spLocks noGrp="1"/>
          </p:cNvSpPr>
          <p:nvPr>
            <p:ph idx="1"/>
          </p:nvPr>
        </p:nvSpPr>
        <p:spPr>
          <a:xfrm>
            <a:off x="733956" y="2175309"/>
            <a:ext cx="4060643" cy="3099335"/>
          </a:xfrm>
        </p:spPr>
        <p:txBody>
          <a:bodyPr>
            <a:normAutofit fontScale="92500" lnSpcReduction="20000"/>
          </a:bodyPr>
          <a:lstStyle/>
          <a:p>
            <a:pPr marL="0" indent="0" algn="ctr">
              <a:buNone/>
            </a:pPr>
            <a:r>
              <a:rPr lang="ru-RU" sz="2800" dirty="0" smtClean="0"/>
              <a:t>6.Делаем </a:t>
            </a:r>
            <a:r>
              <a:rPr lang="ru-RU" sz="2800" dirty="0"/>
              <a:t>заправку. Желток растираем с горчицей в отдельной чашке. Добавляем 2 ст. л. масла, немного анчоусов, каперсы, лимонный сок и перец с солью. Тщательно перемешиваем.</a:t>
            </a:r>
          </a:p>
        </p:txBody>
      </p:sp>
    </p:spTree>
    <p:extLst>
      <p:ext uri="{BB962C8B-B14F-4D97-AF65-F5344CB8AC3E}">
        <p14:creationId xmlns:p14="http://schemas.microsoft.com/office/powerpoint/2010/main" val="229803754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Группа 20"/>
          <p:cNvGrpSpPr/>
          <p:nvPr/>
        </p:nvGrpSpPr>
        <p:grpSpPr>
          <a:xfrm>
            <a:off x="481263" y="2040556"/>
            <a:ext cx="11174931" cy="3378467"/>
            <a:chOff x="481263" y="2040556"/>
            <a:chExt cx="11174931" cy="3378467"/>
          </a:xfrm>
        </p:grpSpPr>
        <p:sp>
          <p:nvSpPr>
            <p:cNvPr id="16" name="Скругленный прямоугольник 15"/>
            <p:cNvSpPr/>
            <p:nvPr/>
          </p:nvSpPr>
          <p:spPr>
            <a:xfrm>
              <a:off x="481263" y="2040556"/>
              <a:ext cx="11174931" cy="336884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ru-RU" dirty="0"/>
            </a:p>
          </p:txBody>
        </p:sp>
        <p:sp>
          <p:nvSpPr>
            <p:cNvPr id="17" name="Скругленный прямоугольник 16"/>
            <p:cNvSpPr/>
            <p:nvPr/>
          </p:nvSpPr>
          <p:spPr>
            <a:xfrm>
              <a:off x="4822257" y="2040556"/>
              <a:ext cx="6824311" cy="3378467"/>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Заголовок 1"/>
          <p:cNvSpPr>
            <a:spLocks noGrp="1"/>
          </p:cNvSpPr>
          <p:nvPr>
            <p:ph type="title"/>
          </p:nvPr>
        </p:nvSpPr>
        <p:spPr/>
        <p:txBody>
          <a:bodyPr/>
          <a:lstStyle/>
          <a:p>
            <a:r>
              <a:rPr lang="ru-RU" b="1" dirty="0"/>
              <a:t>Приготовление:</a:t>
            </a:r>
            <a:r>
              <a:rPr lang="ru-RU" dirty="0"/>
              <a:t/>
            </a:r>
            <a:br>
              <a:rPr lang="ru-RU" dirty="0"/>
            </a:br>
            <a:endParaRPr lang="ru-RU" dirty="0"/>
          </a:p>
        </p:txBody>
      </p:sp>
      <p:sp>
        <p:nvSpPr>
          <p:cNvPr id="20" name="Объект 19"/>
          <p:cNvSpPr>
            <a:spLocks noGrp="1"/>
          </p:cNvSpPr>
          <p:nvPr>
            <p:ph idx="1"/>
          </p:nvPr>
        </p:nvSpPr>
        <p:spPr>
          <a:xfrm>
            <a:off x="733956" y="2175309"/>
            <a:ext cx="4060643" cy="3099335"/>
          </a:xfrm>
        </p:spPr>
        <p:txBody>
          <a:bodyPr>
            <a:normAutofit fontScale="85000" lnSpcReduction="10000"/>
          </a:bodyPr>
          <a:lstStyle/>
          <a:p>
            <a:pPr marL="0" lvl="0" indent="0">
              <a:buNone/>
            </a:pPr>
            <a:r>
              <a:rPr lang="ru-RU" sz="2800" dirty="0" smtClean="0"/>
              <a:t>7.На </a:t>
            </a:r>
            <a:r>
              <a:rPr lang="ru-RU" sz="2800" dirty="0"/>
              <a:t>мелкой терке натираем сыр пармезан и посыпаем </a:t>
            </a:r>
            <a:r>
              <a:rPr lang="ru-RU" sz="2800" dirty="0" err="1"/>
              <a:t>сверху.Салат</a:t>
            </a:r>
            <a:r>
              <a:rPr lang="ru-RU" sz="2800" dirty="0"/>
              <a:t> Цезарь с курицей готов. Можно подавать к столу. По желанию можно украсить перепелиными яйцами.</a:t>
            </a:r>
          </a:p>
        </p:txBody>
      </p:sp>
      <p:sp>
        <p:nvSpPr>
          <p:cNvPr id="3" name="Прямоугольник 2"/>
          <p:cNvSpPr/>
          <p:nvPr/>
        </p:nvSpPr>
        <p:spPr>
          <a:xfrm>
            <a:off x="2764277" y="5553776"/>
            <a:ext cx="9224211" cy="1133644"/>
          </a:xfrm>
          <a:prstGeom prst="rect">
            <a:avLst/>
          </a:prstGeom>
        </p:spPr>
        <p:txBody>
          <a:bodyPr wrap="square">
            <a:spAutoFit/>
          </a:bodyPr>
          <a:lstStyle/>
          <a:p>
            <a:pPr marL="64135">
              <a:lnSpc>
                <a:spcPts val="1430"/>
              </a:lnSpc>
              <a:spcAft>
                <a:spcPts val="0"/>
              </a:spcAft>
            </a:pPr>
            <a:r>
              <a:rPr lang="ru-RU" dirty="0" smtClean="0">
                <a:effectLst/>
                <a:latin typeface="Times New Roman" panose="02020603050405020304" pitchFamily="18" charset="0"/>
                <a:ea typeface="Times New Roman" panose="02020603050405020304" pitchFamily="18" charset="0"/>
              </a:rPr>
              <a:t>Впрочем,</a:t>
            </a:r>
            <a:r>
              <a:rPr lang="ru-RU" spc="-15" dirty="0" smtClean="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эксперименты</a:t>
            </a:r>
            <a:r>
              <a:rPr lang="ru-RU" spc="-10" dirty="0" smtClean="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с</a:t>
            </a:r>
            <a:r>
              <a:rPr lang="ru-RU" spc="-10" dirty="0" smtClean="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салатом</a:t>
            </a:r>
            <a:r>
              <a:rPr lang="ru-RU" spc="-15" dirty="0" smtClean="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Цезарь</a:t>
            </a:r>
            <a:r>
              <a:rPr lang="ru-RU" spc="-20" dirty="0" smtClean="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продолжаются</a:t>
            </a:r>
            <a:r>
              <a:rPr lang="ru-RU" spc="-5" dirty="0" smtClean="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и</a:t>
            </a:r>
            <a:r>
              <a:rPr lang="ru-RU" spc="-10" dirty="0" smtClean="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сегодня</a:t>
            </a:r>
            <a:r>
              <a:rPr lang="ru-RU" spc="-5" dirty="0" smtClean="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a:t>
            </a:r>
            <a:r>
              <a:rPr lang="ru-RU" spc="-10" dirty="0" smtClean="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каких</a:t>
            </a:r>
          </a:p>
          <a:p>
            <a:pPr marL="64135" marR="371475">
              <a:spcAft>
                <a:spcPts val="0"/>
              </a:spcAft>
            </a:pPr>
            <a:r>
              <a:rPr lang="ru-RU" dirty="0" smtClean="0">
                <a:effectLst/>
                <a:latin typeface="Times New Roman" panose="02020603050405020304" pitchFamily="18" charset="0"/>
                <a:ea typeface="Times New Roman" panose="02020603050405020304" pitchFamily="18" charset="0"/>
              </a:rPr>
              <a:t>только вариантов приготовления не встретишь! Но нежный хруст листьев</a:t>
            </a:r>
            <a:r>
              <a:rPr lang="ru-RU" spc="-340" dirty="0" smtClean="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салата</a:t>
            </a:r>
            <a:r>
              <a:rPr lang="ru-RU" spc="-10" dirty="0" smtClean="0">
                <a:effectLst/>
                <a:latin typeface="Times New Roman" panose="02020603050405020304" pitchFamily="18" charset="0"/>
                <a:ea typeface="Times New Roman" panose="02020603050405020304" pitchFamily="18" charset="0"/>
              </a:rPr>
              <a:t> </a:t>
            </a:r>
            <a:r>
              <a:rPr lang="ru-RU" dirty="0" err="1" smtClean="0">
                <a:effectLst/>
                <a:latin typeface="Times New Roman" panose="02020603050405020304" pitchFamily="18" charset="0"/>
                <a:ea typeface="Times New Roman" panose="02020603050405020304" pitchFamily="18" charset="0"/>
              </a:rPr>
              <a:t>ромэн</a:t>
            </a:r>
            <a:r>
              <a:rPr lang="ru-RU" spc="-10" dirty="0" smtClean="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и </a:t>
            </a:r>
            <a:r>
              <a:rPr lang="ru-RU" dirty="0" err="1" smtClean="0">
                <a:effectLst/>
                <a:latin typeface="Times New Roman" panose="02020603050405020304" pitchFamily="18" charset="0"/>
                <a:ea typeface="Times New Roman" panose="02020603050405020304" pitchFamily="18" charset="0"/>
              </a:rPr>
              <a:t>крутонов</a:t>
            </a:r>
            <a:r>
              <a:rPr lang="ru-RU" spc="-5" dirty="0" smtClean="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не</a:t>
            </a:r>
            <a:r>
              <a:rPr lang="ru-RU" spc="-15" dirty="0" smtClean="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перепутаешь</a:t>
            </a:r>
            <a:r>
              <a:rPr lang="ru-RU" spc="-10" dirty="0" smtClean="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ни с</a:t>
            </a:r>
            <a:r>
              <a:rPr lang="ru-RU" spc="-5" dirty="0" smtClean="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чем…</a:t>
            </a:r>
          </a:p>
          <a:p>
            <a:pPr>
              <a:spcAft>
                <a:spcPts val="0"/>
              </a:spcAft>
            </a:pPr>
            <a:r>
              <a:rPr lang="ru-RU" sz="2000" dirty="0" smtClean="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334015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1946171" y="0"/>
            <a:ext cx="104660" cy="163960"/>
          </a:xfrm>
        </p:spPr>
        <p:txBody>
          <a:bodyPr/>
          <a:lstStyle/>
          <a:p>
            <a:endParaRPr lang="ru-RU" dirty="0"/>
          </a:p>
        </p:txBody>
      </p:sp>
      <p:sp>
        <p:nvSpPr>
          <p:cNvPr id="3" name="Объект 2"/>
          <p:cNvSpPr>
            <a:spLocks noGrp="1"/>
          </p:cNvSpPr>
          <p:nvPr>
            <p:ph idx="1"/>
          </p:nvPr>
        </p:nvSpPr>
        <p:spPr>
          <a:xfrm>
            <a:off x="67377" y="67378"/>
            <a:ext cx="11598441" cy="6790622"/>
          </a:xfrm>
        </p:spPr>
        <p:txBody>
          <a:bodyPr>
            <a:normAutofit fontScale="77500" lnSpcReduction="20000"/>
          </a:bodyPr>
          <a:lstStyle/>
          <a:p>
            <a:r>
              <a:rPr lang="ru-RU" b="1" i="1" u="heavy" dirty="0"/>
              <a:t>Салат</a:t>
            </a:r>
            <a:endParaRPr lang="ru-RU" b="1" i="1" u="sng" dirty="0"/>
          </a:p>
          <a:p>
            <a:r>
              <a:rPr lang="ru-RU" dirty="0"/>
              <a:t>Традиционно для приготовления Цезаря используют салат сорта </a:t>
            </a:r>
            <a:r>
              <a:rPr lang="ru-RU" dirty="0" err="1"/>
              <a:t>ромэн</a:t>
            </a:r>
            <a:r>
              <a:rPr lang="ru-RU" dirty="0"/>
              <a:t>.</a:t>
            </a:r>
          </a:p>
          <a:p>
            <a:r>
              <a:rPr lang="ru-RU" dirty="0"/>
              <a:t>У него крепкие, листья и легкий ореховый вкус. Но не страшно, если ты будешь использовать другой салат – айсберг или пекинский.</a:t>
            </a:r>
          </a:p>
          <a:p>
            <a:r>
              <a:rPr lang="ru-RU" b="1" dirty="0"/>
              <a:t>Секрет: </a:t>
            </a:r>
            <a:r>
              <a:rPr lang="ru-RU" dirty="0"/>
              <a:t>если ты обнаружил, что твой салат - не первой свежести или немного </a:t>
            </a:r>
            <a:r>
              <a:rPr lang="ru-RU" dirty="0" err="1"/>
              <a:t>подвял</a:t>
            </a:r>
            <a:r>
              <a:rPr lang="ru-RU" dirty="0"/>
              <a:t>, замочи его на 15 минут в холодной воде. Листья станут немного плотней и будут хрустеть как свежие.</a:t>
            </a:r>
          </a:p>
          <a:p>
            <a:r>
              <a:rPr lang="ru-RU" b="1" i="1" u="heavy" dirty="0"/>
              <a:t>Гренки</a:t>
            </a:r>
            <a:endParaRPr lang="ru-RU" b="1" i="1" u="sng" dirty="0"/>
          </a:p>
          <a:p>
            <a:r>
              <a:rPr lang="ru-RU" dirty="0"/>
              <a:t>Гренки, сухарики и </a:t>
            </a:r>
            <a:r>
              <a:rPr lang="ru-RU" dirty="0" err="1"/>
              <a:t>крутоны</a:t>
            </a:r>
            <a:r>
              <a:rPr lang="ru-RU" dirty="0"/>
              <a:t> – можно называть их, как угодно. Они могут быть мелкими, в виде кубиков из белого хлеба (собственно, сухарики и </a:t>
            </a:r>
            <a:r>
              <a:rPr lang="ru-RU" dirty="0" err="1"/>
              <a:t>крутоны</a:t>
            </a:r>
            <a:r>
              <a:rPr lang="ru-RU" dirty="0"/>
              <a:t>), и более крупными, из целых ломтиков (тосты, круты). Для их обжаривания следует разогреть в сковороде немного оливкового масла, добавив чуть-чуть сливочного. Дождаться, пока смесь немного зашипит.</a:t>
            </a:r>
          </a:p>
          <a:p>
            <a:r>
              <a:rPr lang="ru-RU" dirty="0"/>
              <a:t>Затем поместить в сковороду мелко нарезанный хлеб и жарить, помешивая, на сильном огне около 2 минут до появления золотистой корочки. Перед добавлением непосредственно в салат – обсушить (чтобы убрать остатки масла).</a:t>
            </a:r>
          </a:p>
          <a:p>
            <a:r>
              <a:rPr lang="ru-RU" b="1" dirty="0"/>
              <a:t>Секрет: </a:t>
            </a:r>
            <a:r>
              <a:rPr lang="ru-RU" dirty="0"/>
              <a:t>чтобы гренки получились хрустящими, используй вчерашний хлеб. Но не переусердствуй с сушением в духовке или с обжариванием – слишком твердые сухарики испортят блюдо.</a:t>
            </a:r>
          </a:p>
          <a:p>
            <a:r>
              <a:rPr lang="ru-RU" b="1" i="1" u="heavy" dirty="0"/>
              <a:t>Соус</a:t>
            </a:r>
            <a:endParaRPr lang="ru-RU" b="1" i="1" u="sng" dirty="0"/>
          </a:p>
          <a:p>
            <a:r>
              <a:rPr lang="ru-RU" dirty="0" err="1"/>
              <a:t>Вустерский</a:t>
            </a:r>
            <a:r>
              <a:rPr lang="ru-RU" dirty="0"/>
              <a:t> соус (</a:t>
            </a:r>
            <a:r>
              <a:rPr lang="ru-RU" dirty="0" err="1"/>
              <a:t>Вустерширский</a:t>
            </a:r>
            <a:r>
              <a:rPr lang="ru-RU" dirty="0"/>
              <a:t> соус, англ. </a:t>
            </a:r>
            <a:r>
              <a:rPr lang="ru-RU" dirty="0" err="1"/>
              <a:t>Worcestershire</a:t>
            </a:r>
            <a:r>
              <a:rPr lang="ru-RU" dirty="0"/>
              <a:t> </a:t>
            </a:r>
            <a:r>
              <a:rPr lang="ru-RU" dirty="0" err="1"/>
              <a:t>sauce</a:t>
            </a:r>
            <a:r>
              <a:rPr lang="ru-RU" dirty="0"/>
              <a:t>) - обязательный ингредиент заправки для классического Цезаря. Традиционные составляющие английских соусов здесь сдобрены большим количеством специй. В основе - ферментированный солодовый уксус, сахарная меласса и более 20 приправ: асафетида, карри, черный молотый перец, тамаринд, перцы чили и душистый, лавровый лист и мускатный орех. Из трав в составе соуса можно найти эстрагон, лук-шалот, сельдерей, имбирь и еще несколько секретных ингредиентов. Соль и легкий рыбный привкус </a:t>
            </a:r>
            <a:r>
              <a:rPr lang="ru-RU" dirty="0" err="1"/>
              <a:t>вустерскому</a:t>
            </a:r>
            <a:r>
              <a:rPr lang="ru-RU" dirty="0"/>
              <a:t> соусу придают анчоусы.</a:t>
            </a:r>
          </a:p>
          <a:p>
            <a:r>
              <a:rPr lang="ru-RU" b="1" dirty="0"/>
              <a:t>Секрет: </a:t>
            </a:r>
            <a:r>
              <a:rPr lang="ru-RU" dirty="0"/>
              <a:t>подлинный </a:t>
            </a:r>
            <a:r>
              <a:rPr lang="ru-RU" dirty="0" err="1"/>
              <a:t>вустерский</a:t>
            </a:r>
            <a:r>
              <a:rPr lang="ru-RU" dirty="0"/>
              <a:t> соус приготовить дома невозможно.</a:t>
            </a:r>
          </a:p>
          <a:p>
            <a:r>
              <a:rPr lang="ru-RU" dirty="0"/>
              <a:t>Единственный выход - купить</a:t>
            </a:r>
            <a:r>
              <a:rPr lang="ru-RU" dirty="0" smtClean="0"/>
              <a:t>.</a:t>
            </a:r>
          </a:p>
          <a:p>
            <a:endParaRPr lang="ru-RU" dirty="0"/>
          </a:p>
          <a:p>
            <a:endParaRPr lang="ru-RU" dirty="0"/>
          </a:p>
        </p:txBody>
      </p:sp>
    </p:spTree>
    <p:extLst>
      <p:ext uri="{BB962C8B-B14F-4D97-AF65-F5344CB8AC3E}">
        <p14:creationId xmlns:p14="http://schemas.microsoft.com/office/powerpoint/2010/main" val="211051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1946171" y="0"/>
            <a:ext cx="104660" cy="163960"/>
          </a:xfrm>
        </p:spPr>
        <p:txBody>
          <a:bodyPr/>
          <a:lstStyle/>
          <a:p>
            <a:endParaRPr lang="ru-RU" dirty="0"/>
          </a:p>
        </p:txBody>
      </p:sp>
      <p:sp>
        <p:nvSpPr>
          <p:cNvPr id="3" name="Объект 2"/>
          <p:cNvSpPr>
            <a:spLocks noGrp="1"/>
          </p:cNvSpPr>
          <p:nvPr>
            <p:ph idx="1"/>
          </p:nvPr>
        </p:nvSpPr>
        <p:spPr>
          <a:xfrm>
            <a:off x="67377" y="67378"/>
            <a:ext cx="11598441" cy="6790622"/>
          </a:xfrm>
        </p:spPr>
        <p:txBody>
          <a:bodyPr>
            <a:normAutofit/>
          </a:bodyPr>
          <a:lstStyle/>
          <a:p>
            <a:r>
              <a:rPr lang="ru-RU" sz="3600" b="1" dirty="0"/>
              <a:t>Требования к качеству</a:t>
            </a:r>
            <a:endParaRPr lang="ru-RU" sz="3600" dirty="0"/>
          </a:p>
          <a:p>
            <a:r>
              <a:rPr lang="ru-RU" sz="3600" dirty="0"/>
              <a:t>Готовый салат должен соответствовать требованиям ,предъявляемым к данному виду кулинарной продукции</a:t>
            </a:r>
          </a:p>
          <a:p>
            <a:r>
              <a:rPr lang="ru-RU" sz="3600" b="1" dirty="0"/>
              <a:t>Сроки хранения</a:t>
            </a:r>
            <a:r>
              <a:rPr lang="ru-RU" sz="3600" dirty="0"/>
              <a:t>.</a:t>
            </a:r>
            <a:endParaRPr lang="ru-RU" sz="3600" b="1" dirty="0"/>
          </a:p>
          <a:p>
            <a:r>
              <a:rPr lang="ru-RU" sz="3600" dirty="0"/>
              <a:t>Готовый салат хранить нельзя, реализуется сразу после приготовления по мере поступления заказа. Соус хранят в холодильнике до 3- 5 дней. Яйца и другие </a:t>
            </a:r>
            <a:r>
              <a:rPr lang="ru-RU" sz="3600" dirty="0" err="1"/>
              <a:t>ингридиенты</a:t>
            </a:r>
            <a:r>
              <a:rPr lang="ru-RU" sz="3600" dirty="0"/>
              <a:t> до 48 часов</a:t>
            </a:r>
          </a:p>
          <a:p>
            <a:r>
              <a:rPr lang="ru-RU" sz="3600" b="1" dirty="0"/>
              <a:t>Без холода хранить НЕЛЬЗЯ!</a:t>
            </a:r>
          </a:p>
          <a:p>
            <a:endParaRPr lang="ru-RU" sz="3600" dirty="0"/>
          </a:p>
          <a:p>
            <a:endParaRPr lang="ru-RU" dirty="0"/>
          </a:p>
        </p:txBody>
      </p:sp>
    </p:spTree>
    <p:extLst>
      <p:ext uri="{BB962C8B-B14F-4D97-AF65-F5344CB8AC3E}">
        <p14:creationId xmlns:p14="http://schemas.microsoft.com/office/powerpoint/2010/main" val="2654248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695910" cy="846693"/>
          </a:xfrm>
        </p:spPr>
        <p:txBody>
          <a:bodyPr/>
          <a:lstStyle/>
          <a:p>
            <a:r>
              <a:rPr lang="ru-RU" b="1" dirty="0"/>
              <a:t>Заключение</a:t>
            </a:r>
            <a:endParaRPr lang="ru-RU" dirty="0"/>
          </a:p>
        </p:txBody>
      </p:sp>
      <p:sp>
        <p:nvSpPr>
          <p:cNvPr id="3" name="Объект 2"/>
          <p:cNvSpPr>
            <a:spLocks noGrp="1"/>
          </p:cNvSpPr>
          <p:nvPr>
            <p:ph idx="1"/>
          </p:nvPr>
        </p:nvSpPr>
        <p:spPr>
          <a:xfrm>
            <a:off x="105878" y="635269"/>
            <a:ext cx="5678905" cy="3022331"/>
          </a:xfrm>
        </p:spPr>
        <p:txBody>
          <a:bodyPr>
            <a:noAutofit/>
          </a:bodyPr>
          <a:lstStyle/>
          <a:p>
            <a:r>
              <a:rPr lang="ru-RU" sz="1400" b="1" dirty="0"/>
              <a:t>Итак:</a:t>
            </a:r>
          </a:p>
          <a:p>
            <a:r>
              <a:rPr lang="ru-RU" sz="1400" dirty="0"/>
              <a:t>Изучив историю происхождения салата и разобрав его на составные ингредиенты, мы выяснили, что название « Цезарь» довольно далеко от имени древнеримского императора.</a:t>
            </a:r>
          </a:p>
          <a:p>
            <a:r>
              <a:rPr lang="ru-RU" sz="1400" dirty="0"/>
              <a:t>Для выяснения популярности данного салата, студентами нашего учебного заведения был проведён опрос среди посетителей кафе и ресторанов в г.</a:t>
            </a:r>
          </a:p>
          <a:p>
            <a:r>
              <a:rPr lang="ru-RU" sz="1400" dirty="0"/>
              <a:t>Орехово-Зуево, Павловский Посад и </a:t>
            </a:r>
            <a:r>
              <a:rPr lang="ru-RU" sz="1400" dirty="0" err="1"/>
              <a:t>Куровское.Было</a:t>
            </a:r>
            <a:r>
              <a:rPr lang="ru-RU" sz="1400" dirty="0"/>
              <a:t> выяснено, что в данном регионе «Цезарь» занимает лишь третье место. На первом месте при заказах банкетов стоит наш традиционный «Оливье». Почетное второе место занимает «Сельдь под шубой». Наши земляки предпочитают блюда, на которых выросло не одно поколение россиян.</a:t>
            </a:r>
          </a:p>
          <a:p>
            <a:r>
              <a:rPr lang="ru-RU" sz="1400" dirty="0"/>
              <a:t>Тем же, кто всё- таки предпочитает «Цезарь» другим салатам был задан вопрос: « Что привлекает вас в этом салате? Почему именно он?»</a:t>
            </a:r>
          </a:p>
          <a:p>
            <a:r>
              <a:rPr lang="ru-RU" sz="1400" dirty="0"/>
              <a:t>Были получены следующие ответы:</a:t>
            </a:r>
          </a:p>
          <a:p>
            <a:pPr lvl="1"/>
            <a:r>
              <a:rPr lang="ru-RU" sz="1400" dirty="0"/>
              <a:t>Это название на слуху. Модно.- 45% опрошенных.</a:t>
            </a:r>
          </a:p>
          <a:p>
            <a:pPr lvl="1"/>
            <a:r>
              <a:rPr lang="ru-RU" sz="1400" dirty="0"/>
              <a:t>Много разновидностей. Не надоедает.-30% опрошенных.</a:t>
            </a:r>
          </a:p>
          <a:p>
            <a:pPr lvl="1"/>
            <a:r>
              <a:rPr lang="ru-RU" sz="1400" dirty="0"/>
              <a:t>Сложно приготовить дома. </a:t>
            </a:r>
            <a:r>
              <a:rPr lang="ru-RU" sz="1400" dirty="0" err="1"/>
              <a:t>Многоингридиентно</a:t>
            </a:r>
            <a:r>
              <a:rPr lang="ru-RU" sz="1400" dirty="0"/>
              <a:t> и </a:t>
            </a:r>
            <a:r>
              <a:rPr lang="ru-RU" sz="1400" dirty="0" err="1"/>
              <a:t>затратно</a:t>
            </a:r>
            <a:r>
              <a:rPr lang="ru-RU" sz="1400" dirty="0"/>
              <a:t>.- 25</a:t>
            </a:r>
            <a:r>
              <a:rPr lang="ru-RU" sz="1400" dirty="0" smtClean="0"/>
              <a:t>%.</a:t>
            </a:r>
            <a:r>
              <a:rPr lang="ru-RU" sz="1400" dirty="0"/>
              <a:t> </a:t>
            </a:r>
          </a:p>
          <a:p>
            <a:endParaRPr lang="ru-RU" sz="1400" dirty="0"/>
          </a:p>
        </p:txBody>
      </p:sp>
      <p:grpSp>
        <p:nvGrpSpPr>
          <p:cNvPr id="4" name="Группа 3"/>
          <p:cNvGrpSpPr/>
          <p:nvPr/>
        </p:nvGrpSpPr>
        <p:grpSpPr>
          <a:xfrm>
            <a:off x="5996539" y="635267"/>
            <a:ext cx="6006002" cy="6010974"/>
            <a:chOff x="7304603" y="635267"/>
            <a:chExt cx="4697938" cy="6010974"/>
          </a:xfrm>
          <a:blipFill>
            <a:blip r:embed="rId2"/>
            <a:stretch>
              <a:fillRect/>
            </a:stretch>
          </a:blipFill>
        </p:grpSpPr>
        <p:sp>
          <p:nvSpPr>
            <p:cNvPr id="5" name="Прямоугольник 4"/>
            <p:cNvSpPr/>
            <p:nvPr/>
          </p:nvSpPr>
          <p:spPr>
            <a:xfrm>
              <a:off x="10229096" y="1665170"/>
              <a:ext cx="534056"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0823347" y="717081"/>
              <a:ext cx="534056"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1468485" y="1862486"/>
              <a:ext cx="534056"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9663403" y="635267"/>
              <a:ext cx="534056"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9089421" y="1564104"/>
              <a:ext cx="534056"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8518369" y="798896"/>
              <a:ext cx="534056"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7921835" y="1665169"/>
              <a:ext cx="534056"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7304603" y="875899"/>
              <a:ext cx="534056"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29281799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6568022" y="493776"/>
            <a:ext cx="5252395" cy="7815685"/>
            <a:chOff x="6548772" y="420890"/>
            <a:chExt cx="5252395" cy="7815685"/>
          </a:xfrm>
          <a:blipFill>
            <a:blip r:embed="rId2">
              <a:alphaModFix amt="86000"/>
            </a:blip>
            <a:stretch>
              <a:fillRect/>
            </a:stretch>
          </a:blipFill>
        </p:grpSpPr>
        <p:sp>
          <p:nvSpPr>
            <p:cNvPr id="7" name="Овал 6"/>
            <p:cNvSpPr/>
            <p:nvPr/>
          </p:nvSpPr>
          <p:spPr>
            <a:xfrm rot="18714673">
              <a:off x="8500514" y="2407567"/>
              <a:ext cx="4861793" cy="88843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rot="18811081">
              <a:off x="9075874" y="3656215"/>
              <a:ext cx="4677782" cy="77280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rot="18815898">
              <a:off x="3527207" y="4145707"/>
              <a:ext cx="6739392" cy="69626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rot="18730708">
              <a:off x="5680924" y="4921081"/>
              <a:ext cx="4677782" cy="59949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rot="18856031">
              <a:off x="6436776" y="5563987"/>
              <a:ext cx="4677782" cy="66739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rot="18724074">
              <a:off x="8521224" y="5511348"/>
              <a:ext cx="4677782" cy="64323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4"/>
          <p:cNvGrpSpPr/>
          <p:nvPr/>
        </p:nvGrpSpPr>
        <p:grpSpPr>
          <a:xfrm>
            <a:off x="5198154" y="-941147"/>
            <a:ext cx="6925611" cy="9753850"/>
            <a:chOff x="5198154" y="-941147"/>
            <a:chExt cx="6925611" cy="9753850"/>
          </a:xfrm>
          <a:blipFill>
            <a:blip r:embed="rId3">
              <a:alphaModFix amt="86000"/>
            </a:blip>
            <a:stretch>
              <a:fillRect/>
            </a:stretch>
          </a:blipFill>
        </p:grpSpPr>
        <p:sp>
          <p:nvSpPr>
            <p:cNvPr id="5" name="Овал 4"/>
            <p:cNvSpPr/>
            <p:nvPr/>
          </p:nvSpPr>
          <p:spPr>
            <a:xfrm rot="19073653">
              <a:off x="5198154" y="1533300"/>
              <a:ext cx="6709495" cy="73375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rot="18740938">
              <a:off x="7435341" y="1543456"/>
              <a:ext cx="5755730" cy="78652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rot="18871486">
              <a:off x="9340655" y="6029592"/>
              <a:ext cx="4677782" cy="88843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6" name="Прямоугольник 15"/>
          <p:cNvSpPr/>
          <p:nvPr/>
        </p:nvSpPr>
        <p:spPr>
          <a:xfrm>
            <a:off x="3059480" y="7735"/>
            <a:ext cx="7606954" cy="707886"/>
          </a:xfrm>
          <a:prstGeom prst="rect">
            <a:avLst/>
          </a:prstGeom>
        </p:spPr>
        <p:txBody>
          <a:bodyPr wrap="none">
            <a:spAutoFit/>
          </a:bodyPr>
          <a:lstStyle/>
          <a:p>
            <a:pPr marL="320040" marR="334645" algn="ctr">
              <a:spcBef>
                <a:spcPts val="1305"/>
              </a:spcBef>
              <a:spcAft>
                <a:spcPts val="0"/>
              </a:spcAft>
            </a:pPr>
            <a:r>
              <a:rPr lang="ru-RU" sz="4000" b="1" dirty="0">
                <a:latin typeface="Times New Roman" panose="02020603050405020304" pitchFamily="18" charset="0"/>
                <a:ea typeface="Times New Roman" panose="02020603050405020304" pitchFamily="18" charset="0"/>
              </a:rPr>
              <a:t>Методические</a:t>
            </a:r>
            <a:r>
              <a:rPr lang="ru-RU" sz="4000" b="1" spc="-15" dirty="0">
                <a:latin typeface="Times New Roman" panose="02020603050405020304" pitchFamily="18" charset="0"/>
                <a:ea typeface="Times New Roman" panose="02020603050405020304" pitchFamily="18" charset="0"/>
              </a:rPr>
              <a:t> </a:t>
            </a:r>
            <a:r>
              <a:rPr lang="ru-RU" sz="4000" b="1" dirty="0">
                <a:latin typeface="Times New Roman" panose="02020603050405020304" pitchFamily="18" charset="0"/>
                <a:ea typeface="Times New Roman" panose="02020603050405020304" pitchFamily="18" charset="0"/>
              </a:rPr>
              <a:t>рекомендации</a:t>
            </a:r>
          </a:p>
        </p:txBody>
      </p:sp>
      <p:sp>
        <p:nvSpPr>
          <p:cNvPr id="17" name="Прямоугольник 16"/>
          <p:cNvSpPr/>
          <p:nvPr/>
        </p:nvSpPr>
        <p:spPr>
          <a:xfrm>
            <a:off x="-61029" y="546186"/>
            <a:ext cx="6688752" cy="6022161"/>
          </a:xfrm>
          <a:prstGeom prst="rect">
            <a:avLst/>
          </a:prstGeom>
        </p:spPr>
        <p:txBody>
          <a:bodyPr wrap="square">
            <a:spAutoFit/>
          </a:bodyPr>
          <a:lstStyle/>
          <a:p>
            <a:pPr marL="64135" marR="654050">
              <a:spcBef>
                <a:spcPts val="1350"/>
              </a:spcBef>
              <a:spcAft>
                <a:spcPts val="0"/>
              </a:spcAft>
            </a:pP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Данная методическая разработка предназначена для оказания помощи</a:t>
            </a:r>
            <a:r>
              <a:rPr lang="ru-RU" sz="1200" b="1" spc="-33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мастерам производственного обучения при проведении уроков</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производственного</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обучения</a:t>
            </a:r>
            <a:r>
              <a:rPr lang="ru-RU" sz="1200" b="1" spc="34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профессии «Повар».</a:t>
            </a:r>
          </a:p>
          <a:p>
            <a:pPr>
              <a:spcBef>
                <a:spcPts val="20"/>
              </a:spcBef>
              <a:spcAft>
                <a:spcPts val="0"/>
              </a:spcAft>
            </a:pP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p>
          <a:p>
            <a:pPr marL="64135" marR="123825">
              <a:spcAft>
                <a:spcPts val="0"/>
              </a:spcAft>
            </a:pP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Решающую роль в воспитании</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учащихся любви к профессии принадлежит</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мастеру. Именно он должен раскрыть лучшие стороны профессии так, чтобы</a:t>
            </a:r>
            <a:r>
              <a:rPr lang="ru-RU" sz="1200" b="1" spc="-33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учащиеся увлеклись ею, тогда будет хороший результат и в обучении, и в</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воспитании. Важно, чтобы мастер видел малейшие достижения</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воспитанника, знал, в чем он испытывает трудности, мог определить, какой</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результат труда для учащегося будет радостным событием, вовремя помог</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ему</a:t>
            </a:r>
            <a:r>
              <a:rPr lang="ru-RU" sz="1200" b="1" spc="-2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закрепить</a:t>
            </a:r>
            <a:r>
              <a:rPr lang="ru-RU" sz="1200" b="1" spc="-2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и развить</a:t>
            </a:r>
            <a:r>
              <a:rPr lang="ru-RU" sz="1200" b="1" spc="-1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этот</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успех.</a:t>
            </a:r>
          </a:p>
          <a:p>
            <a:pPr>
              <a:spcBef>
                <a:spcPts val="25"/>
              </a:spcBef>
              <a:spcAft>
                <a:spcPts val="0"/>
              </a:spcAft>
            </a:pP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p>
          <a:p>
            <a:pPr marL="64135" marR="440055">
              <a:spcAft>
                <a:spcPts val="0"/>
              </a:spcAft>
            </a:pP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На современном этапе развития образования, актуальным становится</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внедрение инновационных форм, для формирования профессиональных</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компетенций обучающихся. Одной из эффективных форм формирования</a:t>
            </a:r>
            <a:r>
              <a:rPr lang="ru-RU" sz="1200" b="1" spc="-33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профессиональных компетенций, является такая современная форма, как</a:t>
            </a:r>
            <a:r>
              <a:rPr lang="ru-RU" sz="1200" b="1" spc="-33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мастер-класс.</a:t>
            </a:r>
          </a:p>
          <a:p>
            <a:pPr marL="64135" marR="357505" indent="43815">
              <a:spcAft>
                <a:spcPts val="0"/>
              </a:spcAft>
            </a:pP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Мастер-класс – это открытая педагогическая форма, позволяющая</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демонстрировать новые возможности развития профессионализма и</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творческих способностей, как мастера производственного обучения, так и</a:t>
            </a:r>
            <a:r>
              <a:rPr lang="ru-RU" sz="1200" b="1" spc="-33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участников</a:t>
            </a:r>
            <a:r>
              <a:rPr lang="ru-RU" sz="1200" b="1" spc="-1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мастер-класса.</a:t>
            </a:r>
          </a:p>
          <a:p>
            <a:pPr marL="64135" marR="174625" indent="43815">
              <a:spcBef>
                <a:spcPts val="5"/>
              </a:spcBef>
              <a:spcAft>
                <a:spcPts val="0"/>
              </a:spcAft>
            </a:pP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Указанная педагогическая форма является эффективным приемом передачи</a:t>
            </a:r>
            <a:r>
              <a:rPr lang="ru-RU" sz="1200" b="1" spc="-33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профессионального опыта мастера производственного обучения, так как</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центральным звеном является демонстрация освоения определенного</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содержания</a:t>
            </a:r>
            <a:r>
              <a:rPr lang="ru-RU" sz="1200" b="1" spc="-2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при активной</a:t>
            </a:r>
            <a:r>
              <a:rPr lang="ru-RU" sz="1200" b="1" spc="-1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роли</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всех участников</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занятия.</a:t>
            </a:r>
          </a:p>
          <a:p>
            <a:pPr marL="64135" marR="382905">
              <a:spcAft>
                <a:spcPts val="0"/>
              </a:spcAft>
            </a:pP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Мастер-классы сочетают в себе практические и теоретические занятия,</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основанные на комплексном подходе к обучению. Это позволяет поварам</a:t>
            </a:r>
            <a:r>
              <a:rPr lang="ru-RU" sz="1200" b="1" spc="-33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научиться готовить блюда разных кулинарных направлений, узнать об их</a:t>
            </a:r>
            <a:r>
              <a:rPr lang="ru-RU" sz="1200" b="1" spc="-33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истории,</a:t>
            </a:r>
            <a:r>
              <a:rPr lang="ru-RU" sz="1200" b="1" spc="-1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методах</a:t>
            </a:r>
            <a:r>
              <a:rPr lang="ru-RU" sz="1200" b="1" spc="-1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приготовлениях,</a:t>
            </a:r>
            <a:r>
              <a:rPr lang="ru-RU" sz="1200" b="1" spc="-1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способах</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хранения</a:t>
            </a:r>
            <a:r>
              <a:rPr lang="ru-RU" sz="1200" b="1" spc="-2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и</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подачи</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на</a:t>
            </a:r>
            <a:r>
              <a:rPr lang="ru-RU" sz="1200" b="1" spc="-2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стол.</a:t>
            </a:r>
          </a:p>
          <a:p>
            <a:pPr marL="64135">
              <a:lnSpc>
                <a:spcPts val="1595"/>
              </a:lnSpc>
              <a:spcBef>
                <a:spcPts val="20"/>
              </a:spcBef>
              <a:spcAft>
                <a:spcPts val="0"/>
              </a:spcAft>
            </a:pP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Задачи:</a:t>
            </a:r>
          </a:p>
          <a:p>
            <a:pPr marL="64135" marR="282575">
              <a:spcAft>
                <a:spcPts val="0"/>
              </a:spcAft>
            </a:pP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Систематизировать профессиональные знания и умения в приготовлении и</a:t>
            </a:r>
            <a:r>
              <a:rPr lang="ru-RU" sz="1200" b="1" spc="-34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оформлении</a:t>
            </a:r>
            <a:r>
              <a:rPr lang="ru-RU" sz="1200" b="1" spc="-1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блюда.</a:t>
            </a:r>
          </a:p>
          <a:p>
            <a:pPr marL="64135" marR="123190">
              <a:spcAft>
                <a:spcPts val="0"/>
              </a:spcAft>
            </a:pP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Развить основные умения в приготовлении и оформлении блюда.</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Способствовать развитию творческого потенциала участников мастер-класса</a:t>
            </a:r>
            <a:r>
              <a:rPr lang="ru-RU" sz="1200" b="1" spc="-33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a:t>
            </a:r>
            <a:r>
              <a:rPr lang="ru-RU" sz="1200" b="1" spc="-1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нестандартной ситуации.</a:t>
            </a:r>
          </a:p>
          <a:p>
            <a:pPr marL="64135">
              <a:spcAft>
                <a:spcPts val="0"/>
              </a:spcAft>
            </a:pP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Воспитывать</a:t>
            </a:r>
            <a:r>
              <a:rPr lang="ru-RU" sz="1200" b="1" spc="-1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любовь</a:t>
            </a:r>
            <a:r>
              <a:rPr lang="ru-RU" sz="1200" b="1" spc="-1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к</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избранной</a:t>
            </a:r>
            <a:r>
              <a:rPr lang="ru-RU" sz="1200" b="1" spc="-5"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1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профессии.</a:t>
            </a:r>
            <a:endParaRPr lang="ru-RU" sz="1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293925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471" y="0"/>
            <a:ext cx="8266883" cy="586810"/>
          </a:xfrm>
        </p:spPr>
        <p:txBody>
          <a:bodyPr/>
          <a:lstStyle/>
          <a:p>
            <a:r>
              <a:rPr lang="ru-RU" b="1" dirty="0"/>
              <a:t>Использованная литература:</a:t>
            </a:r>
            <a:br>
              <a:rPr lang="ru-RU" b="1" dirty="0"/>
            </a:br>
            <a:r>
              <a:rPr lang="ru-RU" b="1" dirty="0"/>
              <a:t> </a:t>
            </a:r>
            <a:r>
              <a:rPr lang="ru-RU" dirty="0"/>
              <a:t/>
            </a:r>
            <a:br>
              <a:rPr lang="ru-RU" dirty="0"/>
            </a:br>
            <a:endParaRPr lang="ru-RU" dirty="0"/>
          </a:p>
        </p:txBody>
      </p:sp>
      <p:sp>
        <p:nvSpPr>
          <p:cNvPr id="3" name="Объект 2"/>
          <p:cNvSpPr>
            <a:spLocks noGrp="1"/>
          </p:cNvSpPr>
          <p:nvPr>
            <p:ph idx="1"/>
          </p:nvPr>
        </p:nvSpPr>
        <p:spPr>
          <a:xfrm>
            <a:off x="97471" y="731520"/>
            <a:ext cx="4551531" cy="6448925"/>
          </a:xfrm>
        </p:spPr>
        <p:txBody>
          <a:bodyPr/>
          <a:lstStyle/>
          <a:p>
            <a:r>
              <a:rPr lang="ru-RU" dirty="0"/>
              <a:t>«Кулинарная энциклопедия» </a:t>
            </a:r>
            <a:r>
              <a:rPr lang="ru-RU" dirty="0" err="1"/>
              <a:t>Ридерз</a:t>
            </a:r>
            <a:r>
              <a:rPr lang="ru-RU" dirty="0"/>
              <a:t> </a:t>
            </a:r>
            <a:r>
              <a:rPr lang="ru-RU" dirty="0" err="1"/>
              <a:t>Дайжест</a:t>
            </a:r>
            <a:r>
              <a:rPr lang="ru-RU" dirty="0"/>
              <a:t>. Франция 2007г.</a:t>
            </a:r>
          </a:p>
          <a:p>
            <a:r>
              <a:rPr lang="ru-RU" dirty="0"/>
              <a:t>« Как накрыть царский стол» » </a:t>
            </a:r>
            <a:r>
              <a:rPr lang="ru-RU" dirty="0" err="1"/>
              <a:t>Ридерз</a:t>
            </a:r>
            <a:r>
              <a:rPr lang="ru-RU" dirty="0"/>
              <a:t> </a:t>
            </a:r>
            <a:r>
              <a:rPr lang="ru-RU" dirty="0" err="1"/>
              <a:t>Дайжест</a:t>
            </a:r>
            <a:r>
              <a:rPr lang="ru-RU" dirty="0"/>
              <a:t>. Франция 2010г.</a:t>
            </a:r>
          </a:p>
          <a:p>
            <a:r>
              <a:rPr lang="ru-RU" dirty="0"/>
              <a:t>« Холодные блюда на вашем столе» ОЛМА медиа групп Москва 2012г</a:t>
            </a:r>
            <a:endParaRPr lang="ru-RU" dirty="0"/>
          </a:p>
        </p:txBody>
      </p:sp>
      <p:grpSp>
        <p:nvGrpSpPr>
          <p:cNvPr id="15" name="Группа 14"/>
          <p:cNvGrpSpPr/>
          <p:nvPr/>
        </p:nvGrpSpPr>
        <p:grpSpPr>
          <a:xfrm>
            <a:off x="4427628" y="264861"/>
            <a:ext cx="8188678" cy="6593139"/>
            <a:chOff x="4427628" y="264861"/>
            <a:chExt cx="8188678" cy="6593139"/>
          </a:xfrm>
          <a:blipFill>
            <a:blip r:embed="rId2"/>
            <a:stretch>
              <a:fillRect/>
            </a:stretch>
          </a:blipFill>
        </p:grpSpPr>
        <p:sp>
          <p:nvSpPr>
            <p:cNvPr id="4" name="Скругленный прямоугольник 3"/>
            <p:cNvSpPr/>
            <p:nvPr/>
          </p:nvSpPr>
          <p:spPr>
            <a:xfrm>
              <a:off x="4427628" y="2839618"/>
              <a:ext cx="519764" cy="210793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4995518" y="2541234"/>
              <a:ext cx="519764" cy="261807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5592281" y="2339103"/>
              <a:ext cx="519764" cy="302233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6160171" y="2074410"/>
              <a:ext cx="519764" cy="355172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6795441" y="1872280"/>
              <a:ext cx="519764" cy="404261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430711" y="1487269"/>
              <a:ext cx="519764" cy="483188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7998601" y="1280325"/>
              <a:ext cx="519764" cy="540458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8633870" y="977130"/>
              <a:ext cx="739921" cy="586659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9489296" y="589382"/>
              <a:ext cx="915614" cy="62543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10520414" y="264861"/>
              <a:ext cx="999813" cy="657886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11616493" y="279133"/>
              <a:ext cx="999813" cy="657886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64266818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899342248"/>
              </p:ext>
            </p:extLst>
          </p:nvPr>
        </p:nvGraphicFramePr>
        <p:xfrm>
          <a:off x="67378" y="741145"/>
          <a:ext cx="12009118" cy="6116855"/>
        </p:xfrm>
        <a:graphic>
          <a:graphicData uri="http://schemas.openxmlformats.org/drawingml/2006/table">
            <a:tbl>
              <a:tblPr firstRow="1" firstCol="1" lastRow="1" lastCol="1" bandRow="1" bandCol="1">
                <a:tableStyleId>{5C22544A-7EE6-4342-B048-85BDC9FD1C3A}</a:tableStyleId>
              </a:tblPr>
              <a:tblGrid>
                <a:gridCol w="1601811"/>
                <a:gridCol w="2019109"/>
                <a:gridCol w="1750383"/>
                <a:gridCol w="1748759"/>
                <a:gridCol w="3083465"/>
                <a:gridCol w="1805591"/>
              </a:tblGrid>
              <a:tr h="217280">
                <a:tc>
                  <a:txBody>
                    <a:bodyPr/>
                    <a:lstStyle/>
                    <a:p>
                      <a:pPr marL="72390" marR="66040" algn="ctr">
                        <a:lnSpc>
                          <a:spcPts val="1280"/>
                        </a:lnSpc>
                        <a:spcAft>
                          <a:spcPts val="0"/>
                        </a:spcAft>
                      </a:pPr>
                      <a:r>
                        <a:rPr lang="ru-RU" sz="1000">
                          <a:effectLst/>
                        </a:rPr>
                        <a:t>Наименование</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322580" algn="l">
                        <a:lnSpc>
                          <a:spcPts val="1280"/>
                        </a:lnSpc>
                        <a:spcAft>
                          <a:spcPts val="0"/>
                        </a:spcAft>
                      </a:pPr>
                      <a:r>
                        <a:rPr lang="ru-RU" sz="1000">
                          <a:effectLst/>
                        </a:rPr>
                        <a:t>Внешний</a:t>
                      </a:r>
                      <a:r>
                        <a:rPr lang="ru-RU" sz="1000" spc="-15">
                          <a:effectLst/>
                        </a:rPr>
                        <a:t> </a:t>
                      </a:r>
                      <a:r>
                        <a:rPr lang="ru-RU" sz="1000">
                          <a:effectLst/>
                        </a:rPr>
                        <a:t>вид</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80645" marR="74930" algn="ctr">
                        <a:lnSpc>
                          <a:spcPts val="1280"/>
                        </a:lnSpc>
                        <a:spcAft>
                          <a:spcPts val="0"/>
                        </a:spcAft>
                      </a:pPr>
                      <a:r>
                        <a:rPr lang="ru-RU" sz="1000">
                          <a:effectLst/>
                        </a:rPr>
                        <a:t>Цвет</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62230" marR="58420" algn="ctr">
                        <a:lnSpc>
                          <a:spcPts val="1280"/>
                        </a:lnSpc>
                        <a:spcAft>
                          <a:spcPts val="0"/>
                        </a:spcAft>
                      </a:pPr>
                      <a:r>
                        <a:rPr lang="ru-RU" sz="1000">
                          <a:effectLst/>
                        </a:rPr>
                        <a:t>Вкус</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56515" marR="53340" algn="ctr">
                        <a:lnSpc>
                          <a:spcPts val="1280"/>
                        </a:lnSpc>
                        <a:spcAft>
                          <a:spcPts val="0"/>
                        </a:spcAft>
                      </a:pPr>
                      <a:r>
                        <a:rPr lang="ru-RU" sz="1000">
                          <a:effectLst/>
                        </a:rPr>
                        <a:t>Запах</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97155" marR="97155" algn="ctr">
                        <a:lnSpc>
                          <a:spcPts val="1280"/>
                        </a:lnSpc>
                        <a:spcAft>
                          <a:spcPts val="0"/>
                        </a:spcAft>
                      </a:pPr>
                      <a:r>
                        <a:rPr lang="ru-RU" sz="1000">
                          <a:effectLst/>
                        </a:rPr>
                        <a:t>Консистенция</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r>
              <a:tr h="250706">
                <a:tc>
                  <a:txBody>
                    <a:bodyPr/>
                    <a:lstStyle/>
                    <a:p>
                      <a:pPr marL="69215" marR="66040" algn="ctr">
                        <a:lnSpc>
                          <a:spcPts val="1515"/>
                        </a:lnSpc>
                        <a:spcAft>
                          <a:spcPts val="0"/>
                        </a:spcAft>
                      </a:pPr>
                      <a:r>
                        <a:rPr lang="ru-RU" sz="1100">
                          <a:effectLst/>
                        </a:rPr>
                        <a:t>Соус</a:t>
                      </a:r>
                      <a:r>
                        <a:rPr lang="ru-RU" sz="1100" spc="-10">
                          <a:effectLst/>
                        </a:rPr>
                        <a:t> </a:t>
                      </a:r>
                      <a:r>
                        <a:rPr lang="ru-RU" sz="1100">
                          <a:effectLst/>
                        </a:rPr>
                        <a:t>«</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R="237490" algn="r">
                        <a:lnSpc>
                          <a:spcPts val="1515"/>
                        </a:lnSpc>
                        <a:spcAft>
                          <a:spcPts val="0"/>
                        </a:spcAft>
                      </a:pPr>
                      <a:r>
                        <a:rPr lang="ru-RU" sz="1100" dirty="0">
                          <a:effectLst/>
                        </a:rPr>
                        <a:t>Желеобразная</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80645" marR="74930" algn="ctr">
                        <a:lnSpc>
                          <a:spcPts val="1515"/>
                        </a:lnSpc>
                        <a:spcAft>
                          <a:spcPts val="0"/>
                        </a:spcAft>
                      </a:pPr>
                      <a:r>
                        <a:rPr lang="ru-RU" sz="1100">
                          <a:effectLst/>
                        </a:rPr>
                        <a:t>От</a:t>
                      </a:r>
                      <a:r>
                        <a:rPr lang="ru-RU" sz="1100" spc="-10">
                          <a:effectLst/>
                        </a:rPr>
                        <a:t> </a:t>
                      </a:r>
                      <a:r>
                        <a:rPr lang="ru-RU" sz="1100">
                          <a:effectLst/>
                        </a:rPr>
                        <a:t>светло-</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60325" marR="59690" algn="ctr">
                        <a:lnSpc>
                          <a:spcPts val="1515"/>
                        </a:lnSpc>
                        <a:spcAft>
                          <a:spcPts val="0"/>
                        </a:spcAft>
                      </a:pPr>
                      <a:r>
                        <a:rPr lang="ru-RU" sz="1100">
                          <a:effectLst/>
                        </a:rPr>
                        <a:t>Мягкий,</a:t>
                      </a:r>
                      <a:r>
                        <a:rPr lang="ru-RU" sz="1100" spc="-10">
                          <a:effectLst/>
                        </a:rPr>
                        <a:t> </a:t>
                      </a:r>
                      <a:r>
                        <a:rPr lang="ru-RU" sz="1100">
                          <a:effectLst/>
                        </a:rPr>
                        <a:t>со</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56515" marR="53975" algn="ctr">
                        <a:lnSpc>
                          <a:spcPts val="1515"/>
                        </a:lnSpc>
                        <a:spcAft>
                          <a:spcPts val="0"/>
                        </a:spcAft>
                      </a:pPr>
                      <a:r>
                        <a:rPr lang="ru-RU" sz="1100">
                          <a:effectLst/>
                        </a:rPr>
                        <a:t>Уксуса</a:t>
                      </a:r>
                      <a:r>
                        <a:rPr lang="ru-RU" sz="1100" spc="-15">
                          <a:effectLst/>
                        </a:rPr>
                        <a:t> </a:t>
                      </a:r>
                      <a:r>
                        <a:rPr lang="ru-RU" sz="1100">
                          <a:effectLst/>
                        </a:rPr>
                        <a:t>и</a:t>
                      </a:r>
                      <a:r>
                        <a:rPr lang="ru-RU" sz="1100" spc="-5">
                          <a:effectLst/>
                        </a:rPr>
                        <a:t> </a:t>
                      </a:r>
                      <a:r>
                        <a:rPr lang="ru-RU" sz="1100">
                          <a:effectLst/>
                        </a:rPr>
                        <a:t>специй,рыбы</a:t>
                      </a:r>
                      <a:r>
                        <a:rPr lang="ru-RU" sz="1100" spc="-15">
                          <a:effectLst/>
                        </a:rPr>
                        <a:t> </a:t>
                      </a:r>
                      <a:r>
                        <a:rPr lang="ru-RU" sz="1100">
                          <a:effectLst/>
                        </a:rPr>
                        <a:t>и</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96520" marR="97155" algn="ctr">
                        <a:lnSpc>
                          <a:spcPts val="1515"/>
                        </a:lnSpc>
                        <a:spcAft>
                          <a:spcPts val="0"/>
                        </a:spcAft>
                      </a:pPr>
                      <a:r>
                        <a:rPr lang="ru-RU" sz="1100">
                          <a:effectLst/>
                        </a:rPr>
                        <a:t>Нежная,</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r>
              <a:tr h="250706">
                <a:tc>
                  <a:txBody>
                    <a:bodyPr/>
                    <a:lstStyle/>
                    <a:p>
                      <a:pPr marL="71120" marR="66040" algn="ctr">
                        <a:lnSpc>
                          <a:spcPts val="1510"/>
                        </a:lnSpc>
                        <a:spcAft>
                          <a:spcPts val="0"/>
                        </a:spcAft>
                      </a:pPr>
                      <a:r>
                        <a:rPr lang="ru-RU" sz="1100">
                          <a:effectLst/>
                        </a:rPr>
                        <a:t>Цезарь»</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427990" algn="l">
                        <a:lnSpc>
                          <a:spcPts val="1510"/>
                        </a:lnSpc>
                        <a:spcAft>
                          <a:spcPts val="0"/>
                        </a:spcAft>
                      </a:pPr>
                      <a:r>
                        <a:rPr lang="ru-RU" sz="1100" dirty="0">
                          <a:effectLst/>
                        </a:rPr>
                        <a:t>эмульсия,</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80010" marR="74930" algn="ctr">
                        <a:lnSpc>
                          <a:spcPts val="1510"/>
                        </a:lnSpc>
                        <a:spcAft>
                          <a:spcPts val="0"/>
                        </a:spcAft>
                      </a:pPr>
                      <a:r>
                        <a:rPr lang="ru-RU" sz="1100">
                          <a:effectLst/>
                        </a:rPr>
                        <a:t>желтого</a:t>
                      </a:r>
                      <a:r>
                        <a:rPr lang="ru-RU" sz="1100" spc="-10">
                          <a:effectLst/>
                        </a:rPr>
                        <a:t> </a:t>
                      </a:r>
                      <a:r>
                        <a:rPr lang="ru-RU" sz="1100">
                          <a:effectLst/>
                        </a:rPr>
                        <a:t>до</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62230" marR="59690" algn="ctr">
                        <a:lnSpc>
                          <a:spcPts val="1510"/>
                        </a:lnSpc>
                        <a:spcAft>
                          <a:spcPts val="0"/>
                        </a:spcAft>
                      </a:pPr>
                      <a:r>
                        <a:rPr lang="ru-RU" sz="1100">
                          <a:effectLst/>
                        </a:rPr>
                        <a:t>сладко-соленым</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56515" marR="53975" algn="ctr">
                        <a:lnSpc>
                          <a:spcPts val="1510"/>
                        </a:lnSpc>
                        <a:spcAft>
                          <a:spcPts val="0"/>
                        </a:spcAft>
                      </a:pPr>
                      <a:r>
                        <a:rPr lang="ru-RU" sz="1100">
                          <a:effectLst/>
                        </a:rPr>
                        <a:t>чеснока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99060" marR="97155" algn="ctr">
                        <a:lnSpc>
                          <a:spcPts val="1510"/>
                        </a:lnSpc>
                        <a:spcAft>
                          <a:spcPts val="0"/>
                        </a:spcAft>
                      </a:pPr>
                      <a:r>
                        <a:rPr lang="ru-RU" sz="1100">
                          <a:effectLst/>
                        </a:rPr>
                        <a:t>кремообразная.</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r>
              <a:tr h="250706">
                <a:tc>
                  <a:txBody>
                    <a:bodyPr/>
                    <a:lstStyle/>
                    <a:p>
                      <a:pPr algn="l">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R="210185" algn="r">
                        <a:lnSpc>
                          <a:spcPts val="1495"/>
                        </a:lnSpc>
                        <a:spcAft>
                          <a:spcPts val="0"/>
                        </a:spcAft>
                      </a:pPr>
                      <a:r>
                        <a:rPr lang="ru-RU" sz="1100" dirty="0" err="1">
                          <a:effectLst/>
                        </a:rPr>
                        <a:t>кремообразная</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80645" marR="74295" algn="ctr">
                        <a:lnSpc>
                          <a:spcPts val="1495"/>
                        </a:lnSpc>
                        <a:spcAft>
                          <a:spcPts val="0"/>
                        </a:spcAft>
                      </a:pPr>
                      <a:r>
                        <a:rPr lang="ru-RU" sz="1100">
                          <a:effectLst/>
                        </a:rPr>
                        <a:t>светло-серого.</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61595" marR="59690" algn="ctr">
                        <a:lnSpc>
                          <a:spcPts val="1495"/>
                        </a:lnSpc>
                        <a:spcAft>
                          <a:spcPts val="0"/>
                        </a:spcAft>
                      </a:pPr>
                      <a:r>
                        <a:rPr lang="ru-RU" sz="1100">
                          <a:effectLst/>
                        </a:rPr>
                        <a:t>вкусом,</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r>
              <a:tr h="250706">
                <a:tc>
                  <a:txBody>
                    <a:bodyPr/>
                    <a:lstStyle/>
                    <a:p>
                      <a:pPr algn="l">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R="226695" algn="r">
                        <a:lnSpc>
                          <a:spcPts val="1510"/>
                        </a:lnSpc>
                        <a:spcAft>
                          <a:spcPts val="0"/>
                        </a:spcAft>
                      </a:pPr>
                      <a:r>
                        <a:rPr lang="ru-RU" sz="1100" dirty="0">
                          <a:effectLst/>
                        </a:rPr>
                        <a:t>консистенция.</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60325" marR="59690" algn="ctr">
                        <a:lnSpc>
                          <a:spcPts val="1510"/>
                        </a:lnSpc>
                        <a:spcAft>
                          <a:spcPts val="0"/>
                        </a:spcAft>
                      </a:pPr>
                      <a:r>
                        <a:rPr lang="ru-RU" sz="1100">
                          <a:effectLst/>
                        </a:rPr>
                        <a:t>кислинкой</a:t>
                      </a:r>
                      <a:r>
                        <a:rPr lang="ru-RU" sz="1100" spc="-10">
                          <a:effectLst/>
                        </a:rPr>
                        <a:t> </a:t>
                      </a:r>
                      <a:r>
                        <a:rPr lang="ru-RU" sz="1100">
                          <a:effectLst/>
                        </a:rPr>
                        <a:t>и</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r>
              <a:tr h="250706">
                <a:tc>
                  <a:txBody>
                    <a:bodyPr/>
                    <a:lstStyle/>
                    <a:p>
                      <a:pPr algn="l">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000" dirty="0">
                          <a:effectLst/>
                        </a:rPr>
                        <a:t> </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60325" marR="59690" algn="ctr">
                        <a:lnSpc>
                          <a:spcPts val="1515"/>
                        </a:lnSpc>
                        <a:spcAft>
                          <a:spcPts val="0"/>
                        </a:spcAft>
                      </a:pPr>
                      <a:r>
                        <a:rPr lang="ru-RU" sz="1100">
                          <a:effectLst/>
                        </a:rPr>
                        <a:t>привкусом</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r>
              <a:tr h="250706">
                <a:tc>
                  <a:txBody>
                    <a:bodyPr/>
                    <a:lstStyle/>
                    <a:p>
                      <a:pPr algn="l">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000" dirty="0">
                          <a:effectLst/>
                        </a:rPr>
                        <a:t> </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60325" marR="59690" algn="ctr">
                        <a:lnSpc>
                          <a:spcPts val="1515"/>
                        </a:lnSpc>
                        <a:spcAft>
                          <a:spcPts val="0"/>
                        </a:spcAft>
                      </a:pPr>
                      <a:r>
                        <a:rPr lang="ru-RU" sz="1100">
                          <a:effectLst/>
                        </a:rPr>
                        <a:t>рыбы</a:t>
                      </a:r>
                      <a:r>
                        <a:rPr lang="ru-RU" sz="1100" spc="-5">
                          <a:effectLst/>
                        </a:rPr>
                        <a:t> </a:t>
                      </a:r>
                      <a:r>
                        <a:rPr lang="ru-RU" sz="1100">
                          <a:effectLst/>
                        </a:rPr>
                        <a:t>и</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r>
              <a:tr h="401611">
                <a:tc>
                  <a:txBody>
                    <a:bodyPr/>
                    <a:lstStyle/>
                    <a:p>
                      <a:pPr algn="l">
                        <a:spcAft>
                          <a:spcPts val="0"/>
                        </a:spcAft>
                      </a:pPr>
                      <a:r>
                        <a:rPr lang="ru-RU" sz="12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200" dirty="0">
                          <a:effectLst/>
                        </a:rPr>
                        <a:t> </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2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61595" marR="59690" algn="ctr">
                        <a:lnSpc>
                          <a:spcPts val="1580"/>
                        </a:lnSpc>
                        <a:spcAft>
                          <a:spcPts val="0"/>
                        </a:spcAft>
                      </a:pPr>
                      <a:r>
                        <a:rPr lang="ru-RU" sz="1100">
                          <a:effectLst/>
                        </a:rPr>
                        <a:t>чеснока.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2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2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r>
              <a:tr h="1139016">
                <a:tc>
                  <a:txBody>
                    <a:bodyPr/>
                    <a:lstStyle/>
                    <a:p>
                      <a:pPr marL="69850" marR="66040" algn="ctr">
                        <a:lnSpc>
                          <a:spcPts val="1835"/>
                        </a:lnSpc>
                        <a:spcAft>
                          <a:spcPts val="0"/>
                        </a:spcAft>
                      </a:pPr>
                      <a:r>
                        <a:rPr lang="ru-RU" sz="1300">
                          <a:effectLst/>
                        </a:rPr>
                        <a:t>Гренки</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102870" marR="93980" indent="-1905" algn="ctr">
                        <a:spcAft>
                          <a:spcPts val="0"/>
                        </a:spcAft>
                      </a:pPr>
                      <a:r>
                        <a:rPr lang="ru-RU" sz="1300" dirty="0">
                          <a:effectLst/>
                        </a:rPr>
                        <a:t>Хрустящие,</a:t>
                      </a:r>
                      <a:r>
                        <a:rPr lang="ru-RU" sz="1300" spc="5" dirty="0">
                          <a:effectLst/>
                        </a:rPr>
                        <a:t> </a:t>
                      </a:r>
                      <a:r>
                        <a:rPr lang="ru-RU" sz="1300" dirty="0" err="1">
                          <a:effectLst/>
                        </a:rPr>
                        <a:t>Правильнойфор</a:t>
                      </a:r>
                      <a:r>
                        <a:rPr lang="ru-RU" sz="1300" spc="-385" dirty="0">
                          <a:effectLst/>
                        </a:rPr>
                        <a:t> </a:t>
                      </a:r>
                      <a:r>
                        <a:rPr lang="ru-RU" sz="1300" dirty="0">
                          <a:effectLst/>
                        </a:rPr>
                        <a:t>мы</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114935" marR="106680" indent="48260" algn="ctr">
                        <a:spcAft>
                          <a:spcPts val="0"/>
                        </a:spcAft>
                      </a:pPr>
                      <a:r>
                        <a:rPr lang="ru-RU" sz="1300">
                          <a:effectLst/>
                        </a:rPr>
                        <a:t>От светло-</a:t>
                      </a:r>
                      <a:r>
                        <a:rPr lang="ru-RU" sz="1300" spc="5">
                          <a:effectLst/>
                        </a:rPr>
                        <a:t> </a:t>
                      </a:r>
                      <a:r>
                        <a:rPr lang="ru-RU" sz="1300">
                          <a:effectLst/>
                        </a:rPr>
                        <a:t>желтого до</a:t>
                      </a:r>
                      <a:r>
                        <a:rPr lang="ru-RU" sz="1300" spc="5">
                          <a:effectLst/>
                        </a:rPr>
                        <a:t> </a:t>
                      </a:r>
                      <a:r>
                        <a:rPr lang="ru-RU" sz="1300">
                          <a:effectLst/>
                        </a:rPr>
                        <a:t>золотистого</a:t>
                      </a:r>
                      <a:r>
                        <a:rPr lang="ru-RU" sz="1300" spc="-385">
                          <a:effectLst/>
                        </a:rPr>
                        <a:t> </a:t>
                      </a:r>
                      <a:r>
                        <a:rPr lang="ru-RU" sz="1300">
                          <a:effectLst/>
                        </a:rPr>
                        <a:t>о</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62230" marR="57150" algn="ctr">
                        <a:spcAft>
                          <a:spcPts val="0"/>
                        </a:spcAft>
                      </a:pPr>
                      <a:r>
                        <a:rPr lang="ru-RU" sz="1100">
                          <a:effectLst/>
                        </a:rPr>
                        <a:t>Солоноватый, с</a:t>
                      </a:r>
                      <a:r>
                        <a:rPr lang="ru-RU" sz="1100" spc="-335">
                          <a:effectLst/>
                        </a:rPr>
                        <a:t> </a:t>
                      </a:r>
                      <a:r>
                        <a:rPr lang="ru-RU" sz="1100">
                          <a:effectLst/>
                        </a:rPr>
                        <a:t>привкусом</a:t>
                      </a:r>
                      <a:r>
                        <a:rPr lang="ru-RU" sz="1100" spc="5">
                          <a:effectLst/>
                        </a:rPr>
                        <a:t> </a:t>
                      </a:r>
                      <a:r>
                        <a:rPr lang="ru-RU" sz="1100">
                          <a:effectLst/>
                        </a:rPr>
                        <a:t>растительного</a:t>
                      </a:r>
                      <a:r>
                        <a:rPr lang="ru-RU" sz="1100" spc="5">
                          <a:effectLst/>
                        </a:rPr>
                        <a:t> </a:t>
                      </a:r>
                      <a:r>
                        <a:rPr lang="ru-RU" sz="1100">
                          <a:effectLst/>
                        </a:rPr>
                        <a:t>масла</a:t>
                      </a:r>
                      <a:r>
                        <a:rPr lang="ru-RU" sz="1100" spc="-10">
                          <a:effectLst/>
                        </a:rPr>
                        <a:t> </a:t>
                      </a:r>
                      <a:r>
                        <a:rPr lang="ru-RU" sz="1100">
                          <a:effectLst/>
                        </a:rPr>
                        <a:t>и чеснока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907415" marR="289560" indent="-605155" algn="l">
                        <a:spcAft>
                          <a:spcPts val="0"/>
                        </a:spcAft>
                      </a:pPr>
                      <a:r>
                        <a:rPr lang="ru-RU" sz="1100">
                          <a:effectLst/>
                        </a:rPr>
                        <a:t>растительного масла и</a:t>
                      </a:r>
                      <a:r>
                        <a:rPr lang="ru-RU" sz="1100" spc="-335">
                          <a:effectLst/>
                        </a:rPr>
                        <a:t> </a:t>
                      </a:r>
                      <a:r>
                        <a:rPr lang="ru-RU" sz="1100">
                          <a:effectLst/>
                        </a:rPr>
                        <a:t>чеснока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629285" marR="100330" indent="-520065" algn="l">
                        <a:spcAft>
                          <a:spcPts val="0"/>
                        </a:spcAft>
                      </a:pPr>
                      <a:r>
                        <a:rPr lang="ru-RU" sz="1300">
                          <a:effectLst/>
                        </a:rPr>
                        <a:t>Поджариста</a:t>
                      </a:r>
                      <a:r>
                        <a:rPr lang="ru-RU" sz="1300" spc="-385">
                          <a:effectLst/>
                        </a:rPr>
                        <a:t> </a:t>
                      </a:r>
                      <a:r>
                        <a:rPr lang="ru-RU" sz="1300">
                          <a:effectLst/>
                        </a:rPr>
                        <a:t>я,</a:t>
                      </a:r>
                      <a:endParaRPr lang="ru-RU" sz="900">
                        <a:effectLst/>
                      </a:endParaRPr>
                    </a:p>
                    <a:p>
                      <a:pPr marL="220980" algn="l">
                        <a:spcAft>
                          <a:spcPts val="0"/>
                        </a:spcAft>
                      </a:pPr>
                      <a:r>
                        <a:rPr lang="ru-RU" sz="1300">
                          <a:effectLst/>
                        </a:rPr>
                        <a:t>хрустящая</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r>
              <a:tr h="601696">
                <a:tc>
                  <a:txBody>
                    <a:bodyPr/>
                    <a:lstStyle/>
                    <a:p>
                      <a:pPr marL="71120" marR="66040" algn="ctr">
                        <a:lnSpc>
                          <a:spcPts val="2055"/>
                        </a:lnSpc>
                        <a:spcAft>
                          <a:spcPts val="0"/>
                        </a:spcAft>
                      </a:pPr>
                      <a:r>
                        <a:rPr lang="ru-RU" sz="1400">
                          <a:effectLst/>
                        </a:rPr>
                        <a:t>овощи</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148590" algn="l">
                        <a:lnSpc>
                          <a:spcPts val="1795"/>
                        </a:lnSpc>
                        <a:spcAft>
                          <a:spcPts val="0"/>
                        </a:spcAft>
                      </a:pPr>
                      <a:r>
                        <a:rPr lang="ru-RU" sz="1300">
                          <a:effectLst/>
                        </a:rPr>
                        <a:t>Свойственный</a:t>
                      </a:r>
                      <a:endParaRPr lang="ru-RU" sz="900">
                        <a:effectLst/>
                      </a:endParaRPr>
                    </a:p>
                    <a:p>
                      <a:pPr marL="184150" algn="l">
                        <a:lnSpc>
                          <a:spcPts val="1775"/>
                        </a:lnSpc>
                        <a:spcAft>
                          <a:spcPts val="0"/>
                        </a:spcAft>
                      </a:pPr>
                      <a:r>
                        <a:rPr lang="ru-RU" sz="1300">
                          <a:effectLst/>
                        </a:rPr>
                        <a:t>данному</a:t>
                      </a:r>
                      <a:r>
                        <a:rPr lang="ru-RU" sz="1300" spc="-20">
                          <a:effectLst/>
                        </a:rPr>
                        <a:t> </a:t>
                      </a:r>
                      <a:r>
                        <a:rPr lang="ru-RU" sz="1300">
                          <a:effectLst/>
                        </a:rPr>
                        <a:t>виду,</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80645" marR="74930" algn="ctr">
                        <a:lnSpc>
                          <a:spcPts val="1795"/>
                        </a:lnSpc>
                        <a:spcAft>
                          <a:spcPts val="0"/>
                        </a:spcAft>
                      </a:pPr>
                      <a:r>
                        <a:rPr lang="ru-RU" sz="1300">
                          <a:effectLst/>
                        </a:rPr>
                        <a:t>Свойственны</a:t>
                      </a:r>
                      <a:endParaRPr lang="ru-RU" sz="900">
                        <a:effectLst/>
                      </a:endParaRPr>
                    </a:p>
                    <a:p>
                      <a:pPr marL="80645" marR="74930" algn="ctr">
                        <a:lnSpc>
                          <a:spcPts val="1775"/>
                        </a:lnSpc>
                        <a:spcAft>
                          <a:spcPts val="0"/>
                        </a:spcAft>
                      </a:pPr>
                      <a:r>
                        <a:rPr lang="ru-RU" sz="1300">
                          <a:effectLst/>
                        </a:rPr>
                        <a:t>й</a:t>
                      </a:r>
                      <a:r>
                        <a:rPr lang="ru-RU" sz="1300" spc="-10">
                          <a:effectLst/>
                        </a:rPr>
                        <a:t> </a:t>
                      </a:r>
                      <a:r>
                        <a:rPr lang="ru-RU" sz="1300">
                          <a:effectLst/>
                        </a:rPr>
                        <a:t>данному</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62230" marR="59055" algn="ctr">
                        <a:lnSpc>
                          <a:spcPts val="1795"/>
                        </a:lnSpc>
                        <a:spcAft>
                          <a:spcPts val="0"/>
                        </a:spcAft>
                      </a:pPr>
                      <a:r>
                        <a:rPr lang="ru-RU" sz="1300">
                          <a:effectLst/>
                        </a:rPr>
                        <a:t>Свойственны</a:t>
                      </a:r>
                      <a:endParaRPr lang="ru-RU" sz="900">
                        <a:effectLst/>
                      </a:endParaRPr>
                    </a:p>
                    <a:p>
                      <a:pPr marL="62230" marR="59055" algn="ctr">
                        <a:lnSpc>
                          <a:spcPts val="1775"/>
                        </a:lnSpc>
                        <a:spcAft>
                          <a:spcPts val="0"/>
                        </a:spcAft>
                      </a:pPr>
                      <a:r>
                        <a:rPr lang="ru-RU" sz="1300">
                          <a:effectLst/>
                        </a:rPr>
                        <a:t>й</a:t>
                      </a:r>
                      <a:r>
                        <a:rPr lang="ru-RU" sz="1300" spc="-10">
                          <a:effectLst/>
                        </a:rPr>
                        <a:t> </a:t>
                      </a:r>
                      <a:r>
                        <a:rPr lang="ru-RU" sz="1300">
                          <a:effectLst/>
                        </a:rPr>
                        <a:t>данному</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56515" marR="55245" algn="ctr">
                        <a:lnSpc>
                          <a:spcPts val="1795"/>
                        </a:lnSpc>
                        <a:spcAft>
                          <a:spcPts val="0"/>
                        </a:spcAft>
                      </a:pPr>
                      <a:r>
                        <a:rPr lang="ru-RU" sz="1300">
                          <a:effectLst/>
                        </a:rPr>
                        <a:t>Помидоров,растительног</a:t>
                      </a:r>
                      <a:endParaRPr lang="ru-RU" sz="900">
                        <a:effectLst/>
                      </a:endParaRPr>
                    </a:p>
                    <a:p>
                      <a:pPr marL="55880" marR="55245" algn="ctr">
                        <a:lnSpc>
                          <a:spcPts val="1775"/>
                        </a:lnSpc>
                        <a:spcAft>
                          <a:spcPts val="0"/>
                        </a:spcAft>
                      </a:pPr>
                      <a:r>
                        <a:rPr lang="ru-RU" sz="1300">
                          <a:effectLst/>
                        </a:rPr>
                        <a:t>о</a:t>
                      </a:r>
                      <a:r>
                        <a:rPr lang="ru-RU" sz="1300" spc="-15">
                          <a:effectLst/>
                        </a:rPr>
                        <a:t> </a:t>
                      </a:r>
                      <a:r>
                        <a:rPr lang="ru-RU" sz="1300">
                          <a:effectLst/>
                        </a:rPr>
                        <a:t>масла</a:t>
                      </a:r>
                      <a:r>
                        <a:rPr lang="ru-RU" sz="1300" spc="-10">
                          <a:effectLst/>
                        </a:rPr>
                        <a:t> </a:t>
                      </a:r>
                      <a:r>
                        <a:rPr lang="ru-RU" sz="1300">
                          <a:effectLst/>
                        </a:rPr>
                        <a:t>и</a:t>
                      </a:r>
                      <a:r>
                        <a:rPr lang="ru-RU" sz="1300" spc="-10">
                          <a:effectLst/>
                        </a:rPr>
                        <a:t> </a:t>
                      </a:r>
                      <a:r>
                        <a:rPr lang="ru-RU" sz="1300">
                          <a:effectLst/>
                        </a:rPr>
                        <a:t>чеснока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97155" marR="97155" algn="ctr">
                        <a:lnSpc>
                          <a:spcPts val="1795"/>
                        </a:lnSpc>
                        <a:spcAft>
                          <a:spcPts val="0"/>
                        </a:spcAft>
                      </a:pPr>
                      <a:r>
                        <a:rPr lang="ru-RU" sz="1300">
                          <a:effectLst/>
                        </a:rPr>
                        <a:t>Упругая,</a:t>
                      </a:r>
                      <a:endParaRPr lang="ru-RU" sz="900">
                        <a:effectLst/>
                      </a:endParaRPr>
                    </a:p>
                    <a:p>
                      <a:pPr marL="95885" marR="97155" algn="ctr">
                        <a:lnSpc>
                          <a:spcPts val="1775"/>
                        </a:lnSpc>
                        <a:spcAft>
                          <a:spcPts val="0"/>
                        </a:spcAft>
                      </a:pPr>
                      <a:r>
                        <a:rPr lang="ru-RU" sz="1300">
                          <a:effectLst/>
                        </a:rPr>
                        <a:t>хрустяшая.</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r>
              <a:tr h="284134">
                <a:tc>
                  <a:txBody>
                    <a:bodyPr/>
                    <a:lstStyle/>
                    <a:p>
                      <a:pPr algn="l">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R="183515" algn="r">
                        <a:lnSpc>
                          <a:spcPts val="1740"/>
                        </a:lnSpc>
                        <a:spcAft>
                          <a:spcPts val="0"/>
                        </a:spcAft>
                      </a:pPr>
                      <a:r>
                        <a:rPr lang="ru-RU" sz="1300">
                          <a:effectLst/>
                        </a:rPr>
                        <a:t>без</a:t>
                      </a:r>
                      <a:r>
                        <a:rPr lang="ru-RU" sz="1300" spc="-15">
                          <a:effectLst/>
                        </a:rPr>
                        <a:t> </a:t>
                      </a:r>
                      <a:r>
                        <a:rPr lang="ru-RU" sz="1300">
                          <a:effectLst/>
                        </a:rPr>
                        <a:t>признаков</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80645" marR="74930" algn="ctr">
                        <a:lnSpc>
                          <a:spcPts val="1740"/>
                        </a:lnSpc>
                        <a:spcAft>
                          <a:spcPts val="0"/>
                        </a:spcAft>
                      </a:pPr>
                      <a:r>
                        <a:rPr lang="ru-RU" sz="1300">
                          <a:effectLst/>
                        </a:rPr>
                        <a:t>виду,</a:t>
                      </a:r>
                      <a:r>
                        <a:rPr lang="ru-RU" sz="1300" spc="-20">
                          <a:effectLst/>
                        </a:rPr>
                        <a:t> </a:t>
                      </a:r>
                      <a:r>
                        <a:rPr lang="ru-RU" sz="1300">
                          <a:effectLst/>
                        </a:rPr>
                        <a:t>без</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60325" marR="59690" algn="ctr">
                        <a:lnSpc>
                          <a:spcPts val="1740"/>
                        </a:lnSpc>
                        <a:spcAft>
                          <a:spcPts val="0"/>
                        </a:spcAft>
                      </a:pPr>
                      <a:r>
                        <a:rPr lang="ru-RU" sz="1300">
                          <a:effectLst/>
                        </a:rPr>
                        <a:t>виду</a:t>
                      </a:r>
                      <a:r>
                        <a:rPr lang="ru-RU" sz="1300" spc="-15">
                          <a:effectLst/>
                        </a:rPr>
                        <a:t> </a:t>
                      </a:r>
                      <a:r>
                        <a:rPr lang="ru-RU" sz="1300">
                          <a:effectLst/>
                        </a:rPr>
                        <a:t>овощей</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r>
              <a:tr h="284134">
                <a:tc>
                  <a:txBody>
                    <a:bodyPr/>
                    <a:lstStyle/>
                    <a:p>
                      <a:pPr algn="l">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526415" marR="517525" algn="ctr">
                        <a:lnSpc>
                          <a:spcPts val="1735"/>
                        </a:lnSpc>
                        <a:spcAft>
                          <a:spcPts val="0"/>
                        </a:spcAft>
                      </a:pPr>
                      <a:r>
                        <a:rPr lang="ru-RU" sz="1300">
                          <a:effectLst/>
                        </a:rPr>
                        <a:t>порчи</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80645" marR="74930" algn="ctr">
                        <a:lnSpc>
                          <a:spcPts val="1735"/>
                        </a:lnSpc>
                        <a:spcAft>
                          <a:spcPts val="0"/>
                        </a:spcAft>
                      </a:pPr>
                      <a:r>
                        <a:rPr lang="ru-RU" sz="1300">
                          <a:effectLst/>
                        </a:rPr>
                        <a:t>признаков</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r>
              <a:tr h="300848">
                <a:tc>
                  <a:txBody>
                    <a:bodyPr/>
                    <a:lstStyle/>
                    <a:p>
                      <a:pPr algn="l">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80010" marR="74930" algn="ctr">
                        <a:lnSpc>
                          <a:spcPts val="1750"/>
                        </a:lnSpc>
                        <a:spcAft>
                          <a:spcPts val="0"/>
                        </a:spcAft>
                      </a:pPr>
                      <a:r>
                        <a:rPr lang="ru-RU" sz="1300">
                          <a:effectLst/>
                        </a:rPr>
                        <a:t>порчи</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r>
              <a:tr h="1083052">
                <a:tc>
                  <a:txBody>
                    <a:bodyPr/>
                    <a:lstStyle/>
                    <a:p>
                      <a:pPr marL="72390" marR="66040" algn="ctr">
                        <a:spcAft>
                          <a:spcPts val="0"/>
                        </a:spcAft>
                      </a:pPr>
                      <a:r>
                        <a:rPr lang="ru-RU" sz="1400">
                          <a:effectLst/>
                        </a:rPr>
                        <a:t>Основной</a:t>
                      </a:r>
                      <a:r>
                        <a:rPr lang="ru-RU" sz="1400" spc="5">
                          <a:effectLst/>
                        </a:rPr>
                        <a:t> </a:t>
                      </a:r>
                      <a:r>
                        <a:rPr lang="ru-RU" sz="1400" spc="-5">
                          <a:effectLst/>
                        </a:rPr>
                        <a:t>ингридиен</a:t>
                      </a:r>
                      <a:r>
                        <a:rPr lang="ru-RU" sz="1400" spc="-435">
                          <a:effectLst/>
                        </a:rPr>
                        <a:t> </a:t>
                      </a:r>
                      <a:r>
                        <a:rPr lang="ru-RU" sz="1400">
                          <a:effectLst/>
                        </a:rPr>
                        <a:t>т</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184150" marR="139700" indent="-35560" algn="just">
                        <a:spcAft>
                          <a:spcPts val="0"/>
                        </a:spcAft>
                      </a:pPr>
                      <a:r>
                        <a:rPr lang="ru-RU" sz="1300" spc="-5">
                          <a:effectLst/>
                        </a:rPr>
                        <a:t>Свойственный</a:t>
                      </a:r>
                      <a:r>
                        <a:rPr lang="ru-RU" sz="1300" spc="-390">
                          <a:effectLst/>
                        </a:rPr>
                        <a:t> </a:t>
                      </a:r>
                      <a:r>
                        <a:rPr lang="ru-RU" sz="1300">
                          <a:effectLst/>
                        </a:rPr>
                        <a:t>данному виду,</a:t>
                      </a:r>
                      <a:r>
                        <a:rPr lang="ru-RU" sz="1300" spc="-385">
                          <a:effectLst/>
                        </a:rPr>
                        <a:t> </a:t>
                      </a:r>
                      <a:r>
                        <a:rPr lang="ru-RU" sz="1300">
                          <a:effectLst/>
                        </a:rPr>
                        <a:t>без</a:t>
                      </a:r>
                      <a:r>
                        <a:rPr lang="ru-RU" sz="1300" spc="-15">
                          <a:effectLst/>
                        </a:rPr>
                        <a:t> </a:t>
                      </a:r>
                      <a:r>
                        <a:rPr lang="ru-RU" sz="1300">
                          <a:effectLst/>
                        </a:rPr>
                        <a:t>признаков</a:t>
                      </a:r>
                      <a:endParaRPr lang="ru-RU" sz="900">
                        <a:effectLst/>
                      </a:endParaRPr>
                    </a:p>
                    <a:p>
                      <a:pPr marL="526415" marR="517525" algn="ctr">
                        <a:lnSpc>
                          <a:spcPts val="1775"/>
                        </a:lnSpc>
                        <a:spcAft>
                          <a:spcPts val="0"/>
                        </a:spcAft>
                      </a:pPr>
                      <a:r>
                        <a:rPr lang="ru-RU" sz="1300">
                          <a:effectLst/>
                        </a:rPr>
                        <a:t>порчи</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80645" marR="73025" algn="ctr">
                        <a:spcAft>
                          <a:spcPts val="0"/>
                        </a:spcAft>
                      </a:pPr>
                      <a:r>
                        <a:rPr lang="ru-RU" sz="1300">
                          <a:effectLst/>
                        </a:rPr>
                        <a:t>Свойственны</a:t>
                      </a:r>
                      <a:r>
                        <a:rPr lang="ru-RU" sz="1300" spc="-385">
                          <a:effectLst/>
                        </a:rPr>
                        <a:t> </a:t>
                      </a:r>
                      <a:r>
                        <a:rPr lang="ru-RU" sz="1300">
                          <a:effectLst/>
                        </a:rPr>
                        <a:t>й данному</a:t>
                      </a:r>
                      <a:r>
                        <a:rPr lang="ru-RU" sz="1300" spc="5">
                          <a:effectLst/>
                        </a:rPr>
                        <a:t> </a:t>
                      </a:r>
                      <a:r>
                        <a:rPr lang="ru-RU" sz="1300">
                          <a:effectLst/>
                        </a:rPr>
                        <a:t>виду,</a:t>
                      </a:r>
                      <a:r>
                        <a:rPr lang="ru-RU" sz="1300" spc="-15">
                          <a:effectLst/>
                        </a:rPr>
                        <a:t> </a:t>
                      </a:r>
                      <a:r>
                        <a:rPr lang="ru-RU" sz="1300">
                          <a:effectLst/>
                        </a:rPr>
                        <a:t>без</a:t>
                      </a:r>
                      <a:endParaRPr lang="ru-RU" sz="900">
                        <a:effectLst/>
                      </a:endParaRPr>
                    </a:p>
                    <a:p>
                      <a:pPr marL="80645" marR="74930" algn="ctr">
                        <a:lnSpc>
                          <a:spcPts val="1775"/>
                        </a:lnSpc>
                        <a:spcAft>
                          <a:spcPts val="0"/>
                        </a:spcAft>
                      </a:pPr>
                      <a:r>
                        <a:rPr lang="ru-RU" sz="1300">
                          <a:effectLst/>
                        </a:rPr>
                        <a:t>признаков</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64135" marR="59690" algn="ctr">
                        <a:spcAft>
                          <a:spcPts val="0"/>
                        </a:spcAft>
                      </a:pPr>
                      <a:r>
                        <a:rPr lang="ru-RU" sz="1300" spc="-5">
                          <a:effectLst/>
                        </a:rPr>
                        <a:t>Свойственны</a:t>
                      </a:r>
                      <a:r>
                        <a:rPr lang="ru-RU" sz="1300" spc="-385">
                          <a:effectLst/>
                        </a:rPr>
                        <a:t> </a:t>
                      </a:r>
                      <a:r>
                        <a:rPr lang="ru-RU" sz="1300">
                          <a:effectLst/>
                        </a:rPr>
                        <a:t>й данному</a:t>
                      </a:r>
                      <a:r>
                        <a:rPr lang="ru-RU" sz="1300" spc="5">
                          <a:effectLst/>
                        </a:rPr>
                        <a:t> </a:t>
                      </a:r>
                      <a:r>
                        <a:rPr lang="ru-RU" sz="1300">
                          <a:effectLst/>
                        </a:rPr>
                        <a:t>виду</a:t>
                      </a:r>
                      <a:endParaRPr lang="ru-RU" sz="900">
                        <a:effectLst/>
                      </a:endParaRPr>
                    </a:p>
                    <a:p>
                      <a:pPr marL="60325" marR="59690" algn="ctr">
                        <a:lnSpc>
                          <a:spcPts val="1775"/>
                        </a:lnSpc>
                        <a:spcAft>
                          <a:spcPts val="0"/>
                        </a:spcAft>
                      </a:pPr>
                      <a:r>
                        <a:rPr lang="ru-RU" sz="1300">
                          <a:effectLst/>
                        </a:rPr>
                        <a:t>продукта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566420" marR="165100" indent="-393700" algn="l">
                        <a:spcAft>
                          <a:spcPts val="0"/>
                        </a:spcAft>
                      </a:pPr>
                      <a:r>
                        <a:rPr lang="ru-RU" sz="1300">
                          <a:effectLst/>
                        </a:rPr>
                        <a:t>Свойственный</a:t>
                      </a:r>
                      <a:r>
                        <a:rPr lang="ru-RU" sz="1300" spc="-55">
                          <a:effectLst/>
                        </a:rPr>
                        <a:t> </a:t>
                      </a:r>
                      <a:r>
                        <a:rPr lang="ru-RU" sz="1300">
                          <a:effectLst/>
                        </a:rPr>
                        <a:t>данному</a:t>
                      </a:r>
                      <a:r>
                        <a:rPr lang="ru-RU" sz="1300" spc="-385">
                          <a:effectLst/>
                        </a:rPr>
                        <a:t> </a:t>
                      </a:r>
                      <a:r>
                        <a:rPr lang="ru-RU" sz="1300">
                          <a:effectLst/>
                        </a:rPr>
                        <a:t>виду</a:t>
                      </a:r>
                      <a:r>
                        <a:rPr lang="ru-RU" sz="1300" spc="-10">
                          <a:effectLst/>
                        </a:rPr>
                        <a:t> </a:t>
                      </a:r>
                      <a:r>
                        <a:rPr lang="ru-RU" sz="1300">
                          <a:effectLst/>
                        </a:rPr>
                        <a:t>продукта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97155" marR="97155" algn="ctr">
                        <a:spcAft>
                          <a:spcPts val="0"/>
                        </a:spcAft>
                      </a:pPr>
                      <a:r>
                        <a:rPr lang="ru-RU" sz="1300">
                          <a:effectLst/>
                        </a:rPr>
                        <a:t>Свойственны</a:t>
                      </a:r>
                      <a:r>
                        <a:rPr lang="ru-RU" sz="1300" spc="-385">
                          <a:effectLst/>
                        </a:rPr>
                        <a:t> </a:t>
                      </a:r>
                      <a:r>
                        <a:rPr lang="ru-RU" sz="1300">
                          <a:effectLst/>
                        </a:rPr>
                        <a:t>й данному</a:t>
                      </a:r>
                      <a:r>
                        <a:rPr lang="ru-RU" sz="1300" spc="5">
                          <a:effectLst/>
                        </a:rPr>
                        <a:t> </a:t>
                      </a:r>
                      <a:r>
                        <a:rPr lang="ru-RU" sz="1300">
                          <a:effectLst/>
                        </a:rPr>
                        <a:t>виду</a:t>
                      </a:r>
                      <a:endParaRPr lang="ru-RU" sz="900">
                        <a:effectLst/>
                      </a:endParaRPr>
                    </a:p>
                    <a:p>
                      <a:pPr marL="96520" marR="97155" algn="ctr">
                        <a:lnSpc>
                          <a:spcPts val="1775"/>
                        </a:lnSpc>
                        <a:spcAft>
                          <a:spcPts val="0"/>
                        </a:spcAft>
                      </a:pPr>
                      <a:r>
                        <a:rPr lang="ru-RU" sz="1300">
                          <a:effectLst/>
                        </a:rPr>
                        <a:t>продукта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r>
              <a:tr h="300848">
                <a:tc>
                  <a:txBody>
                    <a:bodyPr/>
                    <a:lstStyle/>
                    <a:p>
                      <a:pPr algn="l">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marL="80010" marR="74930" algn="ctr">
                        <a:lnSpc>
                          <a:spcPts val="1775"/>
                        </a:lnSpc>
                        <a:spcAft>
                          <a:spcPts val="0"/>
                        </a:spcAft>
                      </a:pPr>
                      <a:r>
                        <a:rPr lang="ru-RU" sz="1300">
                          <a:effectLst/>
                        </a:rPr>
                        <a:t>порчи</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l">
                        <a:spcAft>
                          <a:spcPts val="0"/>
                        </a:spcAft>
                      </a:pPr>
                      <a:r>
                        <a:rPr lang="ru-RU" sz="1100" dirty="0">
                          <a:effectLst/>
                        </a:rPr>
                        <a:t> </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r>
            </a:tbl>
          </a:graphicData>
        </a:graphic>
      </p:graphicFrame>
      <p:sp>
        <p:nvSpPr>
          <p:cNvPr id="7" name="Прямоугольник 6"/>
          <p:cNvSpPr/>
          <p:nvPr/>
        </p:nvSpPr>
        <p:spPr>
          <a:xfrm>
            <a:off x="3266284" y="-125129"/>
            <a:ext cx="5954717" cy="830997"/>
          </a:xfrm>
          <a:prstGeom prst="rect">
            <a:avLst/>
          </a:prstGeom>
        </p:spPr>
        <p:txBody>
          <a:bodyPr wrap="square">
            <a:spAutoFit/>
          </a:bodyPr>
          <a:lstStyle/>
          <a:p>
            <a:r>
              <a:rPr lang="ru-RU" sz="4800" dirty="0" smtClean="0">
                <a:effectLst/>
                <a:latin typeface="Times New Roman" panose="02020603050405020304" pitchFamily="18" charset="0"/>
                <a:ea typeface="Times New Roman" panose="02020603050405020304" pitchFamily="18" charset="0"/>
              </a:rPr>
              <a:t>Дегустация</a:t>
            </a:r>
            <a:r>
              <a:rPr lang="ru-RU" sz="4800" spc="-25" dirty="0" smtClean="0">
                <a:effectLst/>
                <a:latin typeface="Times New Roman" panose="02020603050405020304" pitchFamily="18" charset="0"/>
                <a:ea typeface="Times New Roman" panose="02020603050405020304" pitchFamily="18" charset="0"/>
              </a:rPr>
              <a:t> </a:t>
            </a:r>
            <a:r>
              <a:rPr lang="ru-RU" sz="4800" dirty="0" smtClean="0">
                <a:effectLst/>
                <a:latin typeface="Times New Roman" panose="02020603050405020304" pitchFamily="18" charset="0"/>
                <a:ea typeface="Times New Roman" panose="02020603050405020304" pitchFamily="18" charset="0"/>
              </a:rPr>
              <a:t>салата</a:t>
            </a:r>
            <a:endParaRPr lang="ru-RU" sz="4800" dirty="0"/>
          </a:p>
        </p:txBody>
      </p:sp>
    </p:spTree>
    <p:extLst>
      <p:ext uri="{BB962C8B-B14F-4D97-AF65-F5344CB8AC3E}">
        <p14:creationId xmlns:p14="http://schemas.microsoft.com/office/powerpoint/2010/main" val="19402354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03" y="86958"/>
            <a:ext cx="8295758" cy="837067"/>
          </a:xfrm>
        </p:spPr>
        <p:txBody>
          <a:bodyPr/>
          <a:lstStyle/>
          <a:p>
            <a:r>
              <a:rPr lang="ru-RU" dirty="0" smtClean="0"/>
              <a:t>спасибо за внимание!</a:t>
            </a:r>
            <a:endParaRPr lang="ru-RU" dirty="0"/>
          </a:p>
        </p:txBody>
      </p:sp>
      <p:sp>
        <p:nvSpPr>
          <p:cNvPr id="3" name="Объект 2"/>
          <p:cNvSpPr>
            <a:spLocks noGrp="1"/>
          </p:cNvSpPr>
          <p:nvPr>
            <p:ph idx="1"/>
          </p:nvPr>
        </p:nvSpPr>
        <p:spPr>
          <a:xfrm flipV="1">
            <a:off x="7392202" y="7730689"/>
            <a:ext cx="2378518" cy="1625066"/>
          </a:xfrm>
        </p:spPr>
        <p:txBody>
          <a:bodyPr/>
          <a:lstStyle/>
          <a:p>
            <a:endParaRPr lang="ru-RU" dirty="0"/>
          </a:p>
        </p:txBody>
      </p:sp>
      <p:grpSp>
        <p:nvGrpSpPr>
          <p:cNvPr id="90" name="Группа 89"/>
          <p:cNvGrpSpPr/>
          <p:nvPr/>
        </p:nvGrpSpPr>
        <p:grpSpPr>
          <a:xfrm>
            <a:off x="-400923" y="-189029"/>
            <a:ext cx="13062925" cy="7667837"/>
            <a:chOff x="-400923" y="-189029"/>
            <a:chExt cx="13062925" cy="7667837"/>
          </a:xfrm>
          <a:blipFill>
            <a:blip r:embed="rId2"/>
            <a:stretch>
              <a:fillRect/>
            </a:stretch>
          </a:blipFill>
        </p:grpSpPr>
        <p:sp>
          <p:nvSpPr>
            <p:cNvPr id="4" name="Шестиугольник 3"/>
            <p:cNvSpPr/>
            <p:nvPr/>
          </p:nvSpPr>
          <p:spPr>
            <a:xfrm>
              <a:off x="2839453" y="225231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Шестиугольник 4"/>
            <p:cNvSpPr/>
            <p:nvPr/>
          </p:nvSpPr>
          <p:spPr>
            <a:xfrm>
              <a:off x="3684871" y="179511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Шестиугольник 5"/>
            <p:cNvSpPr/>
            <p:nvPr/>
          </p:nvSpPr>
          <p:spPr>
            <a:xfrm>
              <a:off x="3684871" y="270951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Шестиугольник 6"/>
            <p:cNvSpPr/>
            <p:nvPr/>
          </p:nvSpPr>
          <p:spPr>
            <a:xfrm>
              <a:off x="4530289" y="2254719"/>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Шестиугольник 7"/>
            <p:cNvSpPr/>
            <p:nvPr/>
          </p:nvSpPr>
          <p:spPr>
            <a:xfrm>
              <a:off x="2839453" y="1335505"/>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Шестиугольник 8"/>
            <p:cNvSpPr/>
            <p:nvPr/>
          </p:nvSpPr>
          <p:spPr>
            <a:xfrm>
              <a:off x="3692891" y="875898"/>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Шестиугольник 9"/>
            <p:cNvSpPr/>
            <p:nvPr/>
          </p:nvSpPr>
          <p:spPr>
            <a:xfrm>
              <a:off x="4530289" y="1330691"/>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Шестиугольник 10"/>
            <p:cNvSpPr/>
            <p:nvPr/>
          </p:nvSpPr>
          <p:spPr>
            <a:xfrm>
              <a:off x="5383727" y="179511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Шестиугольник 11"/>
            <p:cNvSpPr/>
            <p:nvPr/>
          </p:nvSpPr>
          <p:spPr>
            <a:xfrm>
              <a:off x="5383727" y="871084"/>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Шестиугольник 12"/>
            <p:cNvSpPr/>
            <p:nvPr/>
          </p:nvSpPr>
          <p:spPr>
            <a:xfrm>
              <a:off x="6246641" y="133791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Шестиугольник 13"/>
            <p:cNvSpPr/>
            <p:nvPr/>
          </p:nvSpPr>
          <p:spPr>
            <a:xfrm>
              <a:off x="6221125" y="2245091"/>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Шестиугольник 14"/>
            <p:cNvSpPr/>
            <p:nvPr/>
          </p:nvSpPr>
          <p:spPr>
            <a:xfrm>
              <a:off x="5358702" y="270951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Шестиугольник 15"/>
            <p:cNvSpPr/>
            <p:nvPr/>
          </p:nvSpPr>
          <p:spPr>
            <a:xfrm>
              <a:off x="4521787" y="317634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Шестиугольник 16"/>
            <p:cNvSpPr/>
            <p:nvPr/>
          </p:nvSpPr>
          <p:spPr>
            <a:xfrm>
              <a:off x="6202515" y="3197989"/>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Шестиугольник 17"/>
            <p:cNvSpPr/>
            <p:nvPr/>
          </p:nvSpPr>
          <p:spPr>
            <a:xfrm>
              <a:off x="7082583" y="1784281"/>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Шестиугольник 18"/>
            <p:cNvSpPr/>
            <p:nvPr/>
          </p:nvSpPr>
          <p:spPr>
            <a:xfrm>
              <a:off x="7057067" y="269146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Шестиугольник 19"/>
            <p:cNvSpPr/>
            <p:nvPr/>
          </p:nvSpPr>
          <p:spPr>
            <a:xfrm>
              <a:off x="7057067" y="363354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Шестиугольник 20"/>
            <p:cNvSpPr/>
            <p:nvPr/>
          </p:nvSpPr>
          <p:spPr>
            <a:xfrm>
              <a:off x="5359342" y="366241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Шестиугольник 21"/>
            <p:cNvSpPr/>
            <p:nvPr/>
          </p:nvSpPr>
          <p:spPr>
            <a:xfrm>
              <a:off x="7937477" y="223065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Шестиугольник 22"/>
            <p:cNvSpPr/>
            <p:nvPr/>
          </p:nvSpPr>
          <p:spPr>
            <a:xfrm>
              <a:off x="7918850" y="315227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Шестиугольник 23"/>
            <p:cNvSpPr/>
            <p:nvPr/>
          </p:nvSpPr>
          <p:spPr>
            <a:xfrm>
              <a:off x="3660004" y="366241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Шестиугольник 24"/>
            <p:cNvSpPr/>
            <p:nvPr/>
          </p:nvSpPr>
          <p:spPr>
            <a:xfrm>
              <a:off x="2828683" y="3164305"/>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Шестиугольник 25"/>
            <p:cNvSpPr/>
            <p:nvPr/>
          </p:nvSpPr>
          <p:spPr>
            <a:xfrm>
              <a:off x="4500768" y="4129238"/>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Шестиугольник 26"/>
            <p:cNvSpPr/>
            <p:nvPr/>
          </p:nvSpPr>
          <p:spPr>
            <a:xfrm>
              <a:off x="6221125" y="4158108"/>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Шестиугольник 27"/>
            <p:cNvSpPr/>
            <p:nvPr/>
          </p:nvSpPr>
          <p:spPr>
            <a:xfrm>
              <a:off x="5358702" y="4586438"/>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Шестиугольник 28"/>
            <p:cNvSpPr/>
            <p:nvPr/>
          </p:nvSpPr>
          <p:spPr>
            <a:xfrm>
              <a:off x="7937477" y="4093148"/>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Шестиугольник 29"/>
            <p:cNvSpPr/>
            <p:nvPr/>
          </p:nvSpPr>
          <p:spPr>
            <a:xfrm>
              <a:off x="7918525" y="129579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Шестиугольник 30"/>
            <p:cNvSpPr/>
            <p:nvPr/>
          </p:nvSpPr>
          <p:spPr>
            <a:xfrm>
              <a:off x="7065087" y="82416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Шестиугольник 31"/>
            <p:cNvSpPr/>
            <p:nvPr/>
          </p:nvSpPr>
          <p:spPr>
            <a:xfrm>
              <a:off x="8798935" y="173856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Шестиугольник 32"/>
            <p:cNvSpPr/>
            <p:nvPr/>
          </p:nvSpPr>
          <p:spPr>
            <a:xfrm>
              <a:off x="8809844" y="267944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Шестиугольник 33"/>
            <p:cNvSpPr/>
            <p:nvPr/>
          </p:nvSpPr>
          <p:spPr>
            <a:xfrm>
              <a:off x="8861973" y="358381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Шестиугольник 34"/>
            <p:cNvSpPr/>
            <p:nvPr/>
          </p:nvSpPr>
          <p:spPr>
            <a:xfrm>
              <a:off x="7108786" y="4597876"/>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Шестиугольник 35"/>
            <p:cNvSpPr/>
            <p:nvPr/>
          </p:nvSpPr>
          <p:spPr>
            <a:xfrm>
              <a:off x="6216636" y="5139876"/>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Шестиугольник 36"/>
            <p:cNvSpPr/>
            <p:nvPr/>
          </p:nvSpPr>
          <p:spPr>
            <a:xfrm>
              <a:off x="7122069" y="5573025"/>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Шестиугольник 37"/>
            <p:cNvSpPr/>
            <p:nvPr/>
          </p:nvSpPr>
          <p:spPr>
            <a:xfrm>
              <a:off x="6216636" y="6115639"/>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Шестиугольник 38"/>
            <p:cNvSpPr/>
            <p:nvPr/>
          </p:nvSpPr>
          <p:spPr>
            <a:xfrm>
              <a:off x="5331737" y="5578434"/>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Шестиугольник 39"/>
            <p:cNvSpPr/>
            <p:nvPr/>
          </p:nvSpPr>
          <p:spPr>
            <a:xfrm>
              <a:off x="4484445" y="506830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Шестиугольник 40"/>
            <p:cNvSpPr/>
            <p:nvPr/>
          </p:nvSpPr>
          <p:spPr>
            <a:xfrm>
              <a:off x="5185937" y="6564408"/>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Шестиугольник 41"/>
            <p:cNvSpPr/>
            <p:nvPr/>
          </p:nvSpPr>
          <p:spPr>
            <a:xfrm>
              <a:off x="3570508" y="5500838"/>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Шестиугольник 42"/>
            <p:cNvSpPr/>
            <p:nvPr/>
          </p:nvSpPr>
          <p:spPr>
            <a:xfrm>
              <a:off x="4397870" y="602118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Шестиугольник 43"/>
            <p:cNvSpPr/>
            <p:nvPr/>
          </p:nvSpPr>
          <p:spPr>
            <a:xfrm>
              <a:off x="3658410" y="4604489"/>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Шестиугольник 44"/>
            <p:cNvSpPr/>
            <p:nvPr/>
          </p:nvSpPr>
          <p:spPr>
            <a:xfrm>
              <a:off x="587521" y="4697795"/>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Шестиугольник 45"/>
            <p:cNvSpPr/>
            <p:nvPr/>
          </p:nvSpPr>
          <p:spPr>
            <a:xfrm>
              <a:off x="475863" y="5800796"/>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Шестиугольник 46"/>
            <p:cNvSpPr/>
            <p:nvPr/>
          </p:nvSpPr>
          <p:spPr>
            <a:xfrm>
              <a:off x="1311602" y="6417825"/>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Шестиугольник 47"/>
            <p:cNvSpPr/>
            <p:nvPr/>
          </p:nvSpPr>
          <p:spPr>
            <a:xfrm>
              <a:off x="1544685" y="5366857"/>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Шестиугольник 48"/>
            <p:cNvSpPr/>
            <p:nvPr/>
          </p:nvSpPr>
          <p:spPr>
            <a:xfrm>
              <a:off x="1804177" y="4368056"/>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Шестиугольник 49"/>
            <p:cNvSpPr/>
            <p:nvPr/>
          </p:nvSpPr>
          <p:spPr>
            <a:xfrm>
              <a:off x="2442000" y="602118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Шестиугольник 50"/>
            <p:cNvSpPr/>
            <p:nvPr/>
          </p:nvSpPr>
          <p:spPr>
            <a:xfrm>
              <a:off x="3423741" y="645493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Шестиугольник 51"/>
            <p:cNvSpPr/>
            <p:nvPr/>
          </p:nvSpPr>
          <p:spPr>
            <a:xfrm>
              <a:off x="2654323" y="505908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Шестиугольник 52"/>
            <p:cNvSpPr/>
            <p:nvPr/>
          </p:nvSpPr>
          <p:spPr>
            <a:xfrm>
              <a:off x="2786994" y="4140676"/>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Шестиугольник 53"/>
            <p:cNvSpPr/>
            <p:nvPr/>
          </p:nvSpPr>
          <p:spPr>
            <a:xfrm>
              <a:off x="9690254" y="2114367"/>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Шестиугольник 54"/>
            <p:cNvSpPr/>
            <p:nvPr/>
          </p:nvSpPr>
          <p:spPr>
            <a:xfrm>
              <a:off x="9726435" y="304858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Шестиугольник 55"/>
            <p:cNvSpPr/>
            <p:nvPr/>
          </p:nvSpPr>
          <p:spPr>
            <a:xfrm>
              <a:off x="9721776" y="402538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Шестиугольник 56"/>
            <p:cNvSpPr/>
            <p:nvPr/>
          </p:nvSpPr>
          <p:spPr>
            <a:xfrm>
              <a:off x="9751527" y="4992906"/>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Шестиугольник 57"/>
            <p:cNvSpPr/>
            <p:nvPr/>
          </p:nvSpPr>
          <p:spPr>
            <a:xfrm>
              <a:off x="9736448" y="6030225"/>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Шестиугольник 58"/>
            <p:cNvSpPr/>
            <p:nvPr/>
          </p:nvSpPr>
          <p:spPr>
            <a:xfrm>
              <a:off x="8887270" y="5519899"/>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Шестиугольник 59"/>
            <p:cNvSpPr/>
            <p:nvPr/>
          </p:nvSpPr>
          <p:spPr>
            <a:xfrm>
              <a:off x="8871225" y="4528269"/>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Шестиугольник 60"/>
            <p:cNvSpPr/>
            <p:nvPr/>
          </p:nvSpPr>
          <p:spPr>
            <a:xfrm>
              <a:off x="7986326" y="607494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Шестиугольник 61"/>
            <p:cNvSpPr/>
            <p:nvPr/>
          </p:nvSpPr>
          <p:spPr>
            <a:xfrm>
              <a:off x="7986326" y="506229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Шестиугольник 62"/>
            <p:cNvSpPr/>
            <p:nvPr/>
          </p:nvSpPr>
          <p:spPr>
            <a:xfrm>
              <a:off x="-400923" y="5182123"/>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Шестиугольник 63"/>
            <p:cNvSpPr/>
            <p:nvPr/>
          </p:nvSpPr>
          <p:spPr>
            <a:xfrm>
              <a:off x="-393610" y="3339967"/>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Шестиугольник 64"/>
            <p:cNvSpPr/>
            <p:nvPr/>
          </p:nvSpPr>
          <p:spPr>
            <a:xfrm>
              <a:off x="-375299" y="2259373"/>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Шестиугольник 65"/>
            <p:cNvSpPr/>
            <p:nvPr/>
          </p:nvSpPr>
          <p:spPr>
            <a:xfrm>
              <a:off x="1587688" y="1197019"/>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Шестиугольник 66"/>
            <p:cNvSpPr/>
            <p:nvPr/>
          </p:nvSpPr>
          <p:spPr>
            <a:xfrm>
              <a:off x="540396" y="1576864"/>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Шестиугольник 67"/>
            <p:cNvSpPr/>
            <p:nvPr/>
          </p:nvSpPr>
          <p:spPr>
            <a:xfrm>
              <a:off x="1708900" y="2369211"/>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Шестиугольник 68"/>
            <p:cNvSpPr/>
            <p:nvPr/>
          </p:nvSpPr>
          <p:spPr>
            <a:xfrm>
              <a:off x="599886" y="2654756"/>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Шестиугольник 69"/>
            <p:cNvSpPr/>
            <p:nvPr/>
          </p:nvSpPr>
          <p:spPr>
            <a:xfrm>
              <a:off x="1812990" y="3353217"/>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Шестиугольник 70"/>
            <p:cNvSpPr/>
            <p:nvPr/>
          </p:nvSpPr>
          <p:spPr>
            <a:xfrm>
              <a:off x="574207" y="3632929"/>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Шестиугольник 71"/>
            <p:cNvSpPr/>
            <p:nvPr/>
          </p:nvSpPr>
          <p:spPr>
            <a:xfrm>
              <a:off x="11407542" y="-16764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Шестиугольник 72"/>
            <p:cNvSpPr/>
            <p:nvPr/>
          </p:nvSpPr>
          <p:spPr>
            <a:xfrm>
              <a:off x="6922849" y="-189029"/>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Шестиугольник 73"/>
            <p:cNvSpPr/>
            <p:nvPr/>
          </p:nvSpPr>
          <p:spPr>
            <a:xfrm>
              <a:off x="9562047" y="103466"/>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Шестиугольник 74"/>
            <p:cNvSpPr/>
            <p:nvPr/>
          </p:nvSpPr>
          <p:spPr>
            <a:xfrm>
              <a:off x="10550597" y="502394"/>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Шестиугольник 75"/>
            <p:cNvSpPr/>
            <p:nvPr/>
          </p:nvSpPr>
          <p:spPr>
            <a:xfrm>
              <a:off x="11488778" y="1030705"/>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Шестиугольник 76"/>
            <p:cNvSpPr/>
            <p:nvPr/>
          </p:nvSpPr>
          <p:spPr>
            <a:xfrm>
              <a:off x="11502521" y="211503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Шестиугольник 77"/>
            <p:cNvSpPr/>
            <p:nvPr/>
          </p:nvSpPr>
          <p:spPr>
            <a:xfrm>
              <a:off x="10593973" y="1611909"/>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Шестиугольник 78"/>
            <p:cNvSpPr/>
            <p:nvPr/>
          </p:nvSpPr>
          <p:spPr>
            <a:xfrm>
              <a:off x="11507350" y="3065722"/>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Шестиугольник 79"/>
            <p:cNvSpPr/>
            <p:nvPr/>
          </p:nvSpPr>
          <p:spPr>
            <a:xfrm>
              <a:off x="11596005" y="4035234"/>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Шестиугольник 80"/>
            <p:cNvSpPr/>
            <p:nvPr/>
          </p:nvSpPr>
          <p:spPr>
            <a:xfrm>
              <a:off x="11601298" y="4985469"/>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Шестиугольник 81"/>
            <p:cNvSpPr/>
            <p:nvPr/>
          </p:nvSpPr>
          <p:spPr>
            <a:xfrm>
              <a:off x="11407542" y="6400800"/>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Шестиугольник 82"/>
            <p:cNvSpPr/>
            <p:nvPr/>
          </p:nvSpPr>
          <p:spPr>
            <a:xfrm>
              <a:off x="10718799" y="5511566"/>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Шестиугольник 83"/>
            <p:cNvSpPr/>
            <p:nvPr/>
          </p:nvSpPr>
          <p:spPr>
            <a:xfrm>
              <a:off x="10655524" y="4509143"/>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Шестиугольник 84"/>
            <p:cNvSpPr/>
            <p:nvPr/>
          </p:nvSpPr>
          <p:spPr>
            <a:xfrm>
              <a:off x="10647074" y="3558908"/>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Шестиугольник 85"/>
            <p:cNvSpPr/>
            <p:nvPr/>
          </p:nvSpPr>
          <p:spPr>
            <a:xfrm>
              <a:off x="10598802" y="2562295"/>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Шестиугольник 86"/>
            <p:cNvSpPr/>
            <p:nvPr/>
          </p:nvSpPr>
          <p:spPr>
            <a:xfrm>
              <a:off x="9736448" y="1137569"/>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Шестиугольник 87"/>
            <p:cNvSpPr/>
            <p:nvPr/>
          </p:nvSpPr>
          <p:spPr>
            <a:xfrm>
              <a:off x="7947476" y="250125"/>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Шестиугольник 88"/>
            <p:cNvSpPr/>
            <p:nvPr/>
          </p:nvSpPr>
          <p:spPr>
            <a:xfrm>
              <a:off x="8798267" y="747339"/>
              <a:ext cx="1060704" cy="9144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27367801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5671284" y="635268"/>
            <a:ext cx="6339441" cy="6044664"/>
            <a:chOff x="5671284" y="635268"/>
            <a:chExt cx="6339441" cy="6044664"/>
          </a:xfrm>
          <a:blipFill>
            <a:blip r:embed="rId2"/>
            <a:stretch>
              <a:fillRect/>
            </a:stretch>
          </a:blipFill>
        </p:grpSpPr>
        <p:sp>
          <p:nvSpPr>
            <p:cNvPr id="2" name="Прямоугольник 1"/>
            <p:cNvSpPr/>
            <p:nvPr/>
          </p:nvSpPr>
          <p:spPr>
            <a:xfrm>
              <a:off x="9623659" y="827772"/>
              <a:ext cx="712270"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0461057" y="1665171"/>
              <a:ext cx="712270"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1298455" y="635268"/>
              <a:ext cx="712270"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8848825" y="1665170"/>
              <a:ext cx="712270"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073991" y="1039529"/>
              <a:ext cx="712270"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7267875" y="1896177"/>
              <a:ext cx="712270"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493041" y="1039528"/>
              <a:ext cx="712270"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671284" y="1896176"/>
              <a:ext cx="712270"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 name="Прямоугольник 10"/>
          <p:cNvSpPr/>
          <p:nvPr/>
        </p:nvSpPr>
        <p:spPr>
          <a:xfrm>
            <a:off x="3292129" y="-187891"/>
            <a:ext cx="6687665" cy="1015663"/>
          </a:xfrm>
          <a:prstGeom prst="rect">
            <a:avLst/>
          </a:prstGeom>
        </p:spPr>
        <p:txBody>
          <a:bodyPr wrap="none">
            <a:spAutoFit/>
          </a:bodyPr>
          <a:lstStyle/>
          <a:p>
            <a:r>
              <a:rPr lang="ru-RU" sz="6000" dirty="0" smtClean="0">
                <a:effectLst/>
                <a:latin typeface="Times New Roman" panose="02020603050405020304" pitchFamily="18" charset="0"/>
                <a:ea typeface="Times New Roman" panose="02020603050405020304" pitchFamily="18" charset="0"/>
              </a:rPr>
              <a:t>План</a:t>
            </a:r>
            <a:r>
              <a:rPr lang="ru-RU" sz="6000" spc="-10" dirty="0" smtClean="0">
                <a:effectLst/>
                <a:latin typeface="Times New Roman" panose="02020603050405020304" pitchFamily="18" charset="0"/>
                <a:ea typeface="Times New Roman" panose="02020603050405020304" pitchFamily="18" charset="0"/>
              </a:rPr>
              <a:t> </a:t>
            </a:r>
            <a:r>
              <a:rPr lang="ru-RU" sz="6000" dirty="0" smtClean="0">
                <a:effectLst/>
                <a:latin typeface="Times New Roman" panose="02020603050405020304" pitchFamily="18" charset="0"/>
                <a:ea typeface="Times New Roman" panose="02020603050405020304" pitchFamily="18" charset="0"/>
              </a:rPr>
              <a:t>мастер-класса</a:t>
            </a:r>
            <a:endParaRPr lang="ru-RU" sz="6000" dirty="0"/>
          </a:p>
        </p:txBody>
      </p:sp>
      <p:sp>
        <p:nvSpPr>
          <p:cNvPr id="12" name="Прямоугольник 11"/>
          <p:cNvSpPr/>
          <p:nvPr/>
        </p:nvSpPr>
        <p:spPr>
          <a:xfrm>
            <a:off x="181277" y="635266"/>
            <a:ext cx="5364880" cy="5937523"/>
          </a:xfrm>
          <a:prstGeom prst="rect">
            <a:avLst/>
          </a:prstGeom>
        </p:spPr>
        <p:txBody>
          <a:bodyPr wrap="square">
            <a:spAutoFit/>
          </a:bodyPr>
          <a:lstStyle/>
          <a:p>
            <a:pPr marL="342900" marR="153670" lvl="0" indent="-342900">
              <a:spcBef>
                <a:spcPts val="1580"/>
              </a:spcBef>
              <a:spcAft>
                <a:spcPts val="0"/>
              </a:spcAft>
              <a:buSzPts val="1400"/>
              <a:buFont typeface="+mj-lt"/>
              <a:buAutoNum type="arabicPeriod"/>
              <a:tabLst>
                <a:tab pos="521970" algn="l"/>
              </a:tabLst>
            </a:pPr>
            <a:r>
              <a:rPr lang="ru-RU" sz="1400" spc="0" dirty="0" smtClean="0">
                <a:effectLst/>
                <a:latin typeface="Times New Roman" panose="02020603050405020304" pitchFamily="18" charset="0"/>
                <a:ea typeface="Times New Roman" panose="02020603050405020304" pitchFamily="18" charset="0"/>
              </a:rPr>
              <a:t>Вступительное слово мастера производственного обучения об истории</a:t>
            </a:r>
            <a:r>
              <a:rPr lang="ru-RU" sz="1400" spc="-335"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происхождения</a:t>
            </a:r>
            <a:r>
              <a:rPr lang="ru-RU" sz="1400" spc="-5"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салата</a:t>
            </a:r>
            <a:r>
              <a:rPr lang="ru-RU" sz="1400" spc="-5"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a:t>
            </a:r>
            <a:r>
              <a:rPr lang="ru-RU" sz="1400" spc="-10"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Цезарь».</a:t>
            </a:r>
          </a:p>
          <a:p>
            <a:pPr marL="342900" marR="153670" lvl="0" indent="-342900">
              <a:spcBef>
                <a:spcPts val="1580"/>
              </a:spcBef>
              <a:spcAft>
                <a:spcPts val="0"/>
              </a:spcAft>
              <a:buSzPts val="1400"/>
              <a:buFont typeface="+mj-lt"/>
              <a:buAutoNum type="arabicPeriod"/>
              <a:tabLst>
                <a:tab pos="521970" algn="l"/>
              </a:tabLst>
            </a:pPr>
            <a:r>
              <a:rPr lang="ru-RU" sz="1400" spc="0" dirty="0" smtClean="0">
                <a:effectLst/>
                <a:latin typeface="Times New Roman" panose="02020603050405020304" pitchFamily="18" charset="0"/>
                <a:ea typeface="Times New Roman" panose="02020603050405020304" pitchFamily="18" charset="0"/>
              </a:rPr>
              <a:t>Сообщение мастера производственного обучения:</a:t>
            </a:r>
            <a:r>
              <a:rPr lang="ru-RU" sz="1400" spc="-335"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А)</a:t>
            </a:r>
            <a:r>
              <a:rPr lang="ru-RU" sz="1400" spc="-10"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о составе</a:t>
            </a:r>
            <a:r>
              <a:rPr lang="ru-RU" sz="1400" spc="-5"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и  ингредиентах.</a:t>
            </a:r>
          </a:p>
          <a:p>
            <a:pPr marL="521335" marR="3308350">
              <a:spcAft>
                <a:spcPts val="0"/>
              </a:spcAft>
            </a:pPr>
            <a:r>
              <a:rPr lang="ru-RU" sz="1400" dirty="0" smtClean="0">
                <a:effectLst/>
                <a:latin typeface="Times New Roman" panose="02020603050405020304" pitchFamily="18" charset="0"/>
                <a:ea typeface="Times New Roman" panose="02020603050405020304" pitchFamily="18" charset="0"/>
              </a:rPr>
              <a:t>Б) советы при изготовлении.</a:t>
            </a:r>
            <a:r>
              <a:rPr lang="ru-RU" sz="1400" spc="5" dirty="0" smtClean="0">
                <a:effectLst/>
                <a:latin typeface="Times New Roman" panose="02020603050405020304" pitchFamily="18" charset="0"/>
                <a:ea typeface="Times New Roman" panose="02020603050405020304" pitchFamily="18" charset="0"/>
              </a:rPr>
              <a:t> </a:t>
            </a:r>
            <a:r>
              <a:rPr lang="ru-RU" sz="1400" dirty="0" smtClean="0">
                <a:effectLst/>
                <a:latin typeface="Times New Roman" panose="02020603050405020304" pitchFamily="18" charset="0"/>
                <a:ea typeface="Times New Roman" panose="02020603050405020304" pitchFamily="18" charset="0"/>
              </a:rPr>
              <a:t>В) советы по использованию.</a:t>
            </a:r>
            <a:r>
              <a:rPr lang="ru-RU" sz="1400" spc="-335" dirty="0" smtClean="0">
                <a:effectLst/>
                <a:latin typeface="Times New Roman" panose="02020603050405020304" pitchFamily="18" charset="0"/>
                <a:ea typeface="Times New Roman" panose="02020603050405020304" pitchFamily="18" charset="0"/>
              </a:rPr>
              <a:t> </a:t>
            </a:r>
            <a:r>
              <a:rPr lang="ru-RU" sz="1400" dirty="0" smtClean="0">
                <a:effectLst/>
                <a:latin typeface="Times New Roman" panose="02020603050405020304" pitchFamily="18" charset="0"/>
                <a:ea typeface="Times New Roman" panose="02020603050405020304" pitchFamily="18" charset="0"/>
              </a:rPr>
              <a:t>Г)</a:t>
            </a:r>
            <a:r>
              <a:rPr lang="ru-RU" sz="1400" spc="-10" dirty="0" smtClean="0">
                <a:effectLst/>
                <a:latin typeface="Times New Roman" panose="02020603050405020304" pitchFamily="18" charset="0"/>
                <a:ea typeface="Times New Roman" panose="02020603050405020304" pitchFamily="18" charset="0"/>
              </a:rPr>
              <a:t> </a:t>
            </a:r>
            <a:r>
              <a:rPr lang="ru-RU" sz="1400" dirty="0" smtClean="0">
                <a:effectLst/>
                <a:latin typeface="Times New Roman" panose="02020603050405020304" pitchFamily="18" charset="0"/>
                <a:ea typeface="Times New Roman" panose="02020603050405020304" pitchFamily="18" charset="0"/>
              </a:rPr>
              <a:t>советы</a:t>
            </a:r>
            <a:r>
              <a:rPr lang="ru-RU" sz="1400" spc="-10" dirty="0" smtClean="0">
                <a:effectLst/>
                <a:latin typeface="Times New Roman" panose="02020603050405020304" pitchFamily="18" charset="0"/>
                <a:ea typeface="Times New Roman" panose="02020603050405020304" pitchFamily="18" charset="0"/>
              </a:rPr>
              <a:t> </a:t>
            </a:r>
            <a:r>
              <a:rPr lang="ru-RU" sz="1400" dirty="0" smtClean="0">
                <a:effectLst/>
                <a:latin typeface="Times New Roman" panose="02020603050405020304" pitchFamily="18" charset="0"/>
                <a:ea typeface="Times New Roman" panose="02020603050405020304" pitchFamily="18" charset="0"/>
              </a:rPr>
              <a:t>при</a:t>
            </a:r>
            <a:r>
              <a:rPr lang="ru-RU" sz="1400" spc="-5" dirty="0" smtClean="0">
                <a:effectLst/>
                <a:latin typeface="Times New Roman" panose="02020603050405020304" pitchFamily="18" charset="0"/>
                <a:ea typeface="Times New Roman" panose="02020603050405020304" pitchFamily="18" charset="0"/>
              </a:rPr>
              <a:t> </a:t>
            </a:r>
            <a:r>
              <a:rPr lang="ru-RU" sz="1400" dirty="0" smtClean="0">
                <a:effectLst/>
                <a:latin typeface="Times New Roman" panose="02020603050405020304" pitchFamily="18" charset="0"/>
                <a:ea typeface="Times New Roman" panose="02020603050405020304" pitchFamily="18" charset="0"/>
              </a:rPr>
              <a:t>хранении</a:t>
            </a:r>
          </a:p>
          <a:p>
            <a:pPr>
              <a:spcAft>
                <a:spcPts val="0"/>
              </a:spcAft>
            </a:pPr>
            <a:r>
              <a:rPr lang="ru-RU" sz="1400" dirty="0" smtClean="0">
                <a:effectLst/>
                <a:latin typeface="Times New Roman" panose="02020603050405020304" pitchFamily="18" charset="0"/>
                <a:ea typeface="Times New Roman" panose="02020603050405020304" pitchFamily="18" charset="0"/>
              </a:rPr>
              <a:t> </a:t>
            </a:r>
          </a:p>
          <a:p>
            <a:pPr lvl="0">
              <a:spcAft>
                <a:spcPts val="0"/>
              </a:spcAft>
              <a:buSzPts val="1400"/>
              <a:tabLst>
                <a:tab pos="464185" algn="l"/>
              </a:tabLst>
            </a:pPr>
            <a:r>
              <a:rPr lang="ru-RU" sz="1400" spc="0" dirty="0" smtClean="0">
                <a:effectLst/>
                <a:latin typeface="Times New Roman" panose="02020603050405020304" pitchFamily="18" charset="0"/>
                <a:ea typeface="Times New Roman" panose="02020603050405020304" pitchFamily="18" charset="0"/>
              </a:rPr>
              <a:t>3.      Организация</a:t>
            </a:r>
            <a:r>
              <a:rPr lang="ru-RU" sz="1400" spc="-10"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рабочего</a:t>
            </a:r>
            <a:r>
              <a:rPr lang="ru-RU" sz="1400" spc="-10"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места.</a:t>
            </a:r>
          </a:p>
          <a:p>
            <a:pPr>
              <a:spcBef>
                <a:spcPts val="50"/>
              </a:spcBef>
              <a:spcAft>
                <a:spcPts val="0"/>
              </a:spcAft>
            </a:pPr>
            <a:r>
              <a:rPr lang="ru-RU" sz="1400" dirty="0" smtClean="0">
                <a:effectLst/>
                <a:latin typeface="Times New Roman" panose="02020603050405020304" pitchFamily="18" charset="0"/>
                <a:ea typeface="Times New Roman" panose="02020603050405020304" pitchFamily="18" charset="0"/>
              </a:rPr>
              <a:t> </a:t>
            </a:r>
          </a:p>
          <a:p>
            <a:pPr lvl="0">
              <a:spcAft>
                <a:spcPts val="0"/>
              </a:spcAft>
              <a:buSzPts val="1400"/>
              <a:tabLst>
                <a:tab pos="464185" algn="l"/>
              </a:tabLst>
            </a:pPr>
            <a:r>
              <a:rPr lang="ru-RU" sz="1400" dirty="0" smtClean="0">
                <a:latin typeface="Times New Roman" panose="02020603050405020304" pitchFamily="18" charset="0"/>
                <a:ea typeface="Times New Roman" panose="02020603050405020304" pitchFamily="18" charset="0"/>
              </a:rPr>
              <a:t>4.      </a:t>
            </a:r>
            <a:r>
              <a:rPr lang="ru-RU" sz="1400" spc="0" dirty="0" smtClean="0">
                <a:effectLst/>
                <a:latin typeface="Times New Roman" panose="02020603050405020304" pitchFamily="18" charset="0"/>
                <a:ea typeface="Times New Roman" panose="02020603050405020304" pitchFamily="18" charset="0"/>
              </a:rPr>
              <a:t>Подготовка</a:t>
            </a:r>
            <a:r>
              <a:rPr lang="ru-RU" sz="1400" spc="-20"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ингредиентов</a:t>
            </a:r>
            <a:r>
              <a:rPr lang="ru-RU" sz="1400" spc="335"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для салата.</a:t>
            </a:r>
          </a:p>
          <a:p>
            <a:pPr>
              <a:spcAft>
                <a:spcPts val="0"/>
              </a:spcAft>
            </a:pPr>
            <a:r>
              <a:rPr lang="ru-RU" sz="1400" dirty="0" smtClean="0">
                <a:effectLst/>
                <a:latin typeface="Times New Roman" panose="02020603050405020304" pitchFamily="18" charset="0"/>
                <a:ea typeface="Times New Roman" panose="02020603050405020304" pitchFamily="18" charset="0"/>
              </a:rPr>
              <a:t> </a:t>
            </a:r>
          </a:p>
          <a:p>
            <a:pPr lvl="0">
              <a:spcAft>
                <a:spcPts val="0"/>
              </a:spcAft>
              <a:buSzPts val="1400"/>
              <a:tabLst>
                <a:tab pos="464185" algn="l"/>
              </a:tabLst>
            </a:pPr>
            <a:r>
              <a:rPr lang="ru-RU" sz="1400" spc="0" dirty="0" smtClean="0">
                <a:effectLst/>
                <a:latin typeface="Times New Roman" panose="02020603050405020304" pitchFamily="18" charset="0"/>
                <a:ea typeface="Times New Roman" panose="02020603050405020304" pitchFamily="18" charset="0"/>
              </a:rPr>
              <a:t>5.      Приготовление</a:t>
            </a:r>
            <a:r>
              <a:rPr lang="ru-RU" sz="1400" spc="335"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соуса</a:t>
            </a:r>
            <a:r>
              <a:rPr lang="ru-RU" sz="1400" spc="340"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a:t>
            </a:r>
            <a:r>
              <a:rPr lang="ru-RU" sz="1400" spc="-5"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Алгоритм</a:t>
            </a:r>
            <a:r>
              <a:rPr lang="ru-RU" sz="1400" spc="-20"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действий.</a:t>
            </a:r>
          </a:p>
          <a:p>
            <a:pPr>
              <a:spcBef>
                <a:spcPts val="5"/>
              </a:spcBef>
              <a:spcAft>
                <a:spcPts val="0"/>
              </a:spcAft>
            </a:pPr>
            <a:r>
              <a:rPr lang="ru-RU" sz="1400" dirty="0" smtClean="0">
                <a:effectLst/>
                <a:latin typeface="Times New Roman" panose="02020603050405020304" pitchFamily="18" charset="0"/>
                <a:ea typeface="Times New Roman" panose="02020603050405020304" pitchFamily="18" charset="0"/>
              </a:rPr>
              <a:t> </a:t>
            </a:r>
          </a:p>
          <a:p>
            <a:pPr lvl="0">
              <a:spcAft>
                <a:spcPts val="0"/>
              </a:spcAft>
              <a:buSzPts val="1400"/>
              <a:tabLst>
                <a:tab pos="421005" algn="l"/>
              </a:tabLst>
            </a:pPr>
            <a:r>
              <a:rPr lang="ru-RU" sz="1400" spc="0" dirty="0" smtClean="0">
                <a:effectLst/>
                <a:latin typeface="Times New Roman" panose="02020603050405020304" pitchFamily="18" charset="0"/>
                <a:ea typeface="Times New Roman" panose="02020603050405020304" pitchFamily="18" charset="0"/>
              </a:rPr>
              <a:t>6.       Приготовление</a:t>
            </a:r>
            <a:r>
              <a:rPr lang="ru-RU" sz="1400" spc="-15"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салата.</a:t>
            </a:r>
          </a:p>
          <a:p>
            <a:pPr>
              <a:spcBef>
                <a:spcPts val="55"/>
              </a:spcBef>
              <a:spcAft>
                <a:spcPts val="0"/>
              </a:spcAft>
            </a:pPr>
            <a:r>
              <a:rPr lang="ru-RU" sz="1400" dirty="0" smtClean="0">
                <a:effectLst/>
                <a:latin typeface="Times New Roman" panose="02020603050405020304" pitchFamily="18" charset="0"/>
                <a:ea typeface="Times New Roman" panose="02020603050405020304" pitchFamily="18" charset="0"/>
              </a:rPr>
              <a:t> </a:t>
            </a:r>
          </a:p>
          <a:p>
            <a:pPr lvl="0">
              <a:spcAft>
                <a:spcPts val="0"/>
              </a:spcAft>
              <a:buSzPts val="1400"/>
              <a:tabLst>
                <a:tab pos="464185" algn="l"/>
              </a:tabLst>
            </a:pPr>
            <a:r>
              <a:rPr lang="ru-RU" sz="1400" spc="0" dirty="0" smtClean="0">
                <a:effectLst/>
                <a:latin typeface="Times New Roman" panose="02020603050405020304" pitchFamily="18" charset="0"/>
                <a:ea typeface="Times New Roman" panose="02020603050405020304" pitchFamily="18" charset="0"/>
              </a:rPr>
              <a:t>7.     Анализ</a:t>
            </a:r>
            <a:r>
              <a:rPr lang="ru-RU" sz="1400" spc="-15"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ошибок</a:t>
            </a:r>
            <a:r>
              <a:rPr lang="ru-RU" sz="1400" spc="-5"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при</a:t>
            </a:r>
            <a:r>
              <a:rPr lang="ru-RU" sz="1400" spc="-5"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приготовлении</a:t>
            </a:r>
            <a:r>
              <a:rPr lang="ru-RU" sz="1400" spc="-5"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салата</a:t>
            </a:r>
            <a:r>
              <a:rPr lang="ru-RU" sz="1400" spc="-15"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и</a:t>
            </a:r>
            <a:r>
              <a:rPr lang="ru-RU" sz="1400" spc="-15"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кулинарные</a:t>
            </a:r>
            <a:r>
              <a:rPr lang="ru-RU" sz="1400" spc="-10"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советы.</a:t>
            </a:r>
          </a:p>
          <a:p>
            <a:pPr>
              <a:spcBef>
                <a:spcPts val="55"/>
              </a:spcBef>
              <a:spcAft>
                <a:spcPts val="0"/>
              </a:spcAft>
            </a:pPr>
            <a:r>
              <a:rPr lang="ru-RU" sz="1400" dirty="0" smtClean="0">
                <a:effectLst/>
                <a:latin typeface="Times New Roman" panose="02020603050405020304" pitchFamily="18" charset="0"/>
                <a:ea typeface="Times New Roman" panose="02020603050405020304" pitchFamily="18" charset="0"/>
              </a:rPr>
              <a:t> </a:t>
            </a:r>
          </a:p>
          <a:p>
            <a:pPr lvl="0">
              <a:spcAft>
                <a:spcPts val="0"/>
              </a:spcAft>
              <a:buSzPts val="1400"/>
              <a:tabLst>
                <a:tab pos="464185" algn="l"/>
              </a:tabLst>
            </a:pPr>
            <a:r>
              <a:rPr lang="ru-RU" sz="1400" spc="0" dirty="0" smtClean="0">
                <a:effectLst/>
                <a:latin typeface="Times New Roman" panose="02020603050405020304" pitchFamily="18" charset="0"/>
                <a:ea typeface="Times New Roman" panose="02020603050405020304" pitchFamily="18" charset="0"/>
              </a:rPr>
              <a:t>8.     Заполнение</a:t>
            </a:r>
            <a:r>
              <a:rPr lang="ru-RU" sz="1400" spc="-25"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дегустационных</a:t>
            </a:r>
            <a:r>
              <a:rPr lang="ru-RU" sz="1400" spc="-10"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листов.</a:t>
            </a:r>
          </a:p>
          <a:p>
            <a:pPr>
              <a:spcBef>
                <a:spcPts val="5"/>
              </a:spcBef>
              <a:spcAft>
                <a:spcPts val="0"/>
              </a:spcAft>
            </a:pPr>
            <a:r>
              <a:rPr lang="ru-RU" sz="1400" dirty="0" smtClean="0">
                <a:effectLst/>
                <a:latin typeface="Times New Roman" panose="02020603050405020304" pitchFamily="18" charset="0"/>
                <a:ea typeface="Times New Roman" panose="02020603050405020304" pitchFamily="18" charset="0"/>
              </a:rPr>
              <a:t> </a:t>
            </a:r>
          </a:p>
          <a:p>
            <a:pPr lvl="0">
              <a:spcBef>
                <a:spcPts val="5"/>
              </a:spcBef>
              <a:spcAft>
                <a:spcPts val="0"/>
              </a:spcAft>
              <a:buSzPts val="1400"/>
              <a:tabLst>
                <a:tab pos="464185" algn="l"/>
              </a:tabLst>
            </a:pPr>
            <a:r>
              <a:rPr lang="ru-RU" sz="1400" spc="0" dirty="0" smtClean="0">
                <a:effectLst/>
                <a:latin typeface="Times New Roman" panose="02020603050405020304" pitchFamily="18" charset="0"/>
                <a:ea typeface="Times New Roman" panose="02020603050405020304" pitchFamily="18" charset="0"/>
              </a:rPr>
              <a:t>9.      Подведение</a:t>
            </a:r>
            <a:r>
              <a:rPr lang="ru-RU" sz="1400" spc="-5" dirty="0" smtClean="0">
                <a:effectLst/>
                <a:latin typeface="Times New Roman" panose="02020603050405020304" pitchFamily="18" charset="0"/>
                <a:ea typeface="Times New Roman" panose="02020603050405020304" pitchFamily="18" charset="0"/>
              </a:rPr>
              <a:t> </a:t>
            </a:r>
            <a:r>
              <a:rPr lang="ru-RU" sz="1400" spc="0" dirty="0" smtClean="0">
                <a:effectLst/>
                <a:latin typeface="Times New Roman" panose="02020603050405020304" pitchFamily="18" charset="0"/>
                <a:ea typeface="Times New Roman" panose="02020603050405020304" pitchFamily="18" charset="0"/>
              </a:rPr>
              <a:t>итогов.</a:t>
            </a:r>
          </a:p>
          <a:p>
            <a:pPr>
              <a:spcAft>
                <a:spcPts val="0"/>
              </a:spcAft>
            </a:pPr>
            <a:r>
              <a:rPr lang="ru-RU" sz="1400" dirty="0" smtClean="0">
                <a:effectLst/>
                <a:latin typeface="Times New Roman" panose="02020603050405020304" pitchFamily="18" charset="0"/>
                <a:ea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607896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291649" cy="1000697"/>
          </a:xfrm>
        </p:spPr>
        <p:txBody>
          <a:bodyPr/>
          <a:lstStyle/>
          <a:p>
            <a:r>
              <a:rPr lang="ru-RU" b="1" dirty="0"/>
              <a:t>Вступление.</a:t>
            </a:r>
            <a:br>
              <a:rPr lang="ru-RU" b="1" dirty="0"/>
            </a:br>
            <a:endParaRPr lang="ru-RU" dirty="0"/>
          </a:p>
        </p:txBody>
      </p:sp>
      <p:sp>
        <p:nvSpPr>
          <p:cNvPr id="3" name="Объект 2"/>
          <p:cNvSpPr>
            <a:spLocks noGrp="1"/>
          </p:cNvSpPr>
          <p:nvPr>
            <p:ph idx="1"/>
          </p:nvPr>
        </p:nvSpPr>
        <p:spPr>
          <a:xfrm>
            <a:off x="0" y="693019"/>
            <a:ext cx="7430703" cy="6164981"/>
          </a:xfrm>
        </p:spPr>
        <p:txBody>
          <a:bodyPr>
            <a:normAutofit lnSpcReduction="10000"/>
          </a:bodyPr>
          <a:lstStyle/>
          <a:p>
            <a:pPr marL="0" indent="0" algn="ctr">
              <a:buNone/>
            </a:pPr>
            <a:r>
              <a:rPr lang="ru-RU" dirty="0"/>
              <a:t>Здравствуйте, дорогие друзья!</a:t>
            </a:r>
          </a:p>
          <a:p>
            <a:pPr>
              <a:buFont typeface="Wingdings" panose="05000000000000000000" pitchFamily="2" charset="2"/>
              <a:buChar char="v"/>
            </a:pPr>
            <a:r>
              <a:rPr lang="ru-RU" dirty="0"/>
              <a:t>Сегодня, на нашем мастер-классе, я хочу рассказать о блюде, которое, на мой взгляд, по популярности может соперничать со знаменитым салатом « Оливье». Потому что, приходя практически в любой самый именитый ресторан или в обычный ресторанчик небольшого городка, в меню можно найти этот салат. Салат, название которому - «Цезарь». Причем салат « Цезарь» с курицей готовят практически в любой стране. Его смело можно назвать блюдом мировой кухни.</a:t>
            </a:r>
          </a:p>
          <a:p>
            <a:pPr>
              <a:buFont typeface="Wingdings" panose="05000000000000000000" pitchFamily="2" charset="2"/>
              <a:buChar char="v"/>
            </a:pPr>
            <a:r>
              <a:rPr lang="ru-RU" dirty="0"/>
              <a:t>Сегодня можно насчитать более 100 его вариантов, каждый из которых по- своему хорош (правда, некоторые можно смело списать на неудавшийся опыт). Неизменной остается лишь его основа – листовой салат, сухарики и </a:t>
            </a:r>
            <a:r>
              <a:rPr lang="ru-RU" dirty="0" err="1"/>
              <a:t>вустерский</a:t>
            </a:r>
            <a:r>
              <a:rPr lang="ru-RU" dirty="0"/>
              <a:t> соус. Сегодня, на нашем мастер-классе, я расскажу, почему это блюдо приобрело столь широкую известность в мире и что общего оно имеет с древнеримским правителем.</a:t>
            </a:r>
          </a:p>
          <a:p>
            <a:endParaRPr lang="ru-RU" dirty="0"/>
          </a:p>
        </p:txBody>
      </p:sp>
      <p:grpSp>
        <p:nvGrpSpPr>
          <p:cNvPr id="13" name="Группа 12"/>
          <p:cNvGrpSpPr/>
          <p:nvPr/>
        </p:nvGrpSpPr>
        <p:grpSpPr>
          <a:xfrm>
            <a:off x="7304603" y="635267"/>
            <a:ext cx="4697938" cy="6010974"/>
            <a:chOff x="7304603" y="635267"/>
            <a:chExt cx="4697938" cy="6010974"/>
          </a:xfrm>
          <a:blipFill>
            <a:blip r:embed="rId2"/>
            <a:stretch>
              <a:fillRect/>
            </a:stretch>
          </a:blipFill>
        </p:grpSpPr>
        <p:sp>
          <p:nvSpPr>
            <p:cNvPr id="5" name="Прямоугольник 4"/>
            <p:cNvSpPr/>
            <p:nvPr/>
          </p:nvSpPr>
          <p:spPr>
            <a:xfrm>
              <a:off x="10229096" y="1665170"/>
              <a:ext cx="534056"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0823347" y="717081"/>
              <a:ext cx="534056"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1468485" y="1862486"/>
              <a:ext cx="534056"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9663403" y="635267"/>
              <a:ext cx="534056"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9089421" y="1564104"/>
              <a:ext cx="534056"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8518369" y="798896"/>
              <a:ext cx="534056"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7921835" y="1665169"/>
              <a:ext cx="534056"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7304603" y="875899"/>
              <a:ext cx="534056" cy="478375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00781620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005973" cy="856318"/>
          </a:xfrm>
        </p:spPr>
        <p:txBody>
          <a:bodyPr/>
          <a:lstStyle/>
          <a:p>
            <a:r>
              <a:rPr lang="ru-RU" b="1" dirty="0"/>
              <a:t>История салата Цезарь</a:t>
            </a:r>
            <a:r>
              <a:rPr lang="ru-RU" dirty="0"/>
              <a:t/>
            </a:r>
            <a:br>
              <a:rPr lang="ru-RU" dirty="0"/>
            </a:br>
            <a:endParaRPr lang="ru-RU" dirty="0"/>
          </a:p>
        </p:txBody>
      </p:sp>
      <p:sp>
        <p:nvSpPr>
          <p:cNvPr id="3" name="Объект 2"/>
          <p:cNvSpPr>
            <a:spLocks noGrp="1"/>
          </p:cNvSpPr>
          <p:nvPr>
            <p:ph idx="1"/>
          </p:nvPr>
        </p:nvSpPr>
        <p:spPr>
          <a:xfrm>
            <a:off x="67378" y="635268"/>
            <a:ext cx="9442382" cy="6833936"/>
          </a:xfrm>
        </p:spPr>
        <p:txBody>
          <a:bodyPr>
            <a:normAutofit fontScale="55000" lnSpcReduction="20000"/>
          </a:bodyPr>
          <a:lstStyle/>
          <a:p>
            <a:r>
              <a:rPr lang="ru-RU" sz="2200" i="1" dirty="0"/>
              <a:t>История создания салата Цезарь - красивая кулинарная легенда, достойная пера романиста. Существуют несколько версий истории создания этого великолепного салата. По одной из них, наиболее правдоподобной, салат Цезарь был придуман Цезарем </a:t>
            </a:r>
            <a:r>
              <a:rPr lang="ru-RU" sz="2200" i="1" dirty="0" err="1"/>
              <a:t>Кардини</a:t>
            </a:r>
            <a:r>
              <a:rPr lang="ru-RU" sz="2200" i="1" dirty="0"/>
              <a:t>, американцем итальянского происхождения, владельцем отеля и ресторана «</a:t>
            </a:r>
            <a:r>
              <a:rPr lang="ru-RU" sz="2200" i="1" dirty="0" err="1"/>
              <a:t>Caesar’s</a:t>
            </a:r>
            <a:r>
              <a:rPr lang="ru-RU" sz="2200" i="1" dirty="0"/>
              <a:t> </a:t>
            </a:r>
            <a:r>
              <a:rPr lang="ru-RU" sz="2200" i="1" dirty="0" err="1"/>
              <a:t>Place</a:t>
            </a:r>
            <a:r>
              <a:rPr lang="ru-RU" sz="2200" i="1" dirty="0"/>
              <a:t>» в мексиканском городке </a:t>
            </a:r>
            <a:r>
              <a:rPr lang="ru-RU" sz="2200" i="1" dirty="0" err="1"/>
              <a:t>Тихуана</a:t>
            </a:r>
            <a:r>
              <a:rPr lang="ru-RU" sz="2200" i="1" dirty="0"/>
              <a:t> в 20 милях от Сан-Диего.</a:t>
            </a:r>
          </a:p>
          <a:p>
            <a:r>
              <a:rPr lang="ru-RU" sz="2200" i="1" dirty="0"/>
              <a:t>Дело в том, что в это время в Америке действовал сухой закон, и на </a:t>
            </a:r>
            <a:r>
              <a:rPr lang="ru-RU" sz="2200" i="1" dirty="0" err="1"/>
              <a:t>уикэнд</a:t>
            </a:r>
            <a:r>
              <a:rPr lang="ru-RU" sz="2200" i="1" dirty="0"/>
              <a:t> тысячи американцев устремлялись в приграничные мексиканские городки - выпить и, конечно, вкусно поесть. 4 июля 1924 года, в День Независимости США, посетителей в «</a:t>
            </a:r>
            <a:r>
              <a:rPr lang="ru-RU" sz="2200" i="1" dirty="0" err="1"/>
              <a:t>Caesar’s</a:t>
            </a:r>
            <a:r>
              <a:rPr lang="ru-RU" sz="2200" i="1" dirty="0"/>
              <a:t> </a:t>
            </a:r>
            <a:r>
              <a:rPr lang="ru-RU" sz="2200" i="1" dirty="0" err="1"/>
              <a:t>Place</a:t>
            </a:r>
            <a:r>
              <a:rPr lang="ru-RU" sz="2200" i="1" dirty="0"/>
              <a:t>» было особенно много - бизнесмены, голливудские звезды. Текила лилась рекой, а съестные припасы стали подходить к концу. Вот тут-то </a:t>
            </a:r>
            <a:r>
              <a:rPr lang="ru-RU" sz="2200" i="1" dirty="0" err="1"/>
              <a:t>Кардини</a:t>
            </a:r>
            <a:r>
              <a:rPr lang="ru-RU" sz="2200" i="1" dirty="0"/>
              <a:t> впервые и приготовил салат «из того что было под рукой» - листья салата </a:t>
            </a:r>
            <a:r>
              <a:rPr lang="ru-RU" sz="2200" i="1" dirty="0" err="1"/>
              <a:t>ромен</a:t>
            </a:r>
            <a:r>
              <a:rPr lang="ru-RU" sz="2200" i="1" dirty="0"/>
              <a:t>, яйца, </a:t>
            </a:r>
            <a:r>
              <a:rPr lang="ru-RU" sz="2200" i="1" dirty="0" err="1"/>
              <a:t>крутоны</a:t>
            </a:r>
            <a:r>
              <a:rPr lang="ru-RU" sz="2200" i="1" dirty="0"/>
              <a:t>, пармезан, оливковое масло. "Блюдо от шефа" просто произвело фурор среди посетителей - такого они точно еще не пробовали!</a:t>
            </a:r>
          </a:p>
          <a:p>
            <a:r>
              <a:rPr lang="ru-RU" sz="2200" i="1" dirty="0"/>
              <a:t>Популярность заведению была обеспечена, «</a:t>
            </a:r>
            <a:r>
              <a:rPr lang="ru-RU" sz="2200" i="1" dirty="0" err="1"/>
              <a:t>Caesar’s</a:t>
            </a:r>
            <a:r>
              <a:rPr lang="ru-RU" sz="2200" i="1" dirty="0"/>
              <a:t> </a:t>
            </a:r>
            <a:r>
              <a:rPr lang="ru-RU" sz="2200" i="1" dirty="0" err="1"/>
              <a:t>Place</a:t>
            </a:r>
            <a:r>
              <a:rPr lang="ru-RU" sz="2200" i="1" dirty="0"/>
              <a:t>» стал модным местом - голливудские знаменитости, американские и европейские богачи, даже члены королевских семей - все хотели попробовать этот чудесный салат Однако, существуют и другие версии создания салата Цезарь.</a:t>
            </a:r>
          </a:p>
          <a:p>
            <a:r>
              <a:rPr lang="ru-RU" sz="2200" i="1" dirty="0"/>
              <a:t>По одной из них, автором салата является </a:t>
            </a:r>
            <a:r>
              <a:rPr lang="ru-RU" sz="2200" i="1" dirty="0" err="1"/>
              <a:t>Ливио</a:t>
            </a:r>
            <a:r>
              <a:rPr lang="ru-RU" sz="2200" i="1" dirty="0"/>
              <a:t> </a:t>
            </a:r>
            <a:r>
              <a:rPr lang="ru-RU" sz="2200" i="1" dirty="0" err="1"/>
              <a:t>Сантини</a:t>
            </a:r>
            <a:r>
              <a:rPr lang="ru-RU" sz="2200" i="1" dirty="0"/>
              <a:t> - он заявил в интервью журналисту газеты «</a:t>
            </a:r>
            <a:r>
              <a:rPr lang="ru-RU" sz="2200" i="1" dirty="0" err="1"/>
              <a:t>San</a:t>
            </a:r>
            <a:r>
              <a:rPr lang="ru-RU" sz="2200" i="1" dirty="0"/>
              <a:t> </a:t>
            </a:r>
            <a:r>
              <a:rPr lang="ru-RU" sz="2200" i="1" dirty="0" err="1"/>
              <a:t>Diego</a:t>
            </a:r>
            <a:r>
              <a:rPr lang="ru-RU" sz="2200" i="1" dirty="0"/>
              <a:t> </a:t>
            </a:r>
            <a:r>
              <a:rPr lang="ru-RU" sz="2200" i="1" dirty="0" err="1"/>
              <a:t>Union-Tribune</a:t>
            </a:r>
            <a:r>
              <a:rPr lang="ru-RU" sz="2200" i="1" dirty="0"/>
              <a:t>», что именно он, в 18 лет, работая на кухне ресторана в «</a:t>
            </a:r>
            <a:r>
              <a:rPr lang="ru-RU" sz="2200" i="1" dirty="0" err="1"/>
              <a:t>Caesar’s</a:t>
            </a:r>
            <a:r>
              <a:rPr lang="ru-RU" sz="2200" i="1" dirty="0"/>
              <a:t> </a:t>
            </a:r>
            <a:r>
              <a:rPr lang="ru-RU" sz="2200" i="1" dirty="0" err="1"/>
              <a:t>Place</a:t>
            </a:r>
            <a:r>
              <a:rPr lang="ru-RU" sz="2200" i="1" dirty="0"/>
              <a:t>» приготовил салат Цезарь по рецепту своей матери. А Цезарь </a:t>
            </a:r>
            <a:r>
              <a:rPr lang="ru-RU" sz="2200" i="1" dirty="0" err="1"/>
              <a:t>Кардини</a:t>
            </a:r>
            <a:r>
              <a:rPr lang="ru-RU" sz="2200" i="1" dirty="0"/>
              <a:t> всего лишь присвоил рецепт приготовления себе!</a:t>
            </a:r>
          </a:p>
          <a:p>
            <a:r>
              <a:rPr lang="ru-RU" sz="2200" i="1" dirty="0"/>
              <a:t>По еще одной версии салат Цезарь придумал в 1903 (!) году </a:t>
            </a:r>
            <a:r>
              <a:rPr lang="ru-RU" sz="2200" i="1" dirty="0" err="1"/>
              <a:t>Джакомо</a:t>
            </a:r>
            <a:r>
              <a:rPr lang="ru-RU" sz="2200" i="1" dirty="0"/>
              <a:t> </a:t>
            </a:r>
            <a:r>
              <a:rPr lang="ru-RU" sz="2200" i="1" dirty="0" err="1"/>
              <a:t>Джуния</a:t>
            </a:r>
            <a:r>
              <a:rPr lang="ru-RU" sz="2200" i="1" dirty="0"/>
              <a:t> - итальянский кулинар из Чикаго, владелец маленького ресторанчика</a:t>
            </a:r>
          </a:p>
          <a:p>
            <a:r>
              <a:rPr lang="ru-RU" sz="2200" i="1" dirty="0"/>
              <a:t>«</a:t>
            </a:r>
            <a:r>
              <a:rPr lang="ru-RU" sz="2200" i="1" dirty="0" err="1"/>
              <a:t>The</a:t>
            </a:r>
            <a:r>
              <a:rPr lang="ru-RU" sz="2200" i="1" dirty="0"/>
              <a:t> </a:t>
            </a:r>
            <a:r>
              <a:rPr lang="ru-RU" sz="2200" i="1" dirty="0" err="1"/>
              <a:t>New</a:t>
            </a:r>
            <a:r>
              <a:rPr lang="ru-RU" sz="2200" i="1" dirty="0"/>
              <a:t> </a:t>
            </a:r>
            <a:r>
              <a:rPr lang="ru-RU" sz="2200" i="1" dirty="0" err="1"/>
              <a:t>York</a:t>
            </a:r>
            <a:r>
              <a:rPr lang="ru-RU" sz="2200" i="1" dirty="0"/>
              <a:t> </a:t>
            </a:r>
            <a:r>
              <a:rPr lang="ru-RU" sz="2200" i="1" dirty="0" err="1"/>
              <a:t>Cafe</a:t>
            </a:r>
            <a:r>
              <a:rPr lang="ru-RU" sz="2200" i="1" dirty="0"/>
              <a:t>». Специально для своих американских посетителей, не очень почитающих любимые итальянцами пиццу и спагетти, он создал салат из свежих листьев салата </a:t>
            </a:r>
            <a:r>
              <a:rPr lang="ru-RU" sz="2200" i="1" dirty="0" err="1"/>
              <a:t>ромен</a:t>
            </a:r>
            <a:r>
              <a:rPr lang="ru-RU" sz="2200" i="1" dirty="0"/>
              <a:t>, который назвал в честь самого великого итальянца - Юлия Цезаря</a:t>
            </a:r>
            <a:r>
              <a:rPr lang="ru-RU" sz="2200" i="1" dirty="0" smtClean="0"/>
              <a:t>.</a:t>
            </a:r>
            <a:endParaRPr lang="ru-RU" sz="2200" i="1" dirty="0"/>
          </a:p>
          <a:p>
            <a:r>
              <a:rPr lang="ru-RU" sz="2200" i="1" dirty="0"/>
              <a:t>Но, видимо, все- же Цезарь </a:t>
            </a:r>
            <a:r>
              <a:rPr lang="ru-RU" sz="2200" i="1" dirty="0" err="1"/>
              <a:t>Кардини</a:t>
            </a:r>
            <a:r>
              <a:rPr lang="ru-RU" sz="2200" i="1" dirty="0"/>
              <a:t> останется для всех если не изобретателем, то первооткрывателем этого прекрасного рецепта - салата Цезарь. Именно он является «отцом» этого прекрасного салата. Нельзя не отметить тот факт, что итальянцы придумали много прекрасных вещей в кулинарии. Салат Цезарь в своем классическом варианте не является исключением.</a:t>
            </a:r>
          </a:p>
          <a:p>
            <a:r>
              <a:rPr lang="ru-RU" sz="2200" i="1" dirty="0"/>
              <a:t>Хотя понимание классического варианта Цезаря с курицей у каждого шеф- повара разных стран свое. В основе, которая задает тон общего вкуса блюда, лежит горчично- яично- лимонный соус. Томаты добавляют не все, гренки делают по-разному и используют разный вид сыра. Этот салат хорошо подходит и для праздничных столов, прекрасно сочетаясь с белым или красным вином. В самом первом рецепте салата Цезарь были листья салата </a:t>
            </a:r>
            <a:r>
              <a:rPr lang="ru-RU" sz="2200" i="1" dirty="0" err="1"/>
              <a:t>ромэн</a:t>
            </a:r>
            <a:r>
              <a:rPr lang="ru-RU" sz="2200" i="1" dirty="0"/>
              <a:t> и гренки, которые подали с заправкой из яйца, оливкового масла, сока лимона, </a:t>
            </a:r>
            <a:r>
              <a:rPr lang="ru-RU" sz="2200" i="1" dirty="0" err="1"/>
              <a:t>вустерского</a:t>
            </a:r>
            <a:r>
              <a:rPr lang="ru-RU" sz="2200" i="1" dirty="0"/>
              <a:t> соуса и горсти натертого пармезана. Кстати, в 1953 году салат Цезарь был отмечен Эпикурейским обществом в Париже как лучший рецепт, появившийся в Америке за последние 50 лет.</a:t>
            </a:r>
          </a:p>
          <a:p>
            <a:r>
              <a:rPr lang="ru-RU" sz="2200" i="1" dirty="0"/>
              <a:t>Салат «Цезарь» имеет много разновидностей, в него добавляют различные добавки, но все-таки основа салата – это заправки (соусы) – именно они придают салату особый неповторимый вкус и оригинальный аромат.</a:t>
            </a:r>
          </a:p>
          <a:p>
            <a:endParaRPr lang="ru-RU" dirty="0"/>
          </a:p>
        </p:txBody>
      </p:sp>
      <p:sp>
        <p:nvSpPr>
          <p:cNvPr id="4" name="Сердце 3"/>
          <p:cNvSpPr/>
          <p:nvPr/>
        </p:nvSpPr>
        <p:spPr>
          <a:xfrm>
            <a:off x="9509760" y="1434164"/>
            <a:ext cx="2781700" cy="4379495"/>
          </a:xfrm>
          <a:prstGeom prst="hear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560596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758798" cy="1400530"/>
          </a:xfrm>
        </p:spPr>
        <p:txBody>
          <a:bodyPr/>
          <a:lstStyle/>
          <a:p>
            <a:r>
              <a:rPr lang="ru-RU" sz="2400" b="1" dirty="0"/>
              <a:t>РАЗНОВИДНОСТИ САЛАТА " ЦЕЗАРЬ "</a:t>
            </a:r>
            <a:r>
              <a:rPr lang="ru-RU" sz="2400" dirty="0"/>
              <a:t/>
            </a:r>
            <a:br>
              <a:rPr lang="ru-RU" sz="2400" dirty="0"/>
            </a:br>
            <a:endParaRPr lang="ru-RU" sz="2400" dirty="0"/>
          </a:p>
        </p:txBody>
      </p:sp>
      <p:sp>
        <p:nvSpPr>
          <p:cNvPr id="3" name="Объект 2"/>
          <p:cNvSpPr>
            <a:spLocks noGrp="1"/>
          </p:cNvSpPr>
          <p:nvPr>
            <p:ph idx="1"/>
          </p:nvPr>
        </p:nvSpPr>
        <p:spPr>
          <a:xfrm>
            <a:off x="125129" y="423512"/>
            <a:ext cx="5428648" cy="9432757"/>
          </a:xfrm>
        </p:spPr>
        <p:txBody>
          <a:bodyPr/>
          <a:lstStyle/>
          <a:p>
            <a:pPr>
              <a:buFont typeface="Wingdings" panose="05000000000000000000" pitchFamily="2" charset="2"/>
              <a:buChar char="v"/>
            </a:pPr>
            <a:r>
              <a:rPr lang="ru-RU" dirty="0" smtClean="0"/>
              <a:t>Цезарь </a:t>
            </a:r>
            <a:r>
              <a:rPr lang="ru-RU" dirty="0"/>
              <a:t>классический С анчоусами</a:t>
            </a:r>
          </a:p>
          <a:p>
            <a:pPr>
              <a:buFont typeface="Wingdings" panose="05000000000000000000" pitchFamily="2" charset="2"/>
              <a:buChar char="v"/>
            </a:pPr>
            <a:r>
              <a:rPr lang="ru-RU" dirty="0"/>
              <a:t>С сухариками и беконом С креветками</a:t>
            </a:r>
          </a:p>
          <a:p>
            <a:pPr>
              <a:buFont typeface="Wingdings" panose="05000000000000000000" pitchFamily="2" charset="2"/>
              <a:buChar char="v"/>
            </a:pPr>
            <a:r>
              <a:rPr lang="ru-RU" dirty="0"/>
              <a:t>С морепродуктами Со шпротами</a:t>
            </a:r>
          </a:p>
          <a:p>
            <a:pPr>
              <a:buFont typeface="Wingdings" panose="05000000000000000000" pitchFamily="2" charset="2"/>
              <a:buChar char="v"/>
            </a:pPr>
            <a:r>
              <a:rPr lang="ru-RU" dirty="0"/>
              <a:t>Салат Цезарь с белой рыбой С кетой</a:t>
            </a:r>
          </a:p>
          <a:p>
            <a:pPr>
              <a:buFont typeface="Wingdings" panose="05000000000000000000" pitchFamily="2" charset="2"/>
              <a:buChar char="v"/>
            </a:pPr>
            <a:r>
              <a:rPr lang="ru-RU" dirty="0"/>
              <a:t>С сёмгой С лососем С форелью</a:t>
            </a:r>
          </a:p>
          <a:p>
            <a:pPr>
              <a:buFont typeface="Wingdings" panose="05000000000000000000" pitchFamily="2" charset="2"/>
              <a:buChar char="v"/>
            </a:pPr>
            <a:r>
              <a:rPr lang="ru-RU" dirty="0"/>
              <a:t>С горбушей С курицей</a:t>
            </a:r>
          </a:p>
          <a:p>
            <a:pPr>
              <a:buFont typeface="Wingdings" panose="05000000000000000000" pitchFamily="2" charset="2"/>
              <a:buChar char="v"/>
            </a:pPr>
            <a:r>
              <a:rPr lang="ru-RU" dirty="0"/>
              <a:t>С майонезным соусом По </a:t>
            </a:r>
            <a:r>
              <a:rPr lang="ru-RU" dirty="0" err="1"/>
              <a:t>французски</a:t>
            </a:r>
            <a:endParaRPr lang="ru-RU" dirty="0"/>
          </a:p>
          <a:p>
            <a:pPr>
              <a:buFont typeface="Wingdings" panose="05000000000000000000" pitchFamily="2" charset="2"/>
              <a:buChar char="v"/>
            </a:pPr>
            <a:r>
              <a:rPr lang="ru-RU" dirty="0"/>
              <a:t>По </a:t>
            </a:r>
            <a:r>
              <a:rPr lang="ru-RU" dirty="0" err="1"/>
              <a:t>крымски</a:t>
            </a:r>
            <a:r>
              <a:rPr lang="ru-RU" dirty="0"/>
              <a:t> По </a:t>
            </a:r>
            <a:r>
              <a:rPr lang="ru-RU" dirty="0" err="1"/>
              <a:t>английски</a:t>
            </a:r>
            <a:endParaRPr lang="ru-RU" dirty="0"/>
          </a:p>
          <a:p>
            <a:pPr>
              <a:buFont typeface="Wingdings" panose="05000000000000000000" pitchFamily="2" charset="2"/>
              <a:buChar char="v"/>
            </a:pPr>
            <a:r>
              <a:rPr lang="ru-RU" dirty="0"/>
              <a:t>По </a:t>
            </a:r>
            <a:r>
              <a:rPr lang="ru-RU" dirty="0" err="1"/>
              <a:t>португальски</a:t>
            </a:r>
            <a:r>
              <a:rPr lang="ru-RU" dirty="0"/>
              <a:t> С бужениной</a:t>
            </a:r>
          </a:p>
          <a:p>
            <a:pPr>
              <a:buFont typeface="Wingdings" panose="05000000000000000000" pitchFamily="2" charset="2"/>
              <a:buChar char="v"/>
            </a:pPr>
            <a:r>
              <a:rPr lang="ru-RU" dirty="0"/>
              <a:t>Это блюдо, ставшее кулинарной легендой, появилось благодаря случайному эксперименту. Как же правильно приготовить один из самых модных и популярных салатов современности</a:t>
            </a:r>
            <a:r>
              <a:rPr lang="ru-RU" dirty="0" smtClean="0"/>
              <a:t>?</a:t>
            </a:r>
            <a:endParaRPr lang="ru-RU" dirty="0"/>
          </a:p>
          <a:p>
            <a:pPr>
              <a:buFont typeface="Wingdings" panose="05000000000000000000" pitchFamily="2" charset="2"/>
              <a:buChar char="v"/>
            </a:pPr>
            <a:endParaRPr lang="ru-RU" dirty="0"/>
          </a:p>
        </p:txBody>
      </p:sp>
      <p:grpSp>
        <p:nvGrpSpPr>
          <p:cNvPr id="15" name="Группа 14"/>
          <p:cNvGrpSpPr/>
          <p:nvPr/>
        </p:nvGrpSpPr>
        <p:grpSpPr>
          <a:xfrm>
            <a:off x="4968658" y="211756"/>
            <a:ext cx="6937793" cy="6237169"/>
            <a:chOff x="4968658" y="211756"/>
            <a:chExt cx="6937793" cy="6237169"/>
          </a:xfrm>
          <a:blipFill>
            <a:blip r:embed="rId2"/>
            <a:stretch>
              <a:fillRect/>
            </a:stretch>
          </a:blipFill>
        </p:grpSpPr>
        <p:grpSp>
          <p:nvGrpSpPr>
            <p:cNvPr id="4" name="Группа 3"/>
            <p:cNvGrpSpPr/>
            <p:nvPr/>
          </p:nvGrpSpPr>
          <p:grpSpPr>
            <a:xfrm>
              <a:off x="4968658" y="211756"/>
              <a:ext cx="5508838" cy="6237169"/>
              <a:chOff x="6878341" y="211756"/>
              <a:chExt cx="4013199" cy="6237169"/>
            </a:xfrm>
            <a:grpFill/>
          </p:grpSpPr>
          <p:sp>
            <p:nvSpPr>
              <p:cNvPr id="5" name="Прямоугольник 4"/>
              <p:cNvSpPr/>
              <p:nvPr/>
            </p:nvSpPr>
            <p:spPr>
              <a:xfrm>
                <a:off x="9139107" y="211756"/>
                <a:ext cx="534056" cy="6237169"/>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9759225" y="500513"/>
                <a:ext cx="534056" cy="5948411"/>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0357484" y="890339"/>
                <a:ext cx="534056" cy="5370893"/>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8647572" y="500514"/>
                <a:ext cx="409463" cy="5948411"/>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8216974" y="1241660"/>
                <a:ext cx="358287" cy="5019572"/>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735200" y="1862485"/>
                <a:ext cx="409463" cy="4037801"/>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7283197" y="2319687"/>
                <a:ext cx="406087" cy="309933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6878341" y="3036768"/>
                <a:ext cx="355564" cy="2040556"/>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Прямоугольник 12"/>
            <p:cNvSpPr/>
            <p:nvPr/>
          </p:nvSpPr>
          <p:spPr>
            <a:xfrm>
              <a:off x="10565626" y="1093297"/>
              <a:ext cx="657431" cy="4964976"/>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1235723" y="1249680"/>
              <a:ext cx="670728" cy="4652209"/>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19628738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222" y="67708"/>
            <a:ext cx="9404723" cy="1400530"/>
          </a:xfrm>
        </p:spPr>
        <p:txBody>
          <a:bodyPr/>
          <a:lstStyle/>
          <a:p>
            <a:r>
              <a:rPr lang="ru-RU" b="1" dirty="0"/>
              <a:t>Организация рабочего места</a:t>
            </a:r>
            <a:r>
              <a:rPr lang="ru-RU" dirty="0"/>
              <a:t/>
            </a:r>
            <a:br>
              <a:rPr lang="ru-RU" dirty="0"/>
            </a:br>
            <a:r>
              <a:rPr lang="ru-RU" b="1" dirty="0"/>
              <a:t> </a:t>
            </a:r>
            <a:r>
              <a:rPr lang="ru-RU" dirty="0"/>
              <a:t/>
            </a:r>
            <a:br>
              <a:rPr lang="ru-RU" dirty="0"/>
            </a:br>
            <a:endParaRPr lang="ru-RU" dirty="0"/>
          </a:p>
        </p:txBody>
      </p:sp>
      <p:sp>
        <p:nvSpPr>
          <p:cNvPr id="3" name="Объект 2"/>
          <p:cNvSpPr>
            <a:spLocks noGrp="1"/>
          </p:cNvSpPr>
          <p:nvPr>
            <p:ph idx="1"/>
          </p:nvPr>
        </p:nvSpPr>
        <p:spPr>
          <a:xfrm>
            <a:off x="155222" y="849760"/>
            <a:ext cx="6072323" cy="7264337"/>
          </a:xfrm>
        </p:spPr>
        <p:txBody>
          <a:bodyPr>
            <a:normAutofit/>
          </a:bodyPr>
          <a:lstStyle/>
          <a:p>
            <a:r>
              <a:rPr lang="ru-RU" sz="2400" dirty="0"/>
              <a:t>Для приготовления салата нам понадобится: весы, мерный стаканчик, веничек или миксер для взбивания с прутковыми насадками, емкость для взбивания, приспособление для отделения белка яиц от желтка, ложка чайная и столовая, разделочная доска с маркировкой ОВ (овощи вареные), разделочный нож с маркировкой ОВ, сотейник или сковорода, салатники и миски для перемешивания, большие мелкие тарелки для </a:t>
            </a:r>
            <a:r>
              <a:rPr lang="ru-RU" sz="2400" dirty="0" smtClean="0"/>
              <a:t>подачи</a:t>
            </a:r>
            <a:endParaRPr lang="ru-RU" sz="2400" dirty="0"/>
          </a:p>
          <a:p>
            <a:endParaRPr lang="ru-RU" sz="2400" dirty="0"/>
          </a:p>
        </p:txBody>
      </p:sp>
      <p:grpSp>
        <p:nvGrpSpPr>
          <p:cNvPr id="4" name="Группа 3"/>
          <p:cNvGrpSpPr/>
          <p:nvPr/>
        </p:nvGrpSpPr>
        <p:grpSpPr>
          <a:xfrm>
            <a:off x="6044665" y="240632"/>
            <a:ext cx="5919537" cy="6237169"/>
            <a:chOff x="4968658" y="211756"/>
            <a:chExt cx="6937793" cy="6237169"/>
          </a:xfrm>
          <a:blipFill>
            <a:blip r:embed="rId2"/>
            <a:stretch>
              <a:fillRect/>
            </a:stretch>
          </a:blipFill>
        </p:grpSpPr>
        <p:grpSp>
          <p:nvGrpSpPr>
            <p:cNvPr id="5" name="Группа 4"/>
            <p:cNvGrpSpPr/>
            <p:nvPr/>
          </p:nvGrpSpPr>
          <p:grpSpPr>
            <a:xfrm>
              <a:off x="4968658" y="211756"/>
              <a:ext cx="5508838" cy="6237169"/>
              <a:chOff x="6878341" y="211756"/>
              <a:chExt cx="4013199" cy="6237169"/>
            </a:xfrm>
            <a:grpFill/>
          </p:grpSpPr>
          <p:sp>
            <p:nvSpPr>
              <p:cNvPr id="8" name="Прямоугольник 7"/>
              <p:cNvSpPr/>
              <p:nvPr/>
            </p:nvSpPr>
            <p:spPr>
              <a:xfrm>
                <a:off x="9139107" y="211756"/>
                <a:ext cx="534056" cy="6237169"/>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9759225" y="500513"/>
                <a:ext cx="534056" cy="5948411"/>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0357484" y="890339"/>
                <a:ext cx="534056" cy="5370893"/>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8647572" y="712269"/>
                <a:ext cx="409463" cy="5736656"/>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8216974" y="1241660"/>
                <a:ext cx="358287" cy="5019572"/>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735200" y="1862485"/>
                <a:ext cx="409463" cy="4037801"/>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7283197" y="2319687"/>
                <a:ext cx="406087" cy="309933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6878341" y="3036768"/>
                <a:ext cx="355564" cy="2040556"/>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Прямоугольник 5"/>
            <p:cNvSpPr/>
            <p:nvPr/>
          </p:nvSpPr>
          <p:spPr>
            <a:xfrm>
              <a:off x="10565626" y="1093297"/>
              <a:ext cx="657431" cy="4964976"/>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1235723" y="1249680"/>
              <a:ext cx="670728" cy="4652209"/>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47568972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346131" cy="808522"/>
          </a:xfrm>
        </p:spPr>
        <p:txBody>
          <a:bodyPr/>
          <a:lstStyle/>
          <a:p>
            <a:r>
              <a:rPr lang="ru-RU" b="1" u="heavy" dirty="0"/>
              <a:t>Технология приготовления салата</a:t>
            </a:r>
            <a:r>
              <a:rPr lang="ru-RU" dirty="0"/>
              <a:t/>
            </a:r>
            <a:br>
              <a:rPr lang="ru-RU" dirty="0"/>
            </a:br>
            <a:endParaRPr lang="ru-RU" dirty="0"/>
          </a:p>
        </p:txBody>
      </p:sp>
      <p:sp>
        <p:nvSpPr>
          <p:cNvPr id="3" name="Объект 2"/>
          <p:cNvSpPr>
            <a:spLocks noGrp="1"/>
          </p:cNvSpPr>
          <p:nvPr>
            <p:ph idx="1"/>
          </p:nvPr>
        </p:nvSpPr>
        <p:spPr>
          <a:xfrm>
            <a:off x="105880" y="1318661"/>
            <a:ext cx="5630778" cy="5640403"/>
          </a:xfrm>
        </p:spPr>
        <p:txBody>
          <a:bodyPr>
            <a:normAutofit/>
          </a:bodyPr>
          <a:lstStyle/>
          <a:p>
            <a:r>
              <a:rPr lang="ru-RU" sz="1800" i="1" u="sng" dirty="0"/>
              <a:t>Нам понадобиться:</a:t>
            </a:r>
            <a:endParaRPr lang="ru-RU" sz="1800" dirty="0"/>
          </a:p>
          <a:p>
            <a:r>
              <a:rPr lang="ru-RU" sz="1800" dirty="0"/>
              <a:t>Куриная грудка – 1 небольшая шт. или креветки 6шт. или бекон 100гр.</a:t>
            </a:r>
          </a:p>
          <a:p>
            <a:r>
              <a:rPr lang="ru-RU" sz="1800" dirty="0"/>
              <a:t>Томаты черри – 8-10 </a:t>
            </a:r>
            <a:r>
              <a:rPr lang="ru-RU" sz="1800" dirty="0" err="1"/>
              <a:t>шт</a:t>
            </a:r>
            <a:r>
              <a:rPr lang="ru-RU" sz="1800" dirty="0"/>
              <a:t> или 1 средний помидор Салат – 1 пучок</a:t>
            </a:r>
          </a:p>
          <a:p>
            <a:r>
              <a:rPr lang="ru-RU" sz="1800" dirty="0"/>
              <a:t>Хлеб </a:t>
            </a:r>
            <a:r>
              <a:rPr lang="ru-RU" sz="1800" dirty="0" err="1"/>
              <a:t>пшеничн</a:t>
            </a:r>
            <a:r>
              <a:rPr lang="ru-RU" sz="1800" dirty="0"/>
              <a:t>. – 3-4 куска</a:t>
            </a:r>
          </a:p>
          <a:p>
            <a:r>
              <a:rPr lang="ru-RU" sz="1800" dirty="0"/>
              <a:t>Чеснок – 2 дольки, каперсы-4почки</a:t>
            </a:r>
          </a:p>
          <a:p>
            <a:r>
              <a:rPr lang="ru-RU" sz="1800" dirty="0"/>
              <a:t>Масло подсолнечное - для обжарки и соуса – 4ст.л. анчоусы-3шт или филе сельди 1 шт..</a:t>
            </a:r>
          </a:p>
          <a:p>
            <a:r>
              <a:rPr lang="ru-RU" sz="1800" dirty="0"/>
              <a:t>Сыр Пармезан – 100 </a:t>
            </a:r>
            <a:r>
              <a:rPr lang="ru-RU" sz="1800" dirty="0" err="1"/>
              <a:t>гр</a:t>
            </a:r>
            <a:endParaRPr lang="ru-RU" sz="1800" dirty="0"/>
          </a:p>
          <a:p>
            <a:r>
              <a:rPr lang="ru-RU" sz="1800" dirty="0"/>
              <a:t>Желток – 1 </a:t>
            </a:r>
            <a:r>
              <a:rPr lang="ru-RU" sz="1800" dirty="0" err="1"/>
              <a:t>шт</a:t>
            </a:r>
            <a:r>
              <a:rPr lang="ru-RU" sz="1800" dirty="0"/>
              <a:t>, яйцо перепелиное 2шт Горчица – 2 </a:t>
            </a:r>
            <a:r>
              <a:rPr lang="ru-RU" sz="1800" dirty="0" err="1"/>
              <a:t>ст.л</a:t>
            </a:r>
            <a:r>
              <a:rPr lang="ru-RU" sz="1800" dirty="0"/>
              <a:t>.</a:t>
            </a:r>
          </a:p>
          <a:p>
            <a:r>
              <a:rPr lang="ru-RU" sz="1800" dirty="0"/>
              <a:t>Лимонный сок – 2 ст. л.</a:t>
            </a:r>
          </a:p>
          <a:p>
            <a:r>
              <a:rPr lang="ru-RU" sz="1800" dirty="0"/>
              <a:t>Перец черный, соль – по вкусу</a:t>
            </a:r>
          </a:p>
          <a:p>
            <a:endParaRPr lang="ru-RU" sz="1800" dirty="0"/>
          </a:p>
        </p:txBody>
      </p:sp>
      <p:grpSp>
        <p:nvGrpSpPr>
          <p:cNvPr id="4" name="Группа 3"/>
          <p:cNvGrpSpPr/>
          <p:nvPr/>
        </p:nvGrpSpPr>
        <p:grpSpPr>
          <a:xfrm>
            <a:off x="5178393" y="240632"/>
            <a:ext cx="6699181" cy="6237169"/>
            <a:chOff x="4968659" y="211756"/>
            <a:chExt cx="6111160" cy="6237169"/>
          </a:xfrm>
          <a:blipFill>
            <a:blip r:embed="rId2"/>
            <a:stretch>
              <a:fillRect/>
            </a:stretch>
          </a:blipFill>
        </p:grpSpPr>
        <p:grpSp>
          <p:nvGrpSpPr>
            <p:cNvPr id="5" name="Группа 4"/>
            <p:cNvGrpSpPr/>
            <p:nvPr/>
          </p:nvGrpSpPr>
          <p:grpSpPr>
            <a:xfrm>
              <a:off x="4968659" y="211756"/>
              <a:ext cx="5264850" cy="6237169"/>
              <a:chOff x="6878341" y="211756"/>
              <a:chExt cx="3835453" cy="6237169"/>
            </a:xfrm>
            <a:grpFill/>
          </p:grpSpPr>
          <p:sp>
            <p:nvSpPr>
              <p:cNvPr id="8" name="Прямоугольник 7"/>
              <p:cNvSpPr/>
              <p:nvPr/>
            </p:nvSpPr>
            <p:spPr>
              <a:xfrm>
                <a:off x="9139107" y="211756"/>
                <a:ext cx="534056" cy="6237169"/>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9759225" y="500513"/>
                <a:ext cx="534056" cy="5948411"/>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0357484" y="890339"/>
                <a:ext cx="356310" cy="5370893"/>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8647572" y="712269"/>
                <a:ext cx="409463" cy="5736656"/>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8216974" y="1241660"/>
                <a:ext cx="358287" cy="5019572"/>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735200" y="1862485"/>
                <a:ext cx="409463" cy="4037801"/>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7283197" y="2319687"/>
                <a:ext cx="406087" cy="309933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6878341" y="3036768"/>
                <a:ext cx="355564" cy="2040556"/>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Прямоугольник 5"/>
            <p:cNvSpPr/>
            <p:nvPr/>
          </p:nvSpPr>
          <p:spPr>
            <a:xfrm>
              <a:off x="10327173" y="1289785"/>
              <a:ext cx="407442" cy="4822256"/>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0828281" y="1425341"/>
              <a:ext cx="251538" cy="4474945"/>
            </a:xfrm>
            <a:prstGeom prst="rect">
              <a:avLst/>
            </a:prstGeom>
            <a:grpFill/>
            <a:ln cap="flat">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409561055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Группа 20"/>
          <p:cNvGrpSpPr/>
          <p:nvPr/>
        </p:nvGrpSpPr>
        <p:grpSpPr>
          <a:xfrm>
            <a:off x="481263" y="2040556"/>
            <a:ext cx="11174931" cy="3378467"/>
            <a:chOff x="481263" y="2040556"/>
            <a:chExt cx="11174931" cy="3378467"/>
          </a:xfrm>
        </p:grpSpPr>
        <p:sp>
          <p:nvSpPr>
            <p:cNvPr id="16" name="Скругленный прямоугольник 15"/>
            <p:cNvSpPr/>
            <p:nvPr/>
          </p:nvSpPr>
          <p:spPr>
            <a:xfrm>
              <a:off x="481263" y="2040556"/>
              <a:ext cx="11174931" cy="3368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ru-RU" dirty="0"/>
            </a:p>
          </p:txBody>
        </p:sp>
        <p:sp>
          <p:nvSpPr>
            <p:cNvPr id="17" name="Скругленный прямоугольник 16"/>
            <p:cNvSpPr/>
            <p:nvPr/>
          </p:nvSpPr>
          <p:spPr>
            <a:xfrm>
              <a:off x="4822257" y="2040556"/>
              <a:ext cx="6824311" cy="3378467"/>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Заголовок 1"/>
          <p:cNvSpPr>
            <a:spLocks noGrp="1"/>
          </p:cNvSpPr>
          <p:nvPr>
            <p:ph type="title"/>
          </p:nvPr>
        </p:nvSpPr>
        <p:spPr/>
        <p:txBody>
          <a:bodyPr/>
          <a:lstStyle/>
          <a:p>
            <a:r>
              <a:rPr lang="ru-RU" b="1" dirty="0"/>
              <a:t>Приготовление:</a:t>
            </a:r>
            <a:r>
              <a:rPr lang="ru-RU" dirty="0"/>
              <a:t/>
            </a:r>
            <a:br>
              <a:rPr lang="ru-RU" dirty="0"/>
            </a:br>
            <a:endParaRPr lang="ru-RU" dirty="0"/>
          </a:p>
        </p:txBody>
      </p:sp>
      <p:sp>
        <p:nvSpPr>
          <p:cNvPr id="20" name="Объект 19"/>
          <p:cNvSpPr>
            <a:spLocks noGrp="1"/>
          </p:cNvSpPr>
          <p:nvPr>
            <p:ph idx="1"/>
          </p:nvPr>
        </p:nvSpPr>
        <p:spPr>
          <a:xfrm>
            <a:off x="646111" y="2233061"/>
            <a:ext cx="4060643" cy="3099335"/>
          </a:xfrm>
        </p:spPr>
        <p:txBody>
          <a:bodyPr>
            <a:normAutofit/>
          </a:bodyPr>
          <a:lstStyle/>
          <a:p>
            <a:pPr marL="0" lvl="0" indent="0">
              <a:buNone/>
            </a:pPr>
            <a:r>
              <a:rPr lang="en-US" sz="3600" dirty="0" smtClean="0"/>
              <a:t>1</a:t>
            </a:r>
            <a:r>
              <a:rPr lang="ru-RU" sz="3600" dirty="0" smtClean="0"/>
              <a:t>.Варим </a:t>
            </a:r>
            <a:r>
              <a:rPr lang="ru-RU" sz="3600" dirty="0"/>
              <a:t>или жарим куриную грудку на слабом огне.</a:t>
            </a:r>
          </a:p>
        </p:txBody>
      </p:sp>
      <p:grpSp>
        <p:nvGrpSpPr>
          <p:cNvPr id="22" name="Группа 21"/>
          <p:cNvGrpSpPr/>
          <p:nvPr/>
        </p:nvGrpSpPr>
        <p:grpSpPr>
          <a:xfrm>
            <a:off x="346509" y="7281128"/>
            <a:ext cx="11174931" cy="3378467"/>
            <a:chOff x="481263" y="2040556"/>
            <a:chExt cx="11174931" cy="3378467"/>
          </a:xfrm>
        </p:grpSpPr>
        <p:sp>
          <p:nvSpPr>
            <p:cNvPr id="23" name="Скругленный прямоугольник 22"/>
            <p:cNvSpPr/>
            <p:nvPr/>
          </p:nvSpPr>
          <p:spPr>
            <a:xfrm>
              <a:off x="481263" y="2040556"/>
              <a:ext cx="11174931" cy="3368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ru-RU" dirty="0"/>
            </a:p>
          </p:txBody>
        </p:sp>
        <p:sp>
          <p:nvSpPr>
            <p:cNvPr id="24" name="Скругленный прямоугольник 23"/>
            <p:cNvSpPr/>
            <p:nvPr/>
          </p:nvSpPr>
          <p:spPr>
            <a:xfrm>
              <a:off x="4822257" y="2040556"/>
              <a:ext cx="6824311" cy="3378467"/>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296737313"/>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108</TotalTime>
  <Words>1956</Words>
  <Application>Microsoft Office PowerPoint</Application>
  <PresentationFormat>Широкоэкранный</PresentationFormat>
  <Paragraphs>236</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Century Gothic</vt:lpstr>
      <vt:lpstr>Times New Roman</vt:lpstr>
      <vt:lpstr>Trebuchet MS</vt:lpstr>
      <vt:lpstr>Wingdings</vt:lpstr>
      <vt:lpstr>Wingdings 3</vt:lpstr>
      <vt:lpstr>Ион</vt:lpstr>
      <vt:lpstr>Презентация PowerPoint</vt:lpstr>
      <vt:lpstr>Презентация PowerPoint</vt:lpstr>
      <vt:lpstr>Презентация PowerPoint</vt:lpstr>
      <vt:lpstr>Вступление. </vt:lpstr>
      <vt:lpstr>История салата Цезарь </vt:lpstr>
      <vt:lpstr>РАЗНОВИДНОСТИ САЛАТА " ЦЕЗАРЬ " </vt:lpstr>
      <vt:lpstr>Организация рабочего места   </vt:lpstr>
      <vt:lpstr>Технология приготовления салата </vt:lpstr>
      <vt:lpstr>Приготовление: </vt:lpstr>
      <vt:lpstr>Приготовление: </vt:lpstr>
      <vt:lpstr>Приготовление: </vt:lpstr>
      <vt:lpstr>Приготовление: </vt:lpstr>
      <vt:lpstr>Приготовление: </vt:lpstr>
      <vt:lpstr>Приготовление: </vt:lpstr>
      <vt:lpstr>Приготовление: </vt:lpstr>
      <vt:lpstr>Приготовление: </vt:lpstr>
      <vt:lpstr>Презентация PowerPoint</vt:lpstr>
      <vt:lpstr>Презентация PowerPoint</vt:lpstr>
      <vt:lpstr>Заключение</vt:lpstr>
      <vt:lpstr>Использованная литература:   </vt:lpstr>
      <vt:lpstr>Презентация PowerPoint</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Лесия Комкова</dc:creator>
  <cp:lastModifiedBy>Лесия Комкова</cp:lastModifiedBy>
  <cp:revision>13</cp:revision>
  <dcterms:created xsi:type="dcterms:W3CDTF">2024-10-09T12:45:32Z</dcterms:created>
  <dcterms:modified xsi:type="dcterms:W3CDTF">2024-10-09T14:34:23Z</dcterms:modified>
</cp:coreProperties>
</file>