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4" r:id="rId5"/>
    <p:sldId id="266" r:id="rId6"/>
    <p:sldId id="277" r:id="rId7"/>
    <p:sldId id="270" r:id="rId8"/>
    <p:sldId id="273" r:id="rId9"/>
    <p:sldId id="274" r:id="rId10"/>
    <p:sldId id="275" r:id="rId11"/>
  </p:sldIdLst>
  <p:sldSz cx="8640763" cy="6480175"/>
  <p:notesSz cx="9144000" cy="6858000"/>
  <p:defaultTextStyle>
    <a:defPPr>
      <a:defRPr lang="ru-RU"/>
    </a:defPPr>
    <a:lvl1pPr marL="0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>
        <p:scale>
          <a:sx n="70" d="100"/>
          <a:sy n="70" d="100"/>
        </p:scale>
        <p:origin x="-1500" y="-162"/>
      </p:cViewPr>
      <p:guideLst>
        <p:guide orient="horz" pos="2041"/>
        <p:guide pos="27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B4D2E-2EA5-45EE-BC24-D3684D836C4C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3645-1BA3-42C2-9699-0A3E923B4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057" y="2013055"/>
            <a:ext cx="7344649" cy="1389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6115" y="3672099"/>
            <a:ext cx="6048534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264553" y="259508"/>
            <a:ext cx="1944172" cy="55291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2038" y="259508"/>
            <a:ext cx="5688502" cy="55291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61" y="4164113"/>
            <a:ext cx="7344649" cy="1287035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561" y="2746575"/>
            <a:ext cx="7344649" cy="141753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2038" y="1512041"/>
            <a:ext cx="3816337" cy="427661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92388" y="1512041"/>
            <a:ext cx="3816337" cy="427661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38" y="1450540"/>
            <a:ext cx="3817838" cy="60451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08" indent="0">
              <a:buNone/>
              <a:defRPr sz="1900" b="1"/>
            </a:lvl2pPr>
            <a:lvl3pPr marL="864017" indent="0">
              <a:buNone/>
              <a:defRPr sz="1700" b="1"/>
            </a:lvl3pPr>
            <a:lvl4pPr marL="1296025" indent="0">
              <a:buNone/>
              <a:defRPr sz="1500" b="1"/>
            </a:lvl4pPr>
            <a:lvl5pPr marL="1728033" indent="0">
              <a:buNone/>
              <a:defRPr sz="1500" b="1"/>
            </a:lvl5pPr>
            <a:lvl6pPr marL="2160041" indent="0">
              <a:buNone/>
              <a:defRPr sz="1500" b="1"/>
            </a:lvl6pPr>
            <a:lvl7pPr marL="2592050" indent="0">
              <a:buNone/>
              <a:defRPr sz="1500" b="1"/>
            </a:lvl7pPr>
            <a:lvl8pPr marL="3024058" indent="0">
              <a:buNone/>
              <a:defRPr sz="1500" b="1"/>
            </a:lvl8pPr>
            <a:lvl9pPr marL="3456066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2038" y="2055056"/>
            <a:ext cx="3817838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89388" y="1450540"/>
            <a:ext cx="3819337" cy="60451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08" indent="0">
              <a:buNone/>
              <a:defRPr sz="1900" b="1"/>
            </a:lvl2pPr>
            <a:lvl3pPr marL="864017" indent="0">
              <a:buNone/>
              <a:defRPr sz="1700" b="1"/>
            </a:lvl3pPr>
            <a:lvl4pPr marL="1296025" indent="0">
              <a:buNone/>
              <a:defRPr sz="1500" b="1"/>
            </a:lvl4pPr>
            <a:lvl5pPr marL="1728033" indent="0">
              <a:buNone/>
              <a:defRPr sz="1500" b="1"/>
            </a:lvl5pPr>
            <a:lvl6pPr marL="2160041" indent="0">
              <a:buNone/>
              <a:defRPr sz="1500" b="1"/>
            </a:lvl6pPr>
            <a:lvl7pPr marL="2592050" indent="0">
              <a:buNone/>
              <a:defRPr sz="1500" b="1"/>
            </a:lvl7pPr>
            <a:lvl8pPr marL="3024058" indent="0">
              <a:buNone/>
              <a:defRPr sz="1500" b="1"/>
            </a:lvl8pPr>
            <a:lvl9pPr marL="3456066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89388" y="2055056"/>
            <a:ext cx="3819337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9" y="258007"/>
            <a:ext cx="2842751" cy="109803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8298" y="258007"/>
            <a:ext cx="4830427" cy="553065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2039" y="1356037"/>
            <a:ext cx="2842751" cy="4432620"/>
          </a:xfrm>
        </p:spPr>
        <p:txBody>
          <a:bodyPr/>
          <a:lstStyle>
            <a:lvl1pPr marL="0" indent="0">
              <a:buNone/>
              <a:defRPr sz="1300"/>
            </a:lvl1pPr>
            <a:lvl2pPr marL="432008" indent="0">
              <a:buNone/>
              <a:defRPr sz="1100"/>
            </a:lvl2pPr>
            <a:lvl3pPr marL="864017" indent="0">
              <a:buNone/>
              <a:defRPr sz="900"/>
            </a:lvl3pPr>
            <a:lvl4pPr marL="1296025" indent="0">
              <a:buNone/>
              <a:defRPr sz="900"/>
            </a:lvl4pPr>
            <a:lvl5pPr marL="1728033" indent="0">
              <a:buNone/>
              <a:defRPr sz="900"/>
            </a:lvl5pPr>
            <a:lvl6pPr marL="2160041" indent="0">
              <a:buNone/>
              <a:defRPr sz="900"/>
            </a:lvl6pPr>
            <a:lvl7pPr marL="2592050" indent="0">
              <a:buNone/>
              <a:defRPr sz="900"/>
            </a:lvl7pPr>
            <a:lvl8pPr marL="3024058" indent="0">
              <a:buNone/>
              <a:defRPr sz="900"/>
            </a:lvl8pPr>
            <a:lvl9pPr marL="345606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650" y="4536122"/>
            <a:ext cx="5184458" cy="53551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693650" y="579016"/>
            <a:ext cx="5184458" cy="3888105"/>
          </a:xfrm>
        </p:spPr>
        <p:txBody>
          <a:bodyPr/>
          <a:lstStyle>
            <a:lvl1pPr marL="0" indent="0">
              <a:buNone/>
              <a:defRPr sz="3000"/>
            </a:lvl1pPr>
            <a:lvl2pPr marL="432008" indent="0">
              <a:buNone/>
              <a:defRPr sz="2600"/>
            </a:lvl2pPr>
            <a:lvl3pPr marL="864017" indent="0">
              <a:buNone/>
              <a:defRPr sz="2300"/>
            </a:lvl3pPr>
            <a:lvl4pPr marL="1296025" indent="0">
              <a:buNone/>
              <a:defRPr sz="1900"/>
            </a:lvl4pPr>
            <a:lvl5pPr marL="1728033" indent="0">
              <a:buNone/>
              <a:defRPr sz="1900"/>
            </a:lvl5pPr>
            <a:lvl6pPr marL="2160041" indent="0">
              <a:buNone/>
              <a:defRPr sz="1900"/>
            </a:lvl6pPr>
            <a:lvl7pPr marL="2592050" indent="0">
              <a:buNone/>
              <a:defRPr sz="1900"/>
            </a:lvl7pPr>
            <a:lvl8pPr marL="3024058" indent="0">
              <a:buNone/>
              <a:defRPr sz="1900"/>
            </a:lvl8pPr>
            <a:lvl9pPr marL="3456066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3650" y="5071637"/>
            <a:ext cx="5184458" cy="760520"/>
          </a:xfrm>
        </p:spPr>
        <p:txBody>
          <a:bodyPr/>
          <a:lstStyle>
            <a:lvl1pPr marL="0" indent="0">
              <a:buNone/>
              <a:defRPr sz="1300"/>
            </a:lvl1pPr>
            <a:lvl2pPr marL="432008" indent="0">
              <a:buNone/>
              <a:defRPr sz="1100"/>
            </a:lvl2pPr>
            <a:lvl3pPr marL="864017" indent="0">
              <a:buNone/>
              <a:defRPr sz="900"/>
            </a:lvl3pPr>
            <a:lvl4pPr marL="1296025" indent="0">
              <a:buNone/>
              <a:defRPr sz="900"/>
            </a:lvl4pPr>
            <a:lvl5pPr marL="1728033" indent="0">
              <a:buNone/>
              <a:defRPr sz="900"/>
            </a:lvl5pPr>
            <a:lvl6pPr marL="2160041" indent="0">
              <a:buNone/>
              <a:defRPr sz="900"/>
            </a:lvl6pPr>
            <a:lvl7pPr marL="2592050" indent="0">
              <a:buNone/>
              <a:defRPr sz="900"/>
            </a:lvl7pPr>
            <a:lvl8pPr marL="3024058" indent="0">
              <a:buNone/>
              <a:defRPr sz="900"/>
            </a:lvl8pPr>
            <a:lvl9pPr marL="345606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259508"/>
            <a:ext cx="7776687" cy="1080029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38" y="1512041"/>
            <a:ext cx="7776687" cy="4276616"/>
          </a:xfrm>
          <a:prstGeom prst="rect">
            <a:avLst/>
          </a:prstGeom>
        </p:spPr>
        <p:txBody>
          <a:bodyPr vert="horz" lIns="86402" tIns="43201" rIns="86402" bIns="43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2038" y="6006163"/>
            <a:ext cx="2016178" cy="345009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52261" y="6006163"/>
            <a:ext cx="2736242" cy="345009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192547" y="6006163"/>
            <a:ext cx="2016178" cy="345009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64017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6" indent="-324006" algn="l" defTabSz="86401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013" indent="-270005" algn="l" defTabSz="864017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057" y="215751"/>
            <a:ext cx="7344649" cy="136815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№10 №Берёзка»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6045" y="1799927"/>
            <a:ext cx="6264696" cy="259228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для родителей по изготовлению пальчиковых игр для детей от 1 года до 2-х лет</a:t>
            </a: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«Развиваемся играя»</a:t>
            </a: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Хусаинова Анастасия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Рауфовна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9" y="258007"/>
            <a:ext cx="2842751" cy="245776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20108" y="258763"/>
            <a:ext cx="4344689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32039" y="287759"/>
            <a:ext cx="2842751" cy="56166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Заключительная часть: подведение итогов мастер-класса, обратная связь от родителей, рефлексия (небольшое релаксационное  упражнение для рук с массажными мячиками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в сопровождении стихотворения).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0"/>
            <a:ext cx="7776687" cy="223197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Актуальность моей работы состоит в том, что одним из показателей хорошего физического и нервно-психического развития ребенка является развитие его руки, кисти, то есть мелкой пальцевой моторики.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 пальчиковые игры помогают налаживать коммуникативные отношения на уровне соприкосновения, эмоционального переживания, контакта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«глаза в глаза»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имеют развивающее значение, так как наилучшим образом способствуют развитию не только мелкой моторики рук, но и речи.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Содержимое 4" descr="palchikovue-igra-768x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2781" y="2303983"/>
            <a:ext cx="7315200" cy="396044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8057" y="215751"/>
            <a:ext cx="7344649" cy="9361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задачи мастер-класса.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31949" y="1295871"/>
            <a:ext cx="7920880" cy="496855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профессиональную компетентность родителей по использованию пальчиковых игр с детьми раннего возраста в домашних условиях, путем презентации собственных наработок. А также, укрепить взаимодействие  родителей  и педагогов  для обеспечения единых методов и форм речевого развития детей раннего возраста с использованием нетрадиционных пальчиковых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донести до участников мастер-класса   важность развития мелкой моторики рук  у дошкольников, путем приведения теоретических фактов;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поделиться с родителями формами и методами изготовления пальчиковых игр в домашних условиях, дать им возможность заимствования методов педагогического опыта для  совершенствования собственного;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закрепить умения участников мастер-класса применять полученные знания 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(пальчиковые игры,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т.д.)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9941" y="215751"/>
            <a:ext cx="7776687" cy="86409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Вводная часть мастер-класса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32038" y="791815"/>
            <a:ext cx="7776687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Небольшая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текстовая информация для родителей о важности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необходимости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 мелкой моторики рук у детей  раннего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возраста, а также практические рекомендации по теме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«Игровой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пальчиковый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памятка «Пальчиковые игры в стихах».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Dell\Desktop\ДОУ Радужный\Пальчиковые игры\image-5-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989" y="2087959"/>
            <a:ext cx="7200800" cy="439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259508"/>
            <a:ext cx="7776687" cy="74833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часть мастер-класса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926" y="863823"/>
            <a:ext cx="799280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называется «Крокодил»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Зажав в ладони пластмассовый коврик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колючками»,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изображаем раскрывающуюся пасть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крокодила, проговаривая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этом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стихотворение «Наш веселый крокодил».И массируем ковриком каждый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пальчик ребенка от основания до самых кончиков, имитируя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крокодила).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этом массировании  стимулируются все биологически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активные точки пальцев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ребенка, а также происходит развитие мелкой моторики рук и пальцев.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Эту и последующие игры я проводила как с детьми в группе, так и в ходе мастер-класса с родителями.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405" y="503783"/>
            <a:ext cx="37444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25" y="503783"/>
            <a:ext cx="39604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215751"/>
            <a:ext cx="7776687" cy="15121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Вторая игра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называется «Наденем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осьминожке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сапожки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Перебирая в руках мелкие детали и нанизывая  их на проволоку, ребенок задействует все мелкие мышцы пальцев рук, улучшается кровообращение в конечностях. Такие упражнения устраняют эмоциональные напряжения,  развивают координацию движений  и ловкость рук.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7" y="1871663"/>
            <a:ext cx="3817938" cy="43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405" y="1871663"/>
            <a:ext cx="3539008" cy="43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Третья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называется «Волшебная бутылочка».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ходе данной игры, прокручивая крышки с ребристой поверхностью, ребенок не только развивает мелкую моторику пальцев, но и изучает или закрепляет основные цвета.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49" y="1511895"/>
            <a:ext cx="3799830" cy="46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613" y="1511895"/>
            <a:ext cx="396021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6325" y="287759"/>
            <a:ext cx="439248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3917" y="215751"/>
            <a:ext cx="3528392" cy="5760640"/>
          </a:xfrm>
        </p:spPr>
        <p:txBody>
          <a:bodyPr>
            <a:normAutofit lnSpcReduction="10000"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Четвертая пальчиковая игра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называется «Веселая полянка».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нее нам понадобится пластилин зеленого цвета для основы, разноцветные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коктейльные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трубочки, тонкие спагетти и маленькие сушки. Сначала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предлагаем ребенку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вставить трубочки в пластилин. А затем нанизывать на них мелкие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сушки. Далее усложняем задачу и предлагаем внутрь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трубочки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вставить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тонкие спагетти. В ходе данной игры у ребенка будет развиваться координация, ловкость и усидчивость.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539</TotalTime>
  <Words>319</Words>
  <Application>Microsoft Office PowerPoint</Application>
  <PresentationFormat>Произвольный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автономное дошкольное образовательное учреждение детский сад №10 №Берёзка» </vt:lpstr>
      <vt:lpstr>Актуальность моей работы состоит в том, что одним из показателей хорошего физического и нервно-психического развития ребенка является развитие его руки, кисти, то есть мелкой пальцевой моторики. А пальчиковые игры помогают налаживать коммуникативные отношения на уровне соприкосновения, эмоционального переживания, контакта «глаза в глаза»; имеют развивающее значение, так как наилучшим образом способствуют развитию не только мелкой моторики рук, но и речи. </vt:lpstr>
      <vt:lpstr>Цель и задачи мастер-класса.</vt:lpstr>
      <vt:lpstr> Вводная часть мастер-класса </vt:lpstr>
      <vt:lpstr>Основная часть мастер-класса</vt:lpstr>
      <vt:lpstr>Слайд 6</vt:lpstr>
      <vt:lpstr>  Вторая игра называется «Наденем осьминожке сапожки». Перебирая в руках мелкие детали и нанизывая  их на проволоку, ребенок задействует все мелкие мышцы пальцев рук, улучшается кровообращение в конечностях. Такие упражнения устраняют эмоциональные напряжения,  развивают координацию движений  и ловкость рук.    </vt:lpstr>
      <vt:lpstr>  Третья игра называется «Волшебная бутылочка». В ходе данной игры, прокручивая крышки с ребристой поверхностью, ребенок не только развивает мелкую моторику пальцев, но и изучает или закрепляет основные цвета.  </vt:lpstr>
      <vt:lpstr>   </vt:lpstr>
      <vt:lpstr>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№10 №Берёзка» </dc:title>
  <dc:creator>Dell</dc:creator>
  <cp:lastModifiedBy>xmx13@rambler.ru</cp:lastModifiedBy>
  <cp:revision>72</cp:revision>
  <dcterms:created xsi:type="dcterms:W3CDTF">2018-04-03T08:58:48Z</dcterms:created>
  <dcterms:modified xsi:type="dcterms:W3CDTF">2018-10-15T06:04:00Z</dcterms:modified>
</cp:coreProperties>
</file>