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311" r:id="rId3"/>
    <p:sldId id="269" r:id="rId4"/>
    <p:sldId id="319" r:id="rId5"/>
    <p:sldId id="334" r:id="rId6"/>
    <p:sldId id="332" r:id="rId7"/>
    <p:sldId id="335" r:id="rId8"/>
    <p:sldId id="336" r:id="rId9"/>
    <p:sldId id="337" r:id="rId10"/>
    <p:sldId id="338" r:id="rId11"/>
    <p:sldId id="339" r:id="rId12"/>
    <p:sldId id="340" r:id="rId13"/>
    <p:sldId id="323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ахим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4761"/>
    <a:srgbClr val="543480"/>
    <a:srgbClr val="0025D8"/>
    <a:srgbClr val="3C7F88"/>
    <a:srgbClr val="FCA7DE"/>
    <a:srgbClr val="EE3794"/>
    <a:srgbClr val="FCA847"/>
    <a:srgbClr val="EF6177"/>
    <a:srgbClr val="47B6EE"/>
    <a:srgbClr val="3EA8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0FDB3-3F20-4B17-A6A6-82D2DF1FC137}" type="doc">
      <dgm:prSet loTypeId="urn:microsoft.com/office/officeart/2005/8/layout/arrow5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30EAB9-3CBA-4283-8301-CCE72660F87A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</a:rPr>
            <a:t>Под влиянием </a:t>
          </a:r>
          <a:r>
            <a:rPr lang="ru-RU" sz="1400" dirty="0" err="1" smtClean="0">
              <a:solidFill>
                <a:schemeClr val="tx1"/>
              </a:solidFill>
            </a:rPr>
            <a:t>кинезиологических</a:t>
          </a:r>
          <a:r>
            <a:rPr lang="ru-RU" sz="1400" dirty="0" smtClean="0">
              <a:solidFill>
                <a:schemeClr val="tx1"/>
              </a:solidFill>
            </a:rPr>
            <a:t> упражнений в организме происходят положительные структурные изменения. </a:t>
          </a:r>
          <a:r>
            <a:rPr lang="ru-RU" sz="1400" dirty="0" err="1" smtClean="0">
              <a:solidFill>
                <a:schemeClr val="tx1"/>
              </a:solidFill>
            </a:rPr>
            <a:t>Кинезеологию</a:t>
          </a:r>
          <a:r>
            <a:rPr lang="ru-RU" sz="1400" dirty="0" smtClean="0">
              <a:solidFill>
                <a:schemeClr val="tx1"/>
              </a:solidFill>
            </a:rPr>
            <a:t> можно рассматривать и как </a:t>
          </a:r>
          <a:r>
            <a:rPr lang="ru-RU" sz="1400" dirty="0" err="1" smtClean="0">
              <a:solidFill>
                <a:schemeClr val="tx1"/>
              </a:solidFill>
            </a:rPr>
            <a:t>здоровьесберегающую</a:t>
          </a:r>
          <a:r>
            <a:rPr lang="ru-RU" sz="1400" dirty="0" smtClean="0">
              <a:solidFill>
                <a:schemeClr val="tx1"/>
              </a:solidFill>
            </a:rPr>
            <a:t> технологию. Движение - это естественная биологическая потребность детей</a:t>
          </a:r>
          <a:r>
            <a:rPr lang="ru-RU" sz="1600" dirty="0" smtClean="0"/>
            <a:t> 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838CC168-2916-4BA1-B3C9-AD983F2B4590}" type="parTrans" cxnId="{CBD75463-77FC-4E4D-9A41-B48E56BEA620}">
      <dgm:prSet/>
      <dgm:spPr/>
      <dgm:t>
        <a:bodyPr/>
        <a:lstStyle/>
        <a:p>
          <a:endParaRPr lang="ru-RU"/>
        </a:p>
      </dgm:t>
    </dgm:pt>
    <dgm:pt modelId="{BB9E0F0F-66FC-49D4-A081-4DA73AC54344}" type="sibTrans" cxnId="{CBD75463-77FC-4E4D-9A41-B48E56BEA620}">
      <dgm:prSet/>
      <dgm:spPr/>
      <dgm:t>
        <a:bodyPr/>
        <a:lstStyle/>
        <a:p>
          <a:endParaRPr lang="ru-RU"/>
        </a:p>
      </dgm:t>
    </dgm:pt>
    <dgm:pt modelId="{4A398EF2-61FA-4BA0-83DD-AE87297E9B63}" type="pres">
      <dgm:prSet presAssocID="{DAA0FDB3-3F20-4B17-A6A6-82D2DF1FC1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7AB358-E52B-440B-8F9B-FE6A05B7BDE4}" type="pres">
      <dgm:prSet presAssocID="{ED30EAB9-3CBA-4283-8301-CCE72660F87A}" presName="arrow" presStyleLbl="node1" presStyleIdx="0" presStyleCnt="1" custScaleX="130120" custRadScaleRad="100131" custRadScaleInc="-2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73D69-8D9C-4CC3-967E-D82806EC0175}" type="presOf" srcId="{ED30EAB9-3CBA-4283-8301-CCE72660F87A}" destId="{FF7AB358-E52B-440B-8F9B-FE6A05B7BDE4}" srcOrd="0" destOrd="0" presId="urn:microsoft.com/office/officeart/2005/8/layout/arrow5"/>
    <dgm:cxn modelId="{5BD74E35-22B2-47EC-A4C1-2D8B9A058825}" type="presOf" srcId="{DAA0FDB3-3F20-4B17-A6A6-82D2DF1FC137}" destId="{4A398EF2-61FA-4BA0-83DD-AE87297E9B63}" srcOrd="0" destOrd="0" presId="urn:microsoft.com/office/officeart/2005/8/layout/arrow5"/>
    <dgm:cxn modelId="{CBD75463-77FC-4E4D-9A41-B48E56BEA620}" srcId="{DAA0FDB3-3F20-4B17-A6A6-82D2DF1FC137}" destId="{ED30EAB9-3CBA-4283-8301-CCE72660F87A}" srcOrd="0" destOrd="0" parTransId="{838CC168-2916-4BA1-B3C9-AD983F2B4590}" sibTransId="{BB9E0F0F-66FC-49D4-A081-4DA73AC54344}"/>
    <dgm:cxn modelId="{DF36B0F1-45DA-4072-B76E-06EE659482D5}" type="presParOf" srcId="{4A398EF2-61FA-4BA0-83DD-AE87297E9B63}" destId="{FF7AB358-E52B-440B-8F9B-FE6A05B7BDE4}" srcOrd="0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FA46C-ACB9-45FD-A0C9-27B6BE32BB25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1156C40-0F62-4F3F-BDE9-AA32B772A68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Активизируют межполушарные воздействия коры головного мозга</a:t>
          </a:r>
          <a:endParaRPr lang="ru-RU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1FA8249-EA84-4993-9AA3-C05A1D0B65D8}" type="parTrans" cxnId="{53A37B4D-0FDC-449B-BACC-5B1F73128E8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4B841-1A39-4036-B406-112201A1100A}" type="sibTrans" cxnId="{53A37B4D-0FDC-449B-BACC-5B1F73128E8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AD323-D4FF-4881-8E50-547636578DD7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У них улучшаются речевые и двигательные навыки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150429EC-4EA2-49C5-835B-5ACD3A8771EA}" type="parTrans" cxnId="{D8B1AF75-D51C-49AA-B6FB-627BE5B84DB5}">
      <dgm:prSet/>
      <dgm:spPr/>
      <dgm:t>
        <a:bodyPr/>
        <a:lstStyle/>
        <a:p>
          <a:endParaRPr lang="ru-RU"/>
        </a:p>
      </dgm:t>
    </dgm:pt>
    <dgm:pt modelId="{6DDCB753-D64B-43D5-BE97-FDD76D6872AC}" type="sibTrans" cxnId="{D8B1AF75-D51C-49AA-B6FB-627BE5B84DB5}">
      <dgm:prSet/>
      <dgm:spPr/>
      <dgm:t>
        <a:bodyPr/>
        <a:lstStyle/>
        <a:p>
          <a:endParaRPr lang="ru-RU"/>
        </a:p>
      </dgm:t>
    </dgm:pt>
    <dgm:pt modelId="{A4C5656C-89C0-477A-BAE7-FD19E47AF9A2}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Становятся более сообразительными, энергичными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713B30-547D-46FD-B32B-0A70D5020173}" type="sibTrans" cxnId="{413B032E-2C4A-4260-9CE9-4B45EF425BBA}">
      <dgm:prSet/>
      <dgm:spPr/>
      <dgm:t>
        <a:bodyPr/>
        <a:lstStyle/>
        <a:p>
          <a:endParaRPr lang="ru-RU"/>
        </a:p>
      </dgm:t>
    </dgm:pt>
    <dgm:pt modelId="{0F5D2E03-C2E3-44A2-BB4A-8A99007A89B3}" type="parTrans" cxnId="{413B032E-2C4A-4260-9CE9-4B45EF425BBA}">
      <dgm:prSet/>
      <dgm:spPr/>
      <dgm:t>
        <a:bodyPr/>
        <a:lstStyle/>
        <a:p>
          <a:endParaRPr lang="ru-RU"/>
        </a:p>
      </dgm:t>
    </dgm:pt>
    <dgm:pt modelId="{9E7447B2-C6B7-4323-81EF-93D6F4F30128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Лучше концентрируются</a:t>
          </a:r>
          <a:endParaRPr lang="ru-RU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387DFA88-629D-4E2E-9260-6008DD9D7C5A}" type="sibTrans" cxnId="{6C661797-9B3F-46FF-A704-A2B06FB3A4D5}">
      <dgm:prSet/>
      <dgm:spPr/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9DA54-0EEC-4228-8259-AE7AE47C5BE4}" type="parTrans" cxnId="{6C661797-9B3F-46FF-A704-A2B06FB3A4D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114E0-C6DC-4E9A-BF1F-8BA6840C710C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n-lt"/>
              <a:cs typeface="Times New Roman" pitchFamily="18" charset="0"/>
            </a:rPr>
            <a:t>Контролируют возбудимость и низкую произвольность</a:t>
          </a:r>
          <a:endParaRPr lang="ru-RU" sz="2000" b="1" dirty="0">
            <a:solidFill>
              <a:srgbClr val="002060"/>
            </a:solidFill>
            <a:latin typeface="+mn-lt"/>
            <a:cs typeface="Times New Roman" pitchFamily="18" charset="0"/>
          </a:endParaRPr>
        </a:p>
      </dgm:t>
    </dgm:pt>
    <dgm:pt modelId="{DDB19782-04A7-4228-999D-7FACB0D0B65A}" type="parTrans" cxnId="{13B23D97-ED74-4DA9-84F5-566E36733F10}">
      <dgm:prSet/>
      <dgm:spPr/>
      <dgm:t>
        <a:bodyPr/>
        <a:lstStyle/>
        <a:p>
          <a:endParaRPr lang="ru-RU"/>
        </a:p>
      </dgm:t>
    </dgm:pt>
    <dgm:pt modelId="{526F24A7-F42B-4E2E-A46D-9053339B7B41}" type="sibTrans" cxnId="{13B23D97-ED74-4DA9-84F5-566E36733F10}">
      <dgm:prSet/>
      <dgm:spPr/>
      <dgm:t>
        <a:bodyPr/>
        <a:lstStyle/>
        <a:p>
          <a:endParaRPr lang="ru-RU"/>
        </a:p>
      </dgm:t>
    </dgm:pt>
    <dgm:pt modelId="{CF6D07F6-3B98-4322-B6A7-D9E31E33C861}">
      <dgm:prSet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</a:rPr>
            <a:t>Начинают контролировать негативное поведение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C051FFFD-8ABB-4431-95B5-FD86F3F8C8B5}" type="parTrans" cxnId="{E612D1C6-C262-4455-9DB4-FCF44FB8360A}">
      <dgm:prSet/>
      <dgm:spPr/>
      <dgm:t>
        <a:bodyPr/>
        <a:lstStyle/>
        <a:p>
          <a:endParaRPr lang="ru-RU"/>
        </a:p>
      </dgm:t>
    </dgm:pt>
    <dgm:pt modelId="{5F620B55-24E0-41CA-85D2-2559E63F3882}" type="sibTrans" cxnId="{E612D1C6-C262-4455-9DB4-FCF44FB8360A}">
      <dgm:prSet/>
      <dgm:spPr/>
      <dgm:t>
        <a:bodyPr/>
        <a:lstStyle/>
        <a:p>
          <a:endParaRPr lang="ru-RU"/>
        </a:p>
      </dgm:t>
    </dgm:pt>
    <dgm:pt modelId="{B187FB1C-A401-449A-80A8-73458BC47C4F}" type="pres">
      <dgm:prSet presAssocID="{39BFA46C-ACB9-45FD-A0C9-27B6BE32BB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FA997B-F56A-4F0F-9AC6-CE14126843C3}" type="pres">
      <dgm:prSet presAssocID="{39BFA46C-ACB9-45FD-A0C9-27B6BE32BB25}" presName="Name1" presStyleCnt="0"/>
      <dgm:spPr/>
    </dgm:pt>
    <dgm:pt modelId="{BE325057-8DB8-4DAD-A6F9-7316AC52DE73}" type="pres">
      <dgm:prSet presAssocID="{39BFA46C-ACB9-45FD-A0C9-27B6BE32BB25}" presName="cycle" presStyleCnt="0"/>
      <dgm:spPr/>
    </dgm:pt>
    <dgm:pt modelId="{24C48267-B14D-4257-8EAA-4D76CD3D1BE3}" type="pres">
      <dgm:prSet presAssocID="{39BFA46C-ACB9-45FD-A0C9-27B6BE32BB25}" presName="srcNode" presStyleLbl="node1" presStyleIdx="0" presStyleCnt="6"/>
      <dgm:spPr/>
    </dgm:pt>
    <dgm:pt modelId="{8FDBB68B-443E-45A3-8276-2360846AE6CC}" type="pres">
      <dgm:prSet presAssocID="{39BFA46C-ACB9-45FD-A0C9-27B6BE32BB25}" presName="conn" presStyleLbl="parChTrans1D2" presStyleIdx="0" presStyleCnt="1"/>
      <dgm:spPr/>
      <dgm:t>
        <a:bodyPr/>
        <a:lstStyle/>
        <a:p>
          <a:endParaRPr lang="ru-RU"/>
        </a:p>
      </dgm:t>
    </dgm:pt>
    <dgm:pt modelId="{E9BE4213-7DBC-49B8-AF19-F07135B2B897}" type="pres">
      <dgm:prSet presAssocID="{39BFA46C-ACB9-45FD-A0C9-27B6BE32BB25}" presName="extraNode" presStyleLbl="node1" presStyleIdx="0" presStyleCnt="6"/>
      <dgm:spPr/>
    </dgm:pt>
    <dgm:pt modelId="{C060AE07-6F51-40F2-B9DA-CB1033B3B9C6}" type="pres">
      <dgm:prSet presAssocID="{39BFA46C-ACB9-45FD-A0C9-27B6BE32BB25}" presName="dstNode" presStyleLbl="node1" presStyleIdx="0" presStyleCnt="6"/>
      <dgm:spPr/>
    </dgm:pt>
    <dgm:pt modelId="{D52DF178-B215-458F-BE04-B063F2D4F267}" type="pres">
      <dgm:prSet presAssocID="{9E7447B2-C6B7-4323-81EF-93D6F4F3012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588A-9C51-4BB9-B6BB-D32CE99FB168}" type="pres">
      <dgm:prSet presAssocID="{9E7447B2-C6B7-4323-81EF-93D6F4F30128}" presName="accent_1" presStyleCnt="0"/>
      <dgm:spPr/>
    </dgm:pt>
    <dgm:pt modelId="{BD6B2109-2A4D-416C-BBC6-6246FF090C6C}" type="pres">
      <dgm:prSet presAssocID="{9E7447B2-C6B7-4323-81EF-93D6F4F30128}" presName="accentRepeatNode" presStyleLbl="solidFgAcc1" presStyleIdx="0" presStyleCnt="6"/>
      <dgm:spPr/>
    </dgm:pt>
    <dgm:pt modelId="{14B97DE4-CF80-48DD-8A2E-BFD843D14E29}" type="pres">
      <dgm:prSet presAssocID="{A4C5656C-89C0-477A-BAE7-FD19E47AF9A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33BB0-8608-408C-AABE-5A51CB86EB85}" type="pres">
      <dgm:prSet presAssocID="{A4C5656C-89C0-477A-BAE7-FD19E47AF9A2}" presName="accent_2" presStyleCnt="0"/>
      <dgm:spPr/>
    </dgm:pt>
    <dgm:pt modelId="{8A7721A9-0FFA-4017-8CF0-DA7D95C54EB1}" type="pres">
      <dgm:prSet presAssocID="{A4C5656C-89C0-477A-BAE7-FD19E47AF9A2}" presName="accentRepeatNode" presStyleLbl="solidFgAcc1" presStyleIdx="1" presStyleCnt="6"/>
      <dgm:spPr/>
    </dgm:pt>
    <dgm:pt modelId="{44FDA12F-3A23-440D-8D97-EC0C2500974D}" type="pres">
      <dgm:prSet presAssocID="{2DCAD323-D4FF-4881-8E50-547636578DD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E77AF-44F1-4355-960D-12A857040364}" type="pres">
      <dgm:prSet presAssocID="{2DCAD323-D4FF-4881-8E50-547636578DD7}" presName="accent_3" presStyleCnt="0"/>
      <dgm:spPr/>
    </dgm:pt>
    <dgm:pt modelId="{86C44291-A202-4330-A34B-D577396B10F0}" type="pres">
      <dgm:prSet presAssocID="{2DCAD323-D4FF-4881-8E50-547636578DD7}" presName="accentRepeatNode" presStyleLbl="solidFgAcc1" presStyleIdx="2" presStyleCnt="6"/>
      <dgm:spPr/>
    </dgm:pt>
    <dgm:pt modelId="{FE851900-03C5-417F-922C-FFDD47D27C75}" type="pres">
      <dgm:prSet presAssocID="{5D3114E0-C6DC-4E9A-BF1F-8BA6840C710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7DB1-DEBB-4AC9-9BFC-11C97182C5BC}" type="pres">
      <dgm:prSet presAssocID="{5D3114E0-C6DC-4E9A-BF1F-8BA6840C710C}" presName="accent_4" presStyleCnt="0"/>
      <dgm:spPr/>
    </dgm:pt>
    <dgm:pt modelId="{0B7CB8E0-4B74-4163-A2A6-3622C169D340}" type="pres">
      <dgm:prSet presAssocID="{5D3114E0-C6DC-4E9A-BF1F-8BA6840C710C}" presName="accentRepeatNode" presStyleLbl="solidFgAcc1" presStyleIdx="3" presStyleCnt="6"/>
      <dgm:spPr/>
    </dgm:pt>
    <dgm:pt modelId="{010CB011-C7B8-404E-98E7-C3BDBC2304CE}" type="pres">
      <dgm:prSet presAssocID="{CF6D07F6-3B98-4322-B6A7-D9E31E33C86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0CD98-7F85-4B6D-8543-480CE00A04A2}" type="pres">
      <dgm:prSet presAssocID="{CF6D07F6-3B98-4322-B6A7-D9E31E33C861}" presName="accent_5" presStyleCnt="0"/>
      <dgm:spPr/>
    </dgm:pt>
    <dgm:pt modelId="{B3F9F471-11D5-415F-9584-AC4DA1CCE626}" type="pres">
      <dgm:prSet presAssocID="{CF6D07F6-3B98-4322-B6A7-D9E31E33C861}" presName="accentRepeatNode" presStyleLbl="solidFgAcc1" presStyleIdx="4" presStyleCnt="6"/>
      <dgm:spPr/>
    </dgm:pt>
    <dgm:pt modelId="{DC9E79AC-9D88-47C4-8DB5-D731B969868B}" type="pres">
      <dgm:prSet presAssocID="{21156C40-0F62-4F3F-BDE9-AA32B772A68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885CE-3F1E-4F23-BF10-1D95B18E9B29}" type="pres">
      <dgm:prSet presAssocID="{21156C40-0F62-4F3F-BDE9-AA32B772A681}" presName="accent_6" presStyleCnt="0"/>
      <dgm:spPr/>
    </dgm:pt>
    <dgm:pt modelId="{DE226792-C48A-4D0B-A5E7-565DA6810B13}" type="pres">
      <dgm:prSet presAssocID="{21156C40-0F62-4F3F-BDE9-AA32B772A681}" presName="accentRepeatNode" presStyleLbl="solidFgAcc1" presStyleIdx="5" presStyleCnt="6"/>
      <dgm:spPr/>
    </dgm:pt>
  </dgm:ptLst>
  <dgm:cxnLst>
    <dgm:cxn modelId="{57ECDF54-F208-41E2-A2B0-EDF8645B9450}" type="presOf" srcId="{39BFA46C-ACB9-45FD-A0C9-27B6BE32BB25}" destId="{B187FB1C-A401-449A-80A8-73458BC47C4F}" srcOrd="0" destOrd="0" presId="urn:microsoft.com/office/officeart/2008/layout/VerticalCurvedList"/>
    <dgm:cxn modelId="{3D5B4631-2B9B-4D33-B5A3-C477E0FF73CE}" type="presOf" srcId="{9E7447B2-C6B7-4323-81EF-93D6F4F30128}" destId="{D52DF178-B215-458F-BE04-B063F2D4F267}" srcOrd="0" destOrd="0" presId="urn:microsoft.com/office/officeart/2008/layout/VerticalCurvedList"/>
    <dgm:cxn modelId="{A40E6817-EB1F-46DD-A816-54E0688E3605}" type="presOf" srcId="{387DFA88-629D-4E2E-9260-6008DD9D7C5A}" destId="{8FDBB68B-443E-45A3-8276-2360846AE6CC}" srcOrd="0" destOrd="0" presId="urn:microsoft.com/office/officeart/2008/layout/VerticalCurvedList"/>
    <dgm:cxn modelId="{13B23D97-ED74-4DA9-84F5-566E36733F10}" srcId="{39BFA46C-ACB9-45FD-A0C9-27B6BE32BB25}" destId="{5D3114E0-C6DC-4E9A-BF1F-8BA6840C710C}" srcOrd="3" destOrd="0" parTransId="{DDB19782-04A7-4228-999D-7FACB0D0B65A}" sibTransId="{526F24A7-F42B-4E2E-A46D-9053339B7B41}"/>
    <dgm:cxn modelId="{413B032E-2C4A-4260-9CE9-4B45EF425BBA}" srcId="{39BFA46C-ACB9-45FD-A0C9-27B6BE32BB25}" destId="{A4C5656C-89C0-477A-BAE7-FD19E47AF9A2}" srcOrd="1" destOrd="0" parTransId="{0F5D2E03-C2E3-44A2-BB4A-8A99007A89B3}" sibTransId="{AE713B30-547D-46FD-B32B-0A70D5020173}"/>
    <dgm:cxn modelId="{4DAEF484-A4F8-4648-9646-2623E7CF9B09}" type="presOf" srcId="{2DCAD323-D4FF-4881-8E50-547636578DD7}" destId="{44FDA12F-3A23-440D-8D97-EC0C2500974D}" srcOrd="0" destOrd="0" presId="urn:microsoft.com/office/officeart/2008/layout/VerticalCurvedList"/>
    <dgm:cxn modelId="{6C661797-9B3F-46FF-A704-A2B06FB3A4D5}" srcId="{39BFA46C-ACB9-45FD-A0C9-27B6BE32BB25}" destId="{9E7447B2-C6B7-4323-81EF-93D6F4F30128}" srcOrd="0" destOrd="0" parTransId="{40F9DA54-0EEC-4228-8259-AE7AE47C5BE4}" sibTransId="{387DFA88-629D-4E2E-9260-6008DD9D7C5A}"/>
    <dgm:cxn modelId="{E5AB96B0-AD65-4C7B-9EA2-2D0C78F25842}" type="presOf" srcId="{21156C40-0F62-4F3F-BDE9-AA32B772A681}" destId="{DC9E79AC-9D88-47C4-8DB5-D731B969868B}" srcOrd="0" destOrd="0" presId="urn:microsoft.com/office/officeart/2008/layout/VerticalCurvedList"/>
    <dgm:cxn modelId="{C6C9D7B6-10DB-4A67-88C2-7FA944B76539}" type="presOf" srcId="{CF6D07F6-3B98-4322-B6A7-D9E31E33C861}" destId="{010CB011-C7B8-404E-98E7-C3BDBC2304CE}" srcOrd="0" destOrd="0" presId="urn:microsoft.com/office/officeart/2008/layout/VerticalCurvedList"/>
    <dgm:cxn modelId="{E612D1C6-C262-4455-9DB4-FCF44FB8360A}" srcId="{39BFA46C-ACB9-45FD-A0C9-27B6BE32BB25}" destId="{CF6D07F6-3B98-4322-B6A7-D9E31E33C861}" srcOrd="4" destOrd="0" parTransId="{C051FFFD-8ABB-4431-95B5-FD86F3F8C8B5}" sibTransId="{5F620B55-24E0-41CA-85D2-2559E63F3882}"/>
    <dgm:cxn modelId="{6A25D081-5DDC-409A-B269-453FCCE5457A}" type="presOf" srcId="{A4C5656C-89C0-477A-BAE7-FD19E47AF9A2}" destId="{14B97DE4-CF80-48DD-8A2E-BFD843D14E29}" srcOrd="0" destOrd="0" presId="urn:microsoft.com/office/officeart/2008/layout/VerticalCurvedList"/>
    <dgm:cxn modelId="{D8B1AF75-D51C-49AA-B6FB-627BE5B84DB5}" srcId="{39BFA46C-ACB9-45FD-A0C9-27B6BE32BB25}" destId="{2DCAD323-D4FF-4881-8E50-547636578DD7}" srcOrd="2" destOrd="0" parTransId="{150429EC-4EA2-49C5-835B-5ACD3A8771EA}" sibTransId="{6DDCB753-D64B-43D5-BE97-FDD76D6872AC}"/>
    <dgm:cxn modelId="{B5805AC5-99FE-4B71-83E4-A79BC3368C25}" type="presOf" srcId="{5D3114E0-C6DC-4E9A-BF1F-8BA6840C710C}" destId="{FE851900-03C5-417F-922C-FFDD47D27C75}" srcOrd="0" destOrd="0" presId="urn:microsoft.com/office/officeart/2008/layout/VerticalCurvedList"/>
    <dgm:cxn modelId="{53A37B4D-0FDC-449B-BACC-5B1F73128E8E}" srcId="{39BFA46C-ACB9-45FD-A0C9-27B6BE32BB25}" destId="{21156C40-0F62-4F3F-BDE9-AA32B772A681}" srcOrd="5" destOrd="0" parTransId="{41FA8249-EA84-4993-9AA3-C05A1D0B65D8}" sibTransId="{DEF4B841-1A39-4036-B406-112201A1100A}"/>
    <dgm:cxn modelId="{7E45DC70-9A3B-4697-9AA2-6854878093AB}" type="presParOf" srcId="{B187FB1C-A401-449A-80A8-73458BC47C4F}" destId="{30FA997B-F56A-4F0F-9AC6-CE14126843C3}" srcOrd="0" destOrd="0" presId="urn:microsoft.com/office/officeart/2008/layout/VerticalCurvedList"/>
    <dgm:cxn modelId="{4C219E09-6217-4E51-82D3-C2036BE03481}" type="presParOf" srcId="{30FA997B-F56A-4F0F-9AC6-CE14126843C3}" destId="{BE325057-8DB8-4DAD-A6F9-7316AC52DE73}" srcOrd="0" destOrd="0" presId="urn:microsoft.com/office/officeart/2008/layout/VerticalCurvedList"/>
    <dgm:cxn modelId="{3FE22542-4675-4E52-8F43-7A4F298BC9C8}" type="presParOf" srcId="{BE325057-8DB8-4DAD-A6F9-7316AC52DE73}" destId="{24C48267-B14D-4257-8EAA-4D76CD3D1BE3}" srcOrd="0" destOrd="0" presId="urn:microsoft.com/office/officeart/2008/layout/VerticalCurvedList"/>
    <dgm:cxn modelId="{819D8A41-A15F-46AF-AF46-CA71CF53B295}" type="presParOf" srcId="{BE325057-8DB8-4DAD-A6F9-7316AC52DE73}" destId="{8FDBB68B-443E-45A3-8276-2360846AE6CC}" srcOrd="1" destOrd="0" presId="urn:microsoft.com/office/officeart/2008/layout/VerticalCurvedList"/>
    <dgm:cxn modelId="{FC7292BF-0BEB-4D56-A817-8E871D50726B}" type="presParOf" srcId="{BE325057-8DB8-4DAD-A6F9-7316AC52DE73}" destId="{E9BE4213-7DBC-49B8-AF19-F07135B2B897}" srcOrd="2" destOrd="0" presId="urn:microsoft.com/office/officeart/2008/layout/VerticalCurvedList"/>
    <dgm:cxn modelId="{BF08291F-0C6C-4EC4-A580-D1B9427B4092}" type="presParOf" srcId="{BE325057-8DB8-4DAD-A6F9-7316AC52DE73}" destId="{C060AE07-6F51-40F2-B9DA-CB1033B3B9C6}" srcOrd="3" destOrd="0" presId="urn:microsoft.com/office/officeart/2008/layout/VerticalCurvedList"/>
    <dgm:cxn modelId="{1E169C6B-E5ED-4266-93D2-48BD72340276}" type="presParOf" srcId="{30FA997B-F56A-4F0F-9AC6-CE14126843C3}" destId="{D52DF178-B215-458F-BE04-B063F2D4F267}" srcOrd="1" destOrd="0" presId="urn:microsoft.com/office/officeart/2008/layout/VerticalCurvedList"/>
    <dgm:cxn modelId="{BE3A17DA-7B05-4E20-8764-2207B2E27B98}" type="presParOf" srcId="{30FA997B-F56A-4F0F-9AC6-CE14126843C3}" destId="{C293588A-9C51-4BB9-B6BB-D32CE99FB168}" srcOrd="2" destOrd="0" presId="urn:microsoft.com/office/officeart/2008/layout/VerticalCurvedList"/>
    <dgm:cxn modelId="{B8B74CF7-AA01-412B-932F-D6BA1B17C4DF}" type="presParOf" srcId="{C293588A-9C51-4BB9-B6BB-D32CE99FB168}" destId="{BD6B2109-2A4D-416C-BBC6-6246FF090C6C}" srcOrd="0" destOrd="0" presId="urn:microsoft.com/office/officeart/2008/layout/VerticalCurvedList"/>
    <dgm:cxn modelId="{15E8C82D-93D4-4BE1-92B3-6F6F091B0958}" type="presParOf" srcId="{30FA997B-F56A-4F0F-9AC6-CE14126843C3}" destId="{14B97DE4-CF80-48DD-8A2E-BFD843D14E29}" srcOrd="3" destOrd="0" presId="urn:microsoft.com/office/officeart/2008/layout/VerticalCurvedList"/>
    <dgm:cxn modelId="{A9319368-951E-4773-AE99-416C67DABF56}" type="presParOf" srcId="{30FA997B-F56A-4F0F-9AC6-CE14126843C3}" destId="{95C33BB0-8608-408C-AABE-5A51CB86EB85}" srcOrd="4" destOrd="0" presId="urn:microsoft.com/office/officeart/2008/layout/VerticalCurvedList"/>
    <dgm:cxn modelId="{C5982E56-4463-4D4D-8CF3-3EE306C37132}" type="presParOf" srcId="{95C33BB0-8608-408C-AABE-5A51CB86EB85}" destId="{8A7721A9-0FFA-4017-8CF0-DA7D95C54EB1}" srcOrd="0" destOrd="0" presId="urn:microsoft.com/office/officeart/2008/layout/VerticalCurvedList"/>
    <dgm:cxn modelId="{329510B8-AC36-430C-9A78-CCAB4679B25E}" type="presParOf" srcId="{30FA997B-F56A-4F0F-9AC6-CE14126843C3}" destId="{44FDA12F-3A23-440D-8D97-EC0C2500974D}" srcOrd="5" destOrd="0" presId="urn:microsoft.com/office/officeart/2008/layout/VerticalCurvedList"/>
    <dgm:cxn modelId="{65851929-F61A-4C74-A2AC-305BD7F2946F}" type="presParOf" srcId="{30FA997B-F56A-4F0F-9AC6-CE14126843C3}" destId="{703E77AF-44F1-4355-960D-12A857040364}" srcOrd="6" destOrd="0" presId="urn:microsoft.com/office/officeart/2008/layout/VerticalCurvedList"/>
    <dgm:cxn modelId="{D3EE890B-2840-4072-B01F-DE6BEF0D6615}" type="presParOf" srcId="{703E77AF-44F1-4355-960D-12A857040364}" destId="{86C44291-A202-4330-A34B-D577396B10F0}" srcOrd="0" destOrd="0" presId="urn:microsoft.com/office/officeart/2008/layout/VerticalCurvedList"/>
    <dgm:cxn modelId="{5637DDCC-1981-4B37-8682-C84A9AFA544E}" type="presParOf" srcId="{30FA997B-F56A-4F0F-9AC6-CE14126843C3}" destId="{FE851900-03C5-417F-922C-FFDD47D27C75}" srcOrd="7" destOrd="0" presId="urn:microsoft.com/office/officeart/2008/layout/VerticalCurvedList"/>
    <dgm:cxn modelId="{241FF78A-6B6A-4F71-964E-67B0B7EEAF03}" type="presParOf" srcId="{30FA997B-F56A-4F0F-9AC6-CE14126843C3}" destId="{B9BF7DB1-DEBB-4AC9-9BFC-11C97182C5BC}" srcOrd="8" destOrd="0" presId="urn:microsoft.com/office/officeart/2008/layout/VerticalCurvedList"/>
    <dgm:cxn modelId="{FD6FB078-79B2-4EB6-9EF8-498BD2E51FE2}" type="presParOf" srcId="{B9BF7DB1-DEBB-4AC9-9BFC-11C97182C5BC}" destId="{0B7CB8E0-4B74-4163-A2A6-3622C169D340}" srcOrd="0" destOrd="0" presId="urn:microsoft.com/office/officeart/2008/layout/VerticalCurvedList"/>
    <dgm:cxn modelId="{346CFF85-B5D3-46CC-9E54-722A1F8D7D1A}" type="presParOf" srcId="{30FA997B-F56A-4F0F-9AC6-CE14126843C3}" destId="{010CB011-C7B8-404E-98E7-C3BDBC2304CE}" srcOrd="9" destOrd="0" presId="urn:microsoft.com/office/officeart/2008/layout/VerticalCurvedList"/>
    <dgm:cxn modelId="{BDBEA5F5-F112-4C6A-BED3-79EEC7A88747}" type="presParOf" srcId="{30FA997B-F56A-4F0F-9AC6-CE14126843C3}" destId="{7BF0CD98-7F85-4B6D-8543-480CE00A04A2}" srcOrd="10" destOrd="0" presId="urn:microsoft.com/office/officeart/2008/layout/VerticalCurvedList"/>
    <dgm:cxn modelId="{BE1BA28C-9BDD-4D3D-B709-898B926D21FB}" type="presParOf" srcId="{7BF0CD98-7F85-4B6D-8543-480CE00A04A2}" destId="{B3F9F471-11D5-415F-9584-AC4DA1CCE626}" srcOrd="0" destOrd="0" presId="urn:microsoft.com/office/officeart/2008/layout/VerticalCurvedList"/>
    <dgm:cxn modelId="{52E4F452-E4DA-4384-A2A7-1B5954602417}" type="presParOf" srcId="{30FA997B-F56A-4F0F-9AC6-CE14126843C3}" destId="{DC9E79AC-9D88-47C4-8DB5-D731B969868B}" srcOrd="11" destOrd="0" presId="urn:microsoft.com/office/officeart/2008/layout/VerticalCurvedList"/>
    <dgm:cxn modelId="{6D5668FD-53A7-439F-A3B8-4CBE13088060}" type="presParOf" srcId="{30FA997B-F56A-4F0F-9AC6-CE14126843C3}" destId="{FC3885CE-3F1E-4F23-BF10-1D95B18E9B29}" srcOrd="12" destOrd="0" presId="urn:microsoft.com/office/officeart/2008/layout/VerticalCurvedList"/>
    <dgm:cxn modelId="{691D7114-D6CD-4DA9-9A41-B5C3E9D26A16}" type="presParOf" srcId="{FC3885CE-3F1E-4F23-BF10-1D95B18E9B29}" destId="{DE226792-C48A-4D0B-A5E7-565DA6810B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7AB358-E52B-440B-8F9B-FE6A05B7BDE4}">
      <dsp:nvSpPr>
        <dsp:cNvPr id="0" name=""/>
        <dsp:cNvSpPr/>
      </dsp:nvSpPr>
      <dsp:spPr>
        <a:xfrm>
          <a:off x="769048" y="1384"/>
          <a:ext cx="4485800" cy="324601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Фитбол-гимнастика является  одним из эффективных оздоровительных и коррекционных средств, доступных для детей разного возраста и разного уровня физической подготовленности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>
        <a:off x="769048" y="1384"/>
        <a:ext cx="4485800" cy="32460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6CF29-29C8-43B4-83B8-A068884D9BB8}">
      <dsp:nvSpPr>
        <dsp:cNvPr id="0" name=""/>
        <dsp:cNvSpPr/>
      </dsp:nvSpPr>
      <dsp:spPr>
        <a:xfrm>
          <a:off x="0" y="0"/>
          <a:ext cx="5792659" cy="3693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5792659" cy="369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F853C-65FF-4538-8050-EEAE005886F6}">
      <dsp:nvSpPr>
        <dsp:cNvPr id="0" name=""/>
        <dsp:cNvSpPr/>
      </dsp:nvSpPr>
      <dsp:spPr>
        <a:xfrm rot="5400000">
          <a:off x="-257577" y="191687"/>
          <a:ext cx="2172751" cy="17942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rPr>
            <a:t>Воспитанник с ОВЗ</a:t>
          </a:r>
          <a:endParaRPr lang="ru-RU" sz="1400" b="1" kern="1200" dirty="0">
            <a:solidFill>
              <a:srgbClr val="002060"/>
            </a:solidFill>
            <a:latin typeface="Corbel" pitchFamily="34" charset="0"/>
            <a:cs typeface="Times New Roman" pitchFamily="18" charset="0"/>
          </a:endParaRPr>
        </a:p>
      </dsp:txBody>
      <dsp:txXfrm rot="5400000">
        <a:off x="-257577" y="191687"/>
        <a:ext cx="2172751" cy="1794266"/>
      </dsp:txXfrm>
    </dsp:sp>
    <dsp:sp modelId="{BFE8C14F-7E4D-4E7C-A2BD-CDF10E3BFF23}">
      <dsp:nvSpPr>
        <dsp:cNvPr id="0" name=""/>
        <dsp:cNvSpPr/>
      </dsp:nvSpPr>
      <dsp:spPr>
        <a:xfrm rot="5400000">
          <a:off x="3224872" y="-1633166"/>
          <a:ext cx="1412288" cy="4683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rPr>
            <a:t>Выделяем  самые незначительные успехи воспитанника (рукопожатие, медалька, поощрение аплодисментами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224872" y="-1633166"/>
        <a:ext cx="1412288" cy="4683512"/>
      </dsp:txXfrm>
    </dsp:sp>
    <dsp:sp modelId="{0677672A-CF31-4904-A049-DBAE90FFB4F0}">
      <dsp:nvSpPr>
        <dsp:cNvPr id="0" name=""/>
        <dsp:cNvSpPr/>
      </dsp:nvSpPr>
      <dsp:spPr>
        <a:xfrm rot="5400000">
          <a:off x="-394247" y="2214716"/>
          <a:ext cx="2172751" cy="1520925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rPr>
            <a:t>Воспитанник с ОВЗ</a:t>
          </a:r>
          <a:endParaRPr lang="ru-RU" sz="1400" b="1" kern="1200" dirty="0">
            <a:solidFill>
              <a:srgbClr val="002060"/>
            </a:solidFill>
            <a:latin typeface="Corbel" pitchFamily="34" charset="0"/>
            <a:cs typeface="Times New Roman" pitchFamily="18" charset="0"/>
          </a:endParaRPr>
        </a:p>
      </dsp:txBody>
      <dsp:txXfrm rot="5400000">
        <a:off x="-394247" y="2214716"/>
        <a:ext cx="2172751" cy="1520925"/>
      </dsp:txXfrm>
    </dsp:sp>
    <dsp:sp modelId="{AD69861C-00D5-4FC8-8621-2E07D411496D}">
      <dsp:nvSpPr>
        <dsp:cNvPr id="0" name=""/>
        <dsp:cNvSpPr/>
      </dsp:nvSpPr>
      <dsp:spPr>
        <a:xfrm rot="5400000">
          <a:off x="3062583" y="244647"/>
          <a:ext cx="1412288" cy="4683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2060"/>
              </a:solidFill>
              <a:latin typeface="Corbel" pitchFamily="34" charset="0"/>
              <a:cs typeface="Times New Roman" pitchFamily="18" charset="0"/>
            </a:rPr>
            <a:t>Партнерский способ ведения игры, совместно с инструктором</a:t>
          </a:r>
          <a:endParaRPr lang="ru-RU" sz="1600" b="1" kern="1200" dirty="0">
            <a:solidFill>
              <a:srgbClr val="002060"/>
            </a:solidFill>
            <a:latin typeface="Corbel" pitchFamily="34" charset="0"/>
            <a:cs typeface="Times New Roman" pitchFamily="18" charset="0"/>
          </a:endParaRPr>
        </a:p>
      </dsp:txBody>
      <dsp:txXfrm rot="5400000">
        <a:off x="3062583" y="244647"/>
        <a:ext cx="1412288" cy="46835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BB68B-443E-45A3-8276-2360846AE6CC}">
      <dsp:nvSpPr>
        <dsp:cNvPr id="0" name=""/>
        <dsp:cNvSpPr/>
      </dsp:nvSpPr>
      <dsp:spPr>
        <a:xfrm>
          <a:off x="-6457279" y="-988379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DF178-B215-458F-BE04-B063F2D4F267}">
      <dsp:nvSpPr>
        <dsp:cNvPr id="0" name=""/>
        <dsp:cNvSpPr/>
      </dsp:nvSpPr>
      <dsp:spPr>
        <a:xfrm>
          <a:off x="400907" y="259803"/>
          <a:ext cx="8409622" cy="5193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Уменьшение физической нагрузки в процессе занятий;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0907" y="259803"/>
        <a:ext cx="8409622" cy="519379"/>
      </dsp:txXfrm>
    </dsp:sp>
    <dsp:sp modelId="{BD6B2109-2A4D-416C-BBC6-6246FF090C6C}">
      <dsp:nvSpPr>
        <dsp:cNvPr id="0" name=""/>
        <dsp:cNvSpPr/>
      </dsp:nvSpPr>
      <dsp:spPr>
        <a:xfrm>
          <a:off x="76295" y="194881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B97DE4-CF80-48DD-8A2E-BFD843D14E29}">
      <dsp:nvSpPr>
        <dsp:cNvPr id="0" name=""/>
        <dsp:cNvSpPr/>
      </dsp:nvSpPr>
      <dsp:spPr>
        <a:xfrm>
          <a:off x="871251" y="1039329"/>
          <a:ext cx="7939277" cy="5193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Адаптирование сложных для выполнения упражнений на более легкие;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1251" y="1039329"/>
        <a:ext cx="7939277" cy="519379"/>
      </dsp:txXfrm>
    </dsp:sp>
    <dsp:sp modelId="{8A7721A9-0FFA-4017-8CF0-DA7D95C54EB1}">
      <dsp:nvSpPr>
        <dsp:cNvPr id="0" name=""/>
        <dsp:cNvSpPr/>
      </dsp:nvSpPr>
      <dsp:spPr>
        <a:xfrm>
          <a:off x="546639" y="974407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DA12F-3A23-440D-8D97-EC0C2500974D}">
      <dsp:nvSpPr>
        <dsp:cNvPr id="0" name=""/>
        <dsp:cNvSpPr/>
      </dsp:nvSpPr>
      <dsp:spPr>
        <a:xfrm>
          <a:off x="1128998" y="1818284"/>
          <a:ext cx="7681531" cy="5193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Формирование правильного отношения к физической культуре, к себе и к своему здоровью;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8998" y="1818284"/>
        <a:ext cx="7681531" cy="519379"/>
      </dsp:txXfrm>
    </dsp:sp>
    <dsp:sp modelId="{86C44291-A202-4330-A34B-D577396B10F0}">
      <dsp:nvSpPr>
        <dsp:cNvPr id="0" name=""/>
        <dsp:cNvSpPr/>
      </dsp:nvSpPr>
      <dsp:spPr>
        <a:xfrm>
          <a:off x="804386" y="1753362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2707D0-A5EF-49CC-811F-BC1414DF0473}">
      <dsp:nvSpPr>
        <dsp:cNvPr id="0" name=""/>
        <dsp:cNvSpPr/>
      </dsp:nvSpPr>
      <dsp:spPr>
        <a:xfrm>
          <a:off x="1211294" y="2597810"/>
          <a:ext cx="7599235" cy="5193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Наблюдение за состоянием ребенка во время занятий инструктором по физической культуре;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11294" y="2597810"/>
        <a:ext cx="7599235" cy="519379"/>
      </dsp:txXfrm>
    </dsp:sp>
    <dsp:sp modelId="{67EBAAD7-C2D1-4B6D-BAE6-F220F12967C9}">
      <dsp:nvSpPr>
        <dsp:cNvPr id="0" name=""/>
        <dsp:cNvSpPr/>
      </dsp:nvSpPr>
      <dsp:spPr>
        <a:xfrm>
          <a:off x="886682" y="2532888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646493-C944-4ED3-A3B1-66BFFEA51F13}">
      <dsp:nvSpPr>
        <dsp:cNvPr id="0" name=""/>
        <dsp:cNvSpPr/>
      </dsp:nvSpPr>
      <dsp:spPr>
        <a:xfrm>
          <a:off x="1128998" y="3377336"/>
          <a:ext cx="7681531" cy="51937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∙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Мотивация на улучшение результатов (похвала);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8998" y="3377336"/>
        <a:ext cx="7681531" cy="519379"/>
      </dsp:txXfrm>
    </dsp:sp>
    <dsp:sp modelId="{0B7CB8E0-4B74-4163-A2A6-3622C169D340}">
      <dsp:nvSpPr>
        <dsp:cNvPr id="0" name=""/>
        <dsp:cNvSpPr/>
      </dsp:nvSpPr>
      <dsp:spPr>
        <a:xfrm>
          <a:off x="804386" y="3312414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9E79AC-9D88-47C4-8DB5-D731B969868B}">
      <dsp:nvSpPr>
        <dsp:cNvPr id="0" name=""/>
        <dsp:cNvSpPr/>
      </dsp:nvSpPr>
      <dsp:spPr>
        <a:xfrm>
          <a:off x="871251" y="4156290"/>
          <a:ext cx="7939277" cy="5193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∙ </a:t>
          </a: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Релаксация во время занятия;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71251" y="4156290"/>
        <a:ext cx="7939277" cy="519379"/>
      </dsp:txXfrm>
    </dsp:sp>
    <dsp:sp modelId="{DE226792-C48A-4D0B-A5E7-565DA6810B13}">
      <dsp:nvSpPr>
        <dsp:cNvPr id="0" name=""/>
        <dsp:cNvSpPr/>
      </dsp:nvSpPr>
      <dsp:spPr>
        <a:xfrm>
          <a:off x="546639" y="4091368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18270E-69E5-4963-B53C-F6CA0D6C4D32}">
      <dsp:nvSpPr>
        <dsp:cNvPr id="0" name=""/>
        <dsp:cNvSpPr/>
      </dsp:nvSpPr>
      <dsp:spPr>
        <a:xfrm>
          <a:off x="400907" y="4935816"/>
          <a:ext cx="8409622" cy="5193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00907" y="4935816"/>
        <a:ext cx="8409622" cy="519379"/>
      </dsp:txXfrm>
    </dsp:sp>
    <dsp:sp modelId="{82E852C2-576B-4AB2-8293-C54A93CBC276}">
      <dsp:nvSpPr>
        <dsp:cNvPr id="0" name=""/>
        <dsp:cNvSpPr/>
      </dsp:nvSpPr>
      <dsp:spPr>
        <a:xfrm>
          <a:off x="76295" y="4870894"/>
          <a:ext cx="649224" cy="649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22E8E-2AF4-4D02-9434-79362BBC0A73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2760-033C-4D1E-8D74-C8648870E53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6;&#1086;&#1089;&#1080;&#1085;&#1082;&#1072;\Desktop\&#1084;&#1086;%20&#1082;&#1086;&#1084;&#1073;%20&#1075;&#1088;&#1091;&#1087;&#1087;%2023\&#1084;&#1086;%20&#1092;&#1086;&#1090;&#1086;%20&#1074;&#1080;&#1076;&#1077;&#1086;\YouCut_20231128_095451595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6;&#1086;&#1089;&#1080;&#1085;&#1082;&#1072;\Desktop\&#1084;&#1086;%20&#1082;&#1086;&#1084;&#1073;%20&#1075;&#1088;&#1091;&#1087;&#1087;%2023\&#1084;&#1086;%20&#1092;&#1086;&#1090;&#1086;%20&#1074;&#1080;&#1076;&#1077;&#1086;\&#1084;&#1103;&#1095;&#1080;&#1082;&#1080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6;&#1086;&#1089;&#1080;&#1085;&#1082;&#1072;\Desktop\&#1084;&#1086;%20&#1082;&#1086;&#1084;&#1073;%20&#1075;&#1088;&#1091;&#1087;&#1087;%2023\&#1084;&#1086;%20&#1092;&#1086;&#1090;&#1086;%20&#1074;&#1080;&#1076;&#1077;&#1086;\YouCut_20231127_182700768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6;&#1086;&#1089;&#1080;&#1085;&#1082;&#1072;\Desktop\&#1084;&#1086;%20&#1082;&#1086;&#1084;&#1073;%20&#1075;&#1088;&#1091;&#1087;&#1087;%2023\&#1084;&#1086;%20&#1092;&#1086;&#1090;&#1086;%20&#1074;&#1080;&#1076;&#1077;&#1086;\YouCut_20231127_18483891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christianfarthingblog.files.wordpress.com/2017/08/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516" y="4349809"/>
            <a:ext cx="3332066" cy="221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36830" y="4730261"/>
            <a:ext cx="4255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Воспитатель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Хусаинова Анастасия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Рауфовна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МАДОУ ДС №10 «Березка»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http://xn----8sbckhmv1av0a2n.xn--p1ai/wp-content/uploads/2018/01/logo-57dfa60a4a5b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7491" y="0"/>
            <a:ext cx="3001010" cy="30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31985" y="2846718"/>
            <a:ext cx="6202392" cy="12594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  <a:cs typeface="Times New Roman" panose="02020603050405020304" pitchFamily="18" charset="0"/>
              </a:rPr>
              <a:t>Применение </a:t>
            </a:r>
            <a:r>
              <a:rPr lang="ru-RU" sz="2000" b="1" dirty="0" err="1" smtClean="0">
                <a:solidFill>
                  <a:srgbClr val="002060"/>
                </a:solidFill>
                <a:latin typeface="Corbel" pitchFamily="34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2000" b="1" dirty="0" smtClean="0">
                <a:solidFill>
                  <a:srgbClr val="002060"/>
                </a:solidFill>
                <a:latin typeface="Corbel" pitchFamily="34" charset="0"/>
                <a:cs typeface="Times New Roman" panose="02020603050405020304" pitchFamily="18" charset="0"/>
              </a:rPr>
              <a:t> упражнений в работе с детьми ОВЗ для повышения эффективности коррекционного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9789" y="1977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rbel" pitchFamily="34" charset="0"/>
                <a:cs typeface="Times New Roman" panose="02020603050405020304" pitchFamily="18" charset="0"/>
              </a:rPr>
              <a:t>Лучшая практика организации образовательной деятельности с детьми-инвалидами и детьми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32731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41541"/>
            <a:ext cx="7886700" cy="8712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Модель выполнения </a:t>
            </a:r>
            <a:r>
              <a:rPr lang="ru-RU" sz="2400" b="1" dirty="0" err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кинезиологических</a:t>
            </a:r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упражнений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 bwMode="auto">
          <a:xfrm flipH="1">
            <a:off x="2751826" y="1017917"/>
            <a:ext cx="6176513" cy="12335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Данные упражнения синхронизируют работу полушарий, улучшают мыслительную деятельность, мелкую моторику, способствуют улучшению памяти и внимания, облегчают в дальнейшем процесс чтения и письма, формируют пространственные представления, снижают утомляемость, повышают способность к произвольному контролю.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207699" y="1026544"/>
            <a:ext cx="1368894" cy="1949569"/>
            <a:chOff x="-2317519" y="-1248244"/>
            <a:chExt cx="796845" cy="112602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486422" y="-1079341"/>
              <a:ext cx="1126024" cy="78821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308891" y="-1004106"/>
              <a:ext cx="788217" cy="792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4 блок</a:t>
              </a:r>
            </a:p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«Упражнения на развитие мелкой моторики»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Рисунок 12" descr="C:\Users\Росинка\Desktop\мо комб групп 23\мо фото видео\IMG_20231128_102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415" y="3039159"/>
            <a:ext cx="3362960" cy="252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Росинка\AppData\Local\Microsoft\Windows\INetCache\Content.Word\IMG_20231128_101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860" y="4080295"/>
            <a:ext cx="3381555" cy="239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ouCut_20231128_09545159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35172" y="940279"/>
            <a:ext cx="7960368" cy="44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41541"/>
            <a:ext cx="7886700" cy="1130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Модель выполнения </a:t>
            </a:r>
            <a:r>
              <a:rPr lang="ru-RU" sz="2400" b="1" dirty="0" err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кинезиологических</a:t>
            </a:r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упражнений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 bwMode="auto">
          <a:xfrm flipH="1">
            <a:off x="2751824" y="1190444"/>
            <a:ext cx="6176513" cy="11904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Научно доказано, что с помощью определенных физических упражнений деятельность тела и мозга интегрируется, а работа обоих полушарий мозга становится сбалансированной.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224952" y="1069676"/>
            <a:ext cx="1368894" cy="1949569"/>
            <a:chOff x="-2317519" y="-1248244"/>
            <a:chExt cx="796845" cy="112602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486422" y="-1079341"/>
              <a:ext cx="1126024" cy="78821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308891" y="-979195"/>
              <a:ext cx="788217" cy="732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5 блок</a:t>
              </a:r>
            </a:p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«Упражнения на развитие крупной моторики»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Рисунок 9" descr="C:\Users\Росинка\Desktop\мо комб групп 23\мо фото видео\IMG_20231128_103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117" y="3191774"/>
            <a:ext cx="2242867" cy="292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Росинка\Desktop\мо комб групп 23\мо фото видео\IMG_20231128_1029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818" y="3804249"/>
            <a:ext cx="2214113" cy="287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Росинка\AppData\Local\Microsoft\Windows\INetCache\Content.Word\IMG_20231128_102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747" y="3161580"/>
            <a:ext cx="2057147" cy="285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538824" y="6090249"/>
            <a:ext cx="2605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«Поезд»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7638" y="3421812"/>
            <a:ext cx="2812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«Раненый солдат»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91087" y="6139132"/>
            <a:ext cx="2564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«Краб»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xmlns="" val="3196460844"/>
              </p:ext>
            </p:extLst>
          </p:nvPr>
        </p:nvGraphicFramePr>
        <p:xfrm>
          <a:off x="0" y="952501"/>
          <a:ext cx="888682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4128" y="392080"/>
            <a:ext cx="6590581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Дети, которые систематически выполняют такого рода движения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926" y="281354"/>
            <a:ext cx="7886700" cy="6594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4566" y="1112808"/>
            <a:ext cx="7302059" cy="495925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влиянием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упражнений в организме происходят положительные структурные изменения. 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 просты в использовании и могут иметь, как быстрый, так и кумулятивный (накапливающийся) эффект, повышая умственную работоспособность и оптимизируя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состояние.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iato.ru/upload/iblock/355/51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62" y="3436300"/>
            <a:ext cx="6430465" cy="22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607106431"/>
              </p:ext>
            </p:extLst>
          </p:nvPr>
        </p:nvGraphicFramePr>
        <p:xfrm>
          <a:off x="189780" y="372735"/>
          <a:ext cx="6987398" cy="325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Чем отличается адаптивная физическая культура от лечебной физической  культу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84" y="469831"/>
            <a:ext cx="3584159" cy="272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Росинка\Desktop\мо комб групп 23\мо фото видео\IMG_20231128_103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2318" y="3717983"/>
            <a:ext cx="2553419" cy="285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8" r="13750"/>
          <a:stretch/>
        </p:blipFill>
        <p:spPr>
          <a:xfrm rot="5400000">
            <a:off x="5612586" y="3999284"/>
            <a:ext cx="2938239" cy="207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764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 bwMode="auto">
          <a:xfrm>
            <a:off x="179261" y="1751510"/>
            <a:ext cx="3176414" cy="26006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81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  <a:sym typeface="+mn-lt"/>
              </a:rPr>
              <a:t>Задачи </a:t>
            </a:r>
            <a:r>
              <a:rPr lang="ru-RU" altLang="zh-CN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  <a:sym typeface="+mn-lt"/>
              </a:rPr>
              <a:t>кинезиологических</a:t>
            </a:r>
            <a:r>
              <a:rPr lang="ru-RU" altLang="zh-C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  <a:sym typeface="+mn-lt"/>
              </a:rPr>
              <a:t> упражнений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5" name="弧形 4"/>
          <p:cNvSpPr/>
          <p:nvPr/>
        </p:nvSpPr>
        <p:spPr>
          <a:xfrm rot="5400000">
            <a:off x="-282269" y="1296186"/>
            <a:ext cx="4234700" cy="422322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507781" y="1229255"/>
            <a:ext cx="355516" cy="3565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563898" y="2238143"/>
            <a:ext cx="355516" cy="3565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592319" y="3898667"/>
            <a:ext cx="355516" cy="3565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507781" y="5128555"/>
            <a:ext cx="355516" cy="3565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 flipH="1">
            <a:off x="4675517" y="722031"/>
            <a:ext cx="4379835" cy="8569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400" dirty="0" smtClea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5471" y="838749"/>
            <a:ext cx="424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 bwMode="auto">
          <a:xfrm flipH="1">
            <a:off x="5106838" y="2146952"/>
            <a:ext cx="3948516" cy="8132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 bwMode="auto">
          <a:xfrm flipH="1">
            <a:off x="5029200" y="3563250"/>
            <a:ext cx="4114798" cy="837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 bwMode="auto">
          <a:xfrm flipH="1">
            <a:off x="4632384" y="5891841"/>
            <a:ext cx="4511615" cy="8108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Формируют пространственные представления, снижают утомляемость, повышают способность к произвольному контролю.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78469" y="720968"/>
            <a:ext cx="1037493" cy="1046286"/>
            <a:chOff x="4229236" y="3968984"/>
            <a:chExt cx="792000" cy="792000"/>
          </a:xfrm>
        </p:grpSpPr>
        <p:sp>
          <p:nvSpPr>
            <p:cNvPr id="25" name="MH_Other_2"/>
            <p:cNvSpPr/>
            <p:nvPr>
              <p:custDataLst>
                <p:tags r:id="rId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MH_Title_1"/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700" b="1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97215" y="2074986"/>
            <a:ext cx="931985" cy="975945"/>
            <a:chOff x="4229236" y="3968984"/>
            <a:chExt cx="792000" cy="792000"/>
          </a:xfrm>
        </p:grpSpPr>
        <p:sp>
          <p:nvSpPr>
            <p:cNvPr id="30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19577" y="3322331"/>
            <a:ext cx="958362" cy="975946"/>
            <a:chOff x="4229236" y="3968984"/>
            <a:chExt cx="792000" cy="792000"/>
          </a:xfrm>
        </p:grpSpPr>
        <p:sp>
          <p:nvSpPr>
            <p:cNvPr id="35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58827" y="5563043"/>
            <a:ext cx="1019908" cy="1002323"/>
            <a:chOff x="4229236" y="3968984"/>
            <a:chExt cx="792000" cy="792000"/>
          </a:xfrm>
        </p:grpSpPr>
        <p:sp>
          <p:nvSpPr>
            <p:cNvPr id="40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4711"/>
            <a:ext cx="277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3268" y="978649"/>
            <a:ext cx="3321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rbe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Повышают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стрессоустойчивость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253487" y="2191109"/>
            <a:ext cx="36317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Times New Roman" pitchFamily="18" charset="0"/>
                <a:cs typeface="Times New Roman" pitchFamily="18" charset="0"/>
              </a:rPr>
              <a:t>Синхронизируют работу полушарий, улучшают мыслительную деятельность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260454" y="3704513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Способствуют улучшению памяти и внимания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rbel" pitchFamily="34" charset="0"/>
              <a:cs typeface="Arial" pitchFamily="34" charset="0"/>
            </a:endParaRPr>
          </a:p>
        </p:txBody>
      </p:sp>
      <p:grpSp>
        <p:nvGrpSpPr>
          <p:cNvPr id="37" name="组合 22"/>
          <p:cNvGrpSpPr/>
          <p:nvPr/>
        </p:nvGrpSpPr>
        <p:grpSpPr>
          <a:xfrm>
            <a:off x="3874183" y="4489321"/>
            <a:ext cx="989621" cy="997245"/>
            <a:chOff x="4229236" y="3968984"/>
            <a:chExt cx="792000" cy="792000"/>
          </a:xfrm>
        </p:grpSpPr>
        <p:sp>
          <p:nvSpPr>
            <p:cNvPr id="39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sp>
        <p:nvSpPr>
          <p:cNvPr id="46" name="Блок-схема: узел 45"/>
          <p:cNvSpPr/>
          <p:nvPr/>
        </p:nvSpPr>
        <p:spPr>
          <a:xfrm>
            <a:off x="3200399" y="4721468"/>
            <a:ext cx="378069" cy="3780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44" name="圆角矩形 15"/>
          <p:cNvSpPr/>
          <p:nvPr/>
        </p:nvSpPr>
        <p:spPr bwMode="auto">
          <a:xfrm flipH="1">
            <a:off x="4942936" y="4630050"/>
            <a:ext cx="4201064" cy="83789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4994695" y="4787660"/>
            <a:ext cx="4149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Развивают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совершенствовуют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 координацию движений и функцию равновесия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Модель выполнения </a:t>
            </a:r>
            <a:r>
              <a:rPr lang="ru-RU" sz="2400" b="1" dirty="0" err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кинезиологических</a:t>
            </a:r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упражнений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 bwMode="auto">
          <a:xfrm flipH="1">
            <a:off x="2812207" y="1431985"/>
            <a:ext cx="6038491" cy="1233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Доступность содержания этих упражнений позволяет развивать межполушарное взаимодействие, проявлять самостоятельность, активность, что способствует развитию визуально-пространственного мышления. Во время выполнения упражнений ребенок должен постоянно следить глазами за мячом.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85336" y="1311216"/>
            <a:ext cx="1368894" cy="1854678"/>
            <a:chOff x="-2317519" y="-1248244"/>
            <a:chExt cx="796845" cy="112602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486422" y="-1079341"/>
              <a:ext cx="1126024" cy="78821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308891" y="-755312"/>
              <a:ext cx="788217" cy="395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1 блок</a:t>
              </a:r>
            </a:p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«Упражнения с мячами»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Рисунок 9" descr="C:\Users\Росинка\Desktop\мо комб групп 23\мо фото видео\IMG_20231128_1023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196" y="4168786"/>
            <a:ext cx="3181350" cy="238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Росинка\Desktop\мо комб групп 23\мо фото видео\IMG_20231128_1022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4477" y="2920401"/>
            <a:ext cx="340550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ячик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3949" y="1015294"/>
            <a:ext cx="8340051" cy="469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Модель выполнения </a:t>
            </a:r>
            <a:r>
              <a:rPr lang="ru-RU" sz="2400" b="1" dirty="0" err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кинезиологических</a:t>
            </a:r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упражнений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 bwMode="auto">
          <a:xfrm flipH="1">
            <a:off x="2812206" y="1431985"/>
            <a:ext cx="6038491" cy="10265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Эти упражнения активизируют мозг для улучшения сенсорного восприятия, моторной функции глаз и мелких мышц.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285336" y="1216325"/>
            <a:ext cx="1368894" cy="1949569"/>
            <a:chOff x="-2317519" y="-1248244"/>
            <a:chExt cx="796845" cy="112602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486422" y="-1079341"/>
              <a:ext cx="1126024" cy="78821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308891" y="-934005"/>
              <a:ext cx="788217" cy="652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2 блок</a:t>
              </a:r>
            </a:p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«Упражнения на сенсорное восприятие»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9" name="Рисунок 18" descr="C:\Users\Росинка\Desktop\мо комб групп 23\мо фото видео\IMG_20231128_1017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181" y="2518911"/>
            <a:ext cx="2786332" cy="240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Росинка\Desktop\мо комб групп 23\мо фото видео\IMG_20231123_1129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48" y="4597878"/>
            <a:ext cx="2838091" cy="215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C:\Users\Росинка\Desktop\мо комб групп 23\мо фото видео\IMG_20231123_112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667" y="4500760"/>
            <a:ext cx="2914650" cy="218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28779" y="4284453"/>
            <a:ext cx="2176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«Дай пять!»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2235" y="4963064"/>
            <a:ext cx="2214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«Цветные трубочки»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4832" y="4091796"/>
            <a:ext cx="2176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Упражнение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«Веселые ладошки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ouCut_20231127_18270076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724" y="1095764"/>
            <a:ext cx="8604000" cy="48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41541"/>
            <a:ext cx="7886700" cy="1130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Модель выполнения </a:t>
            </a:r>
            <a:r>
              <a:rPr lang="ru-RU" sz="2400" b="1" dirty="0" err="1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кинезиологических</a:t>
            </a:r>
            <a:r>
              <a:rPr lang="ru-RU" sz="2400" b="1" dirty="0" smtClean="0">
                <a:solidFill>
                  <a:srgbClr val="002060"/>
                </a:solidFill>
                <a:latin typeface="Corbel" pitchFamily="34" charset="0"/>
                <a:cs typeface="Times New Roman" pitchFamily="18" charset="0"/>
              </a:rPr>
              <a:t> упражнений</a:t>
            </a:r>
            <a:endParaRPr lang="ru-RU" sz="2400" b="1" dirty="0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圆角矩形 9"/>
          <p:cNvSpPr/>
          <p:nvPr/>
        </p:nvSpPr>
        <p:spPr bwMode="auto">
          <a:xfrm flipH="1">
            <a:off x="2812204" y="1233578"/>
            <a:ext cx="6038491" cy="9575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Данные упражнения способствуют развитию мелкой моторики, укрепляют межполушарные связи за счет включения в работу обеих рук одновременно.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1268083" y="1086929"/>
            <a:ext cx="1368894" cy="1949569"/>
            <a:chOff x="-2317519" y="-1248244"/>
            <a:chExt cx="796845" cy="1126024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-2486422" y="-1079341"/>
              <a:ext cx="1126024" cy="78821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-2308891" y="-1004106"/>
              <a:ext cx="788217" cy="7922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3 блок</a:t>
              </a:r>
            </a:p>
            <a:p>
              <a:pPr lvl="0" algn="ctr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Кинезио</a:t>
              </a: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 тренажеры»</a:t>
              </a:r>
              <a:endParaRPr lang="ru-RU" sz="1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Рисунок 9" descr="C:\Users\Росинка\Desktop\мо комб групп 23\мо фото видео\IMG_20231128_102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711" y="2241070"/>
            <a:ext cx="3140014" cy="24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Росинка\Desktop\мо комб групп 23\мо фото видео\IMG_20231123_1125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714" y="4518660"/>
            <a:ext cx="3128010" cy="233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Росинка\Desktop\мо комб групп 23\мо фото видео\IMG_20231123_1114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601" y="4465318"/>
            <a:ext cx="3202377" cy="239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Cut_20231127_18483891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0287" y="662853"/>
            <a:ext cx="8406501" cy="47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6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9893</TotalTime>
  <Words>377</Words>
  <Application>Microsoft Office PowerPoint</Application>
  <PresentationFormat>Экран (4:3)</PresentationFormat>
  <Paragraphs>57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Применение кинезиологических упражнений в работе с детьми ОВЗ для повышения эффективности коррекционного процесса</vt:lpstr>
      <vt:lpstr>Слайд 2</vt:lpstr>
      <vt:lpstr>Слайд 3</vt:lpstr>
      <vt:lpstr>Модель выполнения кинезиологических упражнений</vt:lpstr>
      <vt:lpstr>Слайд 5</vt:lpstr>
      <vt:lpstr>Модель выполнения кинезиологических упражнений</vt:lpstr>
      <vt:lpstr>Слайд 7</vt:lpstr>
      <vt:lpstr>Модель выполнения кинезиологических упражнений</vt:lpstr>
      <vt:lpstr>Слайд 9</vt:lpstr>
      <vt:lpstr>Модель выполнения кинезиологических упражнений</vt:lpstr>
      <vt:lpstr>Слайд 11</vt:lpstr>
      <vt:lpstr>Модель выполнения кинезиологических упражнений</vt:lpstr>
      <vt:lpstr>Слайд 13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Росинка</cp:lastModifiedBy>
  <cp:revision>349</cp:revision>
  <dcterms:created xsi:type="dcterms:W3CDTF">2019-02-21T15:01:25Z</dcterms:created>
  <dcterms:modified xsi:type="dcterms:W3CDTF">2023-11-29T08:30:15Z</dcterms:modified>
</cp:coreProperties>
</file>