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7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E7A17-1475-401B-AE56-9C51575B50C0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CE5BDA4-2107-4CEA-B08A-9510B0783CDF}">
      <dgm:prSet custT="1"/>
      <dgm:spPr>
        <a:xfrm>
          <a:off x="-541141" y="-27863"/>
          <a:ext cx="7215234" cy="1654750"/>
        </a:xfr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 rtl="0">
            <a:buNone/>
          </a:pPr>
          <a:r>
            <a:rPr lang="ru-RU" sz="1800" b="1" i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Цель проекта: 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формировать на основе экологических знаний бережное и созидательное отношение к миру птиц.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70329BC-DBF8-44E6-B09C-698F6DA0B409}" type="sibTrans" cxnId="{2B0F9F6F-7F92-4DF2-B0D5-9E371C6A3AE1}">
      <dgm:prSet/>
      <dgm:spPr>
        <a:xfrm>
          <a:off x="4962804" y="1314577"/>
          <a:ext cx="1170147" cy="1170147"/>
        </a:xfr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 sz="66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30379D98-FAB6-4DDC-AFD5-6F554DF1EE49}" type="parTrans" cxnId="{2B0F9F6F-7F92-4DF2-B0D5-9E371C6A3AE1}">
      <dgm:prSet/>
      <dgm:spPr/>
      <dgm:t>
        <a:bodyPr/>
        <a:lstStyle/>
        <a:p>
          <a:endParaRPr lang="ru-RU" sz="6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81F260-0F67-4F96-9B54-89B7446DD58A}">
      <dgm:prSet custT="1"/>
      <dgm:spPr>
        <a:xfrm>
          <a:off x="0" y="1731232"/>
          <a:ext cx="7215234" cy="2202631"/>
        </a:xfr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 rtl="0">
            <a:lnSpc>
              <a:spcPct val="90000"/>
            </a:lnSpc>
            <a:buNone/>
          </a:pPr>
          <a:endParaRPr lang="ru-RU" sz="18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algn="l" rtl="0">
            <a:lnSpc>
              <a:spcPct val="90000"/>
            </a:lnSpc>
            <a:buNone/>
          </a:pPr>
          <a:endParaRPr lang="ru-RU" sz="18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algn="l" rtl="0">
            <a:lnSpc>
              <a:spcPct val="100000"/>
            </a:lnSpc>
            <a:buNone/>
          </a:pPr>
          <a:r>
            <a:rPr lang="ru-RU" sz="18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Задачи </a:t>
          </a:r>
          <a:r>
            <a:rPr lang="ru-RU" sz="1800" b="1" i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проекта:</a:t>
          </a:r>
          <a:r>
            <a:rPr lang="ru-RU" sz="1800" i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формирование познавательного интереса к жизни птиц; </a:t>
          </a:r>
        </a:p>
        <a:p>
          <a:pPr algn="l" rtl="0">
            <a:lnSpc>
              <a:spcPct val="100000"/>
            </a:lnSpc>
            <a:buNone/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-обогащение и систематизация представлений детей о перелетных и зимующих птицах; </a:t>
          </a:r>
        </a:p>
        <a:p>
          <a:pPr algn="l" rtl="0">
            <a:lnSpc>
              <a:spcPct val="100000"/>
            </a:lnSpc>
            <a:buNone/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-развитие интересов детей, любознательности и познавательной мотивации.</a:t>
          </a:r>
          <a:endParaRPr lang="ru-RU" sz="18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algn="l" rtl="0">
            <a:lnSpc>
              <a:spcPct val="90000"/>
            </a:lnSpc>
            <a:buNone/>
          </a:pPr>
          <a:endParaRPr lang="ru-RU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l" rtl="0">
            <a:lnSpc>
              <a:spcPct val="90000"/>
            </a:lnSpc>
            <a:buNone/>
          </a:pPr>
          <a:endParaRPr lang="ru-RU" sz="18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09B3F90-2A3F-4AD6-991B-B257A0AC7461}" type="parTrans" cxnId="{73BEA8D7-F5D1-40DE-8B91-3509EE37C22E}">
      <dgm:prSet/>
      <dgm:spPr/>
      <dgm:t>
        <a:bodyPr/>
        <a:lstStyle/>
        <a:p>
          <a:endParaRPr lang="ru-RU"/>
        </a:p>
      </dgm:t>
    </dgm:pt>
    <dgm:pt modelId="{F6454E7B-E87E-4427-AB87-3F8865490813}" type="sibTrans" cxnId="{73BEA8D7-F5D1-40DE-8B91-3509EE37C22E}">
      <dgm:prSet/>
      <dgm:spPr/>
      <dgm:t>
        <a:bodyPr/>
        <a:lstStyle/>
        <a:p>
          <a:endParaRPr lang="ru-RU"/>
        </a:p>
      </dgm:t>
    </dgm:pt>
    <dgm:pt modelId="{23502F70-9AAA-41BC-A148-3EF3BB9FAD15}" type="pres">
      <dgm:prSet presAssocID="{AB5E7A17-1475-401B-AE56-9C51575B50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2D4E6E-6CE7-44DC-846C-09141CC26E27}" type="pres">
      <dgm:prSet presAssocID="{AB5E7A17-1475-401B-AE56-9C51575B50C0}" presName="dummyMaxCanvas" presStyleCnt="0">
        <dgm:presLayoutVars/>
      </dgm:prSet>
      <dgm:spPr/>
    </dgm:pt>
    <dgm:pt modelId="{4B2A5224-AB91-4C4D-BC96-FE805527344E}" type="pres">
      <dgm:prSet presAssocID="{AB5E7A17-1475-401B-AE56-9C51575B50C0}" presName="TwoNodes_1" presStyleLbl="node1" presStyleIdx="0" presStyleCnt="2" custScaleX="117647" custScaleY="75428" custLinFactNeighborX="330" custLinFactNeighborY="-6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42BE29-99CF-4D7B-A0F2-8BDEE865E832}" type="pres">
      <dgm:prSet presAssocID="{AB5E7A17-1475-401B-AE56-9C51575B50C0}" presName="TwoNodes_2" presStyleLbl="node1" presStyleIdx="1" presStyleCnt="2" custScaleX="117647" custScaleY="122353" custLinFactNeighborX="-8824" custLinFactNeighborY="-92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5AE85CE-F913-4915-9A7C-E28017FF7931}" type="pres">
      <dgm:prSet presAssocID="{AB5E7A17-1475-401B-AE56-9C51575B50C0}" presName="TwoConn_1-2" presStyleLbl="fgAccFollowNode1" presStyleIdx="0" presStyleCnt="1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8D0A289E-8F1E-4B3F-8A12-9031942402FF}" type="pres">
      <dgm:prSet presAssocID="{AB5E7A17-1475-401B-AE56-9C51575B50C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0D71-FAE3-45D6-9015-3DE7751BC78E}" type="pres">
      <dgm:prSet presAssocID="{AB5E7A17-1475-401B-AE56-9C51575B50C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285E8-2E5C-40AC-8C70-3413E7E33030}" type="presOf" srcId="{AB5E7A17-1475-401B-AE56-9C51575B50C0}" destId="{23502F70-9AAA-41BC-A148-3EF3BB9FAD15}" srcOrd="0" destOrd="0" presId="urn:microsoft.com/office/officeart/2005/8/layout/vProcess5"/>
    <dgm:cxn modelId="{5EE963E0-5AED-40C7-9B27-64F7074F651E}" type="presOf" srcId="{4CE5BDA4-2107-4CEA-B08A-9510B0783CDF}" destId="{8D0A289E-8F1E-4B3F-8A12-9031942402FF}" srcOrd="1" destOrd="0" presId="urn:microsoft.com/office/officeart/2005/8/layout/vProcess5"/>
    <dgm:cxn modelId="{C7CB0410-B1BE-4B2A-9BEE-784C6DFBD31A}" type="presOf" srcId="{6781F260-0F67-4F96-9B54-89B7446DD58A}" destId="{3542BE29-99CF-4D7B-A0F2-8BDEE865E832}" srcOrd="0" destOrd="0" presId="urn:microsoft.com/office/officeart/2005/8/layout/vProcess5"/>
    <dgm:cxn modelId="{C0F9B7DE-DD51-4C88-9513-865E1FA998D2}" type="presOf" srcId="{670329BC-DBF8-44E6-B09C-698F6DA0B409}" destId="{85AE85CE-F913-4915-9A7C-E28017FF7931}" srcOrd="0" destOrd="0" presId="urn:microsoft.com/office/officeart/2005/8/layout/vProcess5"/>
    <dgm:cxn modelId="{73BEA8D7-F5D1-40DE-8B91-3509EE37C22E}" srcId="{AB5E7A17-1475-401B-AE56-9C51575B50C0}" destId="{6781F260-0F67-4F96-9B54-89B7446DD58A}" srcOrd="1" destOrd="0" parTransId="{C09B3F90-2A3F-4AD6-991B-B257A0AC7461}" sibTransId="{F6454E7B-E87E-4427-AB87-3F8865490813}"/>
    <dgm:cxn modelId="{91DD5A1E-A6B0-42C0-B01D-7E4D03126834}" type="presOf" srcId="{6781F260-0F67-4F96-9B54-89B7446DD58A}" destId="{04C10D71-FAE3-45D6-9015-3DE7751BC78E}" srcOrd="1" destOrd="0" presId="urn:microsoft.com/office/officeart/2005/8/layout/vProcess5"/>
    <dgm:cxn modelId="{9C15343E-07CE-43D3-A954-0C76F61EDB8E}" type="presOf" srcId="{4CE5BDA4-2107-4CEA-B08A-9510B0783CDF}" destId="{4B2A5224-AB91-4C4D-BC96-FE805527344E}" srcOrd="0" destOrd="0" presId="urn:microsoft.com/office/officeart/2005/8/layout/vProcess5"/>
    <dgm:cxn modelId="{2B0F9F6F-7F92-4DF2-B0D5-9E371C6A3AE1}" srcId="{AB5E7A17-1475-401B-AE56-9C51575B50C0}" destId="{4CE5BDA4-2107-4CEA-B08A-9510B0783CDF}" srcOrd="0" destOrd="0" parTransId="{30379D98-FAB6-4DDC-AFD5-6F554DF1EE49}" sibTransId="{670329BC-DBF8-44E6-B09C-698F6DA0B409}"/>
    <dgm:cxn modelId="{08114CC2-AB88-45A6-8F2A-3BB07CBF27A5}" type="presParOf" srcId="{23502F70-9AAA-41BC-A148-3EF3BB9FAD15}" destId="{332D4E6E-6CE7-44DC-846C-09141CC26E27}" srcOrd="0" destOrd="0" presId="urn:microsoft.com/office/officeart/2005/8/layout/vProcess5"/>
    <dgm:cxn modelId="{644B8C50-3EB5-43B8-BFF1-A3CEA486326A}" type="presParOf" srcId="{23502F70-9AAA-41BC-A148-3EF3BB9FAD15}" destId="{4B2A5224-AB91-4C4D-BC96-FE805527344E}" srcOrd="1" destOrd="0" presId="urn:microsoft.com/office/officeart/2005/8/layout/vProcess5"/>
    <dgm:cxn modelId="{94AF515D-B5AF-4256-9E97-F808B9ED4327}" type="presParOf" srcId="{23502F70-9AAA-41BC-A148-3EF3BB9FAD15}" destId="{3542BE29-99CF-4D7B-A0F2-8BDEE865E832}" srcOrd="2" destOrd="0" presId="urn:microsoft.com/office/officeart/2005/8/layout/vProcess5"/>
    <dgm:cxn modelId="{D99E761C-C7B7-4693-AF3B-394ACF601522}" type="presParOf" srcId="{23502F70-9AAA-41BC-A148-3EF3BB9FAD15}" destId="{85AE85CE-F913-4915-9A7C-E28017FF7931}" srcOrd="3" destOrd="0" presId="urn:microsoft.com/office/officeart/2005/8/layout/vProcess5"/>
    <dgm:cxn modelId="{44784BE1-B3C0-49C3-9A49-6CD64461B5F3}" type="presParOf" srcId="{23502F70-9AAA-41BC-A148-3EF3BB9FAD15}" destId="{8D0A289E-8F1E-4B3F-8A12-9031942402FF}" srcOrd="4" destOrd="0" presId="urn:microsoft.com/office/officeart/2005/8/layout/vProcess5"/>
    <dgm:cxn modelId="{C5D02258-F783-4588-9807-7A1F95EB03C2}" type="presParOf" srcId="{23502F70-9AAA-41BC-A148-3EF3BB9FAD15}" destId="{04C10D71-FAE3-45D6-9015-3DE7751BC78E}" srcOrd="5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043DB-2BC7-4EEC-9310-043C2E52527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09D31-9B22-46B1-9D7F-1DBED61661C0}">
      <dgm:prSet custT="1"/>
      <dgm:spPr>
        <a:xfrm>
          <a:off x="6273074" y="841289"/>
          <a:ext cx="2145121" cy="1942155"/>
        </a:xfr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Игра-викторина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нового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мы узнали о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птицах?»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buNone/>
          </a:pP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Изготовление кормушек дл птиц из бросового материала.</a:t>
          </a:r>
        </a:p>
        <a:p>
          <a:pPr rtl="0">
            <a:buNone/>
          </a:pP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Акция «Поможем пернатым друзьям!»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A93D7C4-22E5-4C82-AFD3-A808B8D9F39B}" type="parTrans" cxnId="{085F3DB7-11CA-4E22-9F23-07E1A79D3593}">
      <dgm:prSet/>
      <dgm:spPr/>
      <dgm:t>
        <a:bodyPr/>
        <a:lstStyle/>
        <a:p>
          <a:endParaRPr lang="ru-RU" sz="2800"/>
        </a:p>
      </dgm:t>
    </dgm:pt>
    <dgm:pt modelId="{6B932EBD-5954-4F34-B46B-B9A4F0E23B51}" type="sibTrans" cxnId="{085F3DB7-11CA-4E22-9F23-07E1A79D3593}">
      <dgm:prSet/>
      <dgm:spPr/>
      <dgm:t>
        <a:bodyPr/>
        <a:lstStyle/>
        <a:p>
          <a:endParaRPr lang="ru-RU" sz="2800"/>
        </a:p>
      </dgm:t>
    </dgm:pt>
    <dgm:pt modelId="{9D1A8FB4-1A34-4008-8F77-1AA446162AC1}">
      <dgm:prSet custT="1"/>
      <dgm:spPr>
        <a:xfrm>
          <a:off x="275521" y="2143493"/>
          <a:ext cx="2778866" cy="1990494"/>
        </a:xfrm>
        <a:noFill/>
        <a:ln>
          <a:noFill/>
        </a:ln>
        <a:effectLst/>
      </dgm:spPr>
      <dgm:t>
        <a:bodyPr/>
        <a:lstStyle/>
        <a:p>
          <a:pPr rtl="0">
            <a:lnSpc>
              <a:spcPct val="100000"/>
            </a:lnSpc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наглядных материалов: тематических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произведений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 иллюстраций о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птицах;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100000"/>
            </a:lnSpc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материалов для организации продуктивной и познавательно-исследовательской деятельности: материалы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дидактической викторины «Синичкин день», игры-викторины «Что нового мы узнали о птицах?»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90A1BFD-4065-43A1-8715-C8F3C74E1903}" type="sibTrans" cxnId="{134F70EA-4251-4822-ABD8-976BB35F014D}">
      <dgm:prSet/>
      <dgm:spPr/>
      <dgm:t>
        <a:bodyPr/>
        <a:lstStyle/>
        <a:p>
          <a:endParaRPr lang="ru-RU" sz="2800"/>
        </a:p>
      </dgm:t>
    </dgm:pt>
    <dgm:pt modelId="{6BF892CE-78BB-4C49-A9DF-1F36F4F24ADF}" type="parTrans" cxnId="{134F70EA-4251-4822-ABD8-976BB35F014D}">
      <dgm:prSet/>
      <dgm:spPr/>
      <dgm:t>
        <a:bodyPr/>
        <a:lstStyle/>
        <a:p>
          <a:endParaRPr lang="ru-RU" sz="2800"/>
        </a:p>
      </dgm:t>
    </dgm:pt>
    <dgm:pt modelId="{406F435A-D096-4678-AFC5-A4BAF2CDB4F0}">
      <dgm:prSet custT="1"/>
      <dgm:spPr>
        <a:xfrm>
          <a:off x="3254947" y="1567241"/>
          <a:ext cx="2128795" cy="1858468"/>
        </a:xfr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Беседы, рассказы воспитателя: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«Зимующие и перелетные птицы», «Чем питаются птицы?».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Рассматривание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иллюстраций,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предметных картинок по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теме. </a:t>
          </a:r>
        </a:p>
        <a:p>
          <a:pPr rtl="0">
            <a:buNone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Дидактическая викторина «Синичкин день». </a:t>
          </a:r>
        </a:p>
        <a:p>
          <a:pPr rtl="0">
            <a:buNone/>
          </a:pPr>
          <a:r>
            <a:rPr lang="ru-RU" sz="1600" b="0" i="0" u="none" dirty="0" smtClean="0">
              <a:latin typeface="Times New Roman" pitchFamily="18" charset="0"/>
              <a:cs typeface="Times New Roman" pitchFamily="18" charset="0"/>
            </a:rPr>
            <a:t>Дидактические игры: «Улетает – не улетает»; «Зоологическое лото»; «Собери картинку».</a:t>
          </a:r>
          <a:endParaRPr lang="ru-RU" sz="1600" i="0" u="none" dirty="0">
            <a:latin typeface="Times New Roman" pitchFamily="18" charset="0"/>
            <a:cs typeface="Times New Roman" pitchFamily="18" charset="0"/>
          </a:endParaRPr>
        </a:p>
        <a:p>
          <a:pPr rtl="0">
            <a:buNone/>
          </a:pP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3BD2CE3-5EE9-4352-A6BC-7B9DDA297904}" type="parTrans" cxnId="{406BEA61-2E85-4E89-9BC9-A1F3CC895346}">
      <dgm:prSet/>
      <dgm:spPr/>
      <dgm:t>
        <a:bodyPr/>
        <a:lstStyle/>
        <a:p>
          <a:endParaRPr lang="ru-RU"/>
        </a:p>
      </dgm:t>
    </dgm:pt>
    <dgm:pt modelId="{35C7E219-D386-4438-A29D-010709F40720}" type="sibTrans" cxnId="{406BEA61-2E85-4E89-9BC9-A1F3CC895346}">
      <dgm:prSet/>
      <dgm:spPr/>
      <dgm:t>
        <a:bodyPr/>
        <a:lstStyle/>
        <a:p>
          <a:endParaRPr lang="ru-RU"/>
        </a:p>
      </dgm:t>
    </dgm:pt>
    <dgm:pt modelId="{0B039FE2-76E6-42F1-A882-94F1CB35355B}" type="pres">
      <dgm:prSet presAssocID="{B74043DB-2BC7-4EEC-9310-043C2E52527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9FA673-8634-4EC0-94DB-00259EC0C51D}" type="pres">
      <dgm:prSet presAssocID="{9D1A8FB4-1A34-4008-8F77-1AA446162AC1}" presName="composite" presStyleCnt="0"/>
      <dgm:spPr/>
    </dgm:pt>
    <dgm:pt modelId="{C1C873B7-1682-4A96-9195-884A97D526A0}" type="pres">
      <dgm:prSet presAssocID="{9D1A8FB4-1A34-4008-8F77-1AA446162AC1}" presName="LShape" presStyleLbl="alignNode1" presStyleIdx="0" presStyleCnt="5" custLinFactNeighborX="890" custLinFactNeighborY="-15471"/>
      <dgm:spPr>
        <a:xfrm rot="5400000">
          <a:off x="578125" y="1445051"/>
          <a:ext cx="1411343" cy="23484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gm:spPr>
    </dgm:pt>
    <dgm:pt modelId="{C46CA467-4F0F-4D17-93A2-BB88926AC78B}" type="pres">
      <dgm:prSet presAssocID="{9D1A8FB4-1A34-4008-8F77-1AA446162AC1}" presName="ParentText" presStyleLbl="revTx" presStyleIdx="0" presStyleCnt="3" custScaleX="125691" custScaleY="118750" custLinFactNeighborX="1275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492745D-2A9A-4122-BE0F-707DA408FF68}" type="pres">
      <dgm:prSet presAssocID="{9D1A8FB4-1A34-4008-8F77-1AA446162AC1}" presName="Triangle" presStyleLbl="alignNode1" presStyleIdx="1" presStyleCnt="5" custLinFactX="5794" custLinFactNeighborX="100000" custLinFactNeighborY="-8059"/>
      <dgm:spPr>
        <a:xfrm>
          <a:off x="2477754" y="1302693"/>
          <a:ext cx="400035" cy="400035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gm:spPr>
    </dgm:pt>
    <dgm:pt modelId="{26D701D0-D365-40A2-B4E3-EB7DE6BEA362}" type="pres">
      <dgm:prSet presAssocID="{090A1BFD-4065-43A1-8715-C8F3C74E1903}" presName="sibTrans" presStyleCnt="0"/>
      <dgm:spPr/>
    </dgm:pt>
    <dgm:pt modelId="{37C0D68C-1458-49BA-A286-C9C8827C95EF}" type="pres">
      <dgm:prSet presAssocID="{090A1BFD-4065-43A1-8715-C8F3C74E1903}" presName="space" presStyleCnt="0"/>
      <dgm:spPr/>
    </dgm:pt>
    <dgm:pt modelId="{19AC5E7E-F91D-4DFB-8798-58A0422B71E9}" type="pres">
      <dgm:prSet presAssocID="{406F435A-D096-4678-AFC5-A4BAF2CDB4F0}" presName="composite" presStyleCnt="0"/>
      <dgm:spPr/>
    </dgm:pt>
    <dgm:pt modelId="{63BAB868-9397-4064-9E8E-FAE927119A56}" type="pres">
      <dgm:prSet presAssocID="{406F435A-D096-4678-AFC5-A4BAF2CDB4F0}" presName="LShape" presStyleLbl="alignNode1" presStyleIdx="2" presStyleCnt="5"/>
      <dgm:spPr>
        <a:xfrm rot="5400000">
          <a:off x="3494839" y="865562"/>
          <a:ext cx="1411343" cy="23484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gm:spPr>
    </dgm:pt>
    <dgm:pt modelId="{A82FE9A5-229F-45DD-965D-8EAD0B7A98F4}" type="pres">
      <dgm:prSet presAssocID="{406F435A-D096-4678-AFC5-A4BAF2CDB4F0}" presName="ParentText" presStyleLbl="revTx" presStyleIdx="1" presStyleCnt="3" custScaleX="100406" custScaleY="106069" custLinFactNeighborX="2701" custLinFactNeighborY="103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576851-11A2-49AF-AAAE-1EFE552AC08D}" type="pres">
      <dgm:prSet presAssocID="{406F435A-D096-4678-AFC5-A4BAF2CDB4F0}" presName="Triangle" presStyleLbl="alignNode1" presStyleIdx="3" presStyleCnt="5" custLinFactX="24441" custLinFactNeighborX="100000" custLinFactNeighborY="35477"/>
      <dgm:spPr>
        <a:xfrm>
          <a:off x="5477212" y="834588"/>
          <a:ext cx="400035" cy="400035"/>
        </a:xfrm>
        <a:prstGeom prst="triangle">
          <a:avLst>
            <a:gd name="adj" fmla="val 1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gm:spPr>
    </dgm:pt>
    <dgm:pt modelId="{3FD36F85-BB08-40A7-B852-859F07A952B8}" type="pres">
      <dgm:prSet presAssocID="{35C7E219-D386-4438-A29D-010709F40720}" presName="sibTrans" presStyleCnt="0"/>
      <dgm:spPr/>
    </dgm:pt>
    <dgm:pt modelId="{02CE3402-86E5-438E-8AAF-57A9763732C8}" type="pres">
      <dgm:prSet presAssocID="{35C7E219-D386-4438-A29D-010709F40720}" presName="space" presStyleCnt="0"/>
      <dgm:spPr/>
    </dgm:pt>
    <dgm:pt modelId="{5BF2DB89-EED0-4116-AA74-D79F9D36F321}" type="pres">
      <dgm:prSet presAssocID="{AF409D31-9B22-46B1-9D7F-1DBED61661C0}" presName="composite" presStyleCnt="0"/>
      <dgm:spPr/>
    </dgm:pt>
    <dgm:pt modelId="{82233899-97ED-4FE0-8A06-7BECA9644783}" type="pres">
      <dgm:prSet presAssocID="{AF409D31-9B22-46B1-9D7F-1DBED61661C0}" presName="LShape" presStyleLbl="alignNode1" presStyleIdx="4" presStyleCnt="5" custLinFactNeighborX="-40" custLinFactNeighborY="-2608"/>
      <dgm:spPr>
        <a:xfrm rot="5400000">
          <a:off x="6516080" y="181454"/>
          <a:ext cx="1411343" cy="23484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gm:spPr>
    </dgm:pt>
    <dgm:pt modelId="{EB62274A-3095-413E-9914-54721F999160}" type="pres">
      <dgm:prSet presAssocID="{AF409D31-9B22-46B1-9D7F-1DBED61661C0}" presName="ParentText" presStyleLbl="revTx" presStyleIdx="2" presStyleCnt="3" custScaleX="98075" custScaleY="87789" custLinFactNeighborX="11192" custLinFactNeighborY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34F70EA-4251-4822-ABD8-976BB35F014D}" srcId="{B74043DB-2BC7-4EEC-9310-043C2E52527D}" destId="{9D1A8FB4-1A34-4008-8F77-1AA446162AC1}" srcOrd="0" destOrd="0" parTransId="{6BF892CE-78BB-4C49-A9DF-1F36F4F24ADF}" sibTransId="{090A1BFD-4065-43A1-8715-C8F3C74E1903}"/>
    <dgm:cxn modelId="{7104B61B-F0A4-4668-AE90-1FE1190F069A}" type="presOf" srcId="{B74043DB-2BC7-4EEC-9310-043C2E52527D}" destId="{0B039FE2-76E6-42F1-A882-94F1CB35355B}" srcOrd="0" destOrd="0" presId="urn:microsoft.com/office/officeart/2009/3/layout/StepUpProcess"/>
    <dgm:cxn modelId="{4E3FA357-820C-429A-8A06-A7E924AF8B55}" type="presOf" srcId="{406F435A-D096-4678-AFC5-A4BAF2CDB4F0}" destId="{A82FE9A5-229F-45DD-965D-8EAD0B7A98F4}" srcOrd="0" destOrd="0" presId="urn:microsoft.com/office/officeart/2009/3/layout/StepUpProcess"/>
    <dgm:cxn modelId="{085F3DB7-11CA-4E22-9F23-07E1A79D3593}" srcId="{B74043DB-2BC7-4EEC-9310-043C2E52527D}" destId="{AF409D31-9B22-46B1-9D7F-1DBED61661C0}" srcOrd="2" destOrd="0" parTransId="{1A93D7C4-22E5-4C82-AFD3-A808B8D9F39B}" sibTransId="{6B932EBD-5954-4F34-B46B-B9A4F0E23B51}"/>
    <dgm:cxn modelId="{799C19EB-5DB4-4505-ACC3-29E073F8FA51}" type="presOf" srcId="{AF409D31-9B22-46B1-9D7F-1DBED61661C0}" destId="{EB62274A-3095-413E-9914-54721F999160}" srcOrd="0" destOrd="0" presId="urn:microsoft.com/office/officeart/2009/3/layout/StepUpProcess"/>
    <dgm:cxn modelId="{406BEA61-2E85-4E89-9BC9-A1F3CC895346}" srcId="{B74043DB-2BC7-4EEC-9310-043C2E52527D}" destId="{406F435A-D096-4678-AFC5-A4BAF2CDB4F0}" srcOrd="1" destOrd="0" parTransId="{93BD2CE3-5EE9-4352-A6BC-7B9DDA297904}" sibTransId="{35C7E219-D386-4438-A29D-010709F40720}"/>
    <dgm:cxn modelId="{2E9526AC-26DC-49BA-A492-345ECC23254E}" type="presOf" srcId="{9D1A8FB4-1A34-4008-8F77-1AA446162AC1}" destId="{C46CA467-4F0F-4D17-93A2-BB88926AC78B}" srcOrd="0" destOrd="0" presId="urn:microsoft.com/office/officeart/2009/3/layout/StepUpProcess"/>
    <dgm:cxn modelId="{14F5D9A1-9844-40D8-A675-458563A2C372}" type="presParOf" srcId="{0B039FE2-76E6-42F1-A882-94F1CB35355B}" destId="{849FA673-8634-4EC0-94DB-00259EC0C51D}" srcOrd="0" destOrd="0" presId="urn:microsoft.com/office/officeart/2009/3/layout/StepUpProcess"/>
    <dgm:cxn modelId="{0E1CF4DC-680A-432C-B010-585B3FBBEA41}" type="presParOf" srcId="{849FA673-8634-4EC0-94DB-00259EC0C51D}" destId="{C1C873B7-1682-4A96-9195-884A97D526A0}" srcOrd="0" destOrd="0" presId="urn:microsoft.com/office/officeart/2009/3/layout/StepUpProcess"/>
    <dgm:cxn modelId="{54B7194C-19F5-4021-8B31-001FEFDFC48E}" type="presParOf" srcId="{849FA673-8634-4EC0-94DB-00259EC0C51D}" destId="{C46CA467-4F0F-4D17-93A2-BB88926AC78B}" srcOrd="1" destOrd="0" presId="urn:microsoft.com/office/officeart/2009/3/layout/StepUpProcess"/>
    <dgm:cxn modelId="{033C9C46-C114-40B1-A143-8487C1A59DF1}" type="presParOf" srcId="{849FA673-8634-4EC0-94DB-00259EC0C51D}" destId="{C492745D-2A9A-4122-BE0F-707DA408FF68}" srcOrd="2" destOrd="0" presId="urn:microsoft.com/office/officeart/2009/3/layout/StepUpProcess"/>
    <dgm:cxn modelId="{786EF672-3413-4722-B660-30201D50CE2B}" type="presParOf" srcId="{0B039FE2-76E6-42F1-A882-94F1CB35355B}" destId="{26D701D0-D365-40A2-B4E3-EB7DE6BEA362}" srcOrd="1" destOrd="0" presId="urn:microsoft.com/office/officeart/2009/3/layout/StepUpProcess"/>
    <dgm:cxn modelId="{AFD5F1AE-E5C4-4BC0-90A6-D689AE15F17E}" type="presParOf" srcId="{26D701D0-D365-40A2-B4E3-EB7DE6BEA362}" destId="{37C0D68C-1458-49BA-A286-C9C8827C95EF}" srcOrd="0" destOrd="0" presId="urn:microsoft.com/office/officeart/2009/3/layout/StepUpProcess"/>
    <dgm:cxn modelId="{21B6C76E-C366-404F-828D-414DC8A3356F}" type="presParOf" srcId="{0B039FE2-76E6-42F1-A882-94F1CB35355B}" destId="{19AC5E7E-F91D-4DFB-8798-58A0422B71E9}" srcOrd="2" destOrd="0" presId="urn:microsoft.com/office/officeart/2009/3/layout/StepUpProcess"/>
    <dgm:cxn modelId="{31EF13CE-645E-4379-9445-36F6652EA183}" type="presParOf" srcId="{19AC5E7E-F91D-4DFB-8798-58A0422B71E9}" destId="{63BAB868-9397-4064-9E8E-FAE927119A56}" srcOrd="0" destOrd="0" presId="urn:microsoft.com/office/officeart/2009/3/layout/StepUpProcess"/>
    <dgm:cxn modelId="{DC2D64C4-0BAD-4150-A9C0-42C0A96999CF}" type="presParOf" srcId="{19AC5E7E-F91D-4DFB-8798-58A0422B71E9}" destId="{A82FE9A5-229F-45DD-965D-8EAD0B7A98F4}" srcOrd="1" destOrd="0" presId="urn:microsoft.com/office/officeart/2009/3/layout/StepUpProcess"/>
    <dgm:cxn modelId="{7CE5E60C-AC41-46DB-8F8F-436B9A135F19}" type="presParOf" srcId="{19AC5E7E-F91D-4DFB-8798-58A0422B71E9}" destId="{63576851-11A2-49AF-AAAE-1EFE552AC08D}" srcOrd="2" destOrd="0" presId="urn:microsoft.com/office/officeart/2009/3/layout/StepUpProcess"/>
    <dgm:cxn modelId="{B96593A4-3133-4B90-941A-A1B26C87E3B4}" type="presParOf" srcId="{0B039FE2-76E6-42F1-A882-94F1CB35355B}" destId="{3FD36F85-BB08-40A7-B852-859F07A952B8}" srcOrd="3" destOrd="0" presId="urn:microsoft.com/office/officeart/2009/3/layout/StepUpProcess"/>
    <dgm:cxn modelId="{840FB156-8BD5-4A71-B4C9-754AB738DDFE}" type="presParOf" srcId="{3FD36F85-BB08-40A7-B852-859F07A952B8}" destId="{02CE3402-86E5-438E-8AAF-57A9763732C8}" srcOrd="0" destOrd="0" presId="urn:microsoft.com/office/officeart/2009/3/layout/StepUpProcess"/>
    <dgm:cxn modelId="{F3A4125B-2D53-4E97-8582-79924B3B4B28}" type="presParOf" srcId="{0B039FE2-76E6-42F1-A882-94F1CB35355B}" destId="{5BF2DB89-EED0-4116-AA74-D79F9D36F321}" srcOrd="4" destOrd="0" presId="urn:microsoft.com/office/officeart/2009/3/layout/StepUpProcess"/>
    <dgm:cxn modelId="{641A1497-DD5F-417F-91C2-A9F8BF691159}" type="presParOf" srcId="{5BF2DB89-EED0-4116-AA74-D79F9D36F321}" destId="{82233899-97ED-4FE0-8A06-7BECA9644783}" srcOrd="0" destOrd="0" presId="urn:microsoft.com/office/officeart/2009/3/layout/StepUpProcess"/>
    <dgm:cxn modelId="{065AE3D2-1817-4B0F-AFA4-17005245C651}" type="presParOf" srcId="{5BF2DB89-EED0-4116-AA74-D79F9D36F321}" destId="{EB62274A-3095-413E-9914-54721F999160}" srcOrd="1" destOrd="0" presId="urn:microsoft.com/office/officeart/2009/3/layout/StepUpProcess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BCB5-25AA-4DC0-BD19-A61A6A833C34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6147-1A25-471C-AD2A-ADDD9713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14338"/>
            <a:ext cx="10160000" cy="762000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0C32EE-827B-3B4A-ACC2-DEE3605E7CC6}"/>
              </a:ext>
            </a:extLst>
          </p:cNvPr>
          <p:cNvSpPr txBox="1">
            <a:spLocks/>
          </p:cNvSpPr>
          <p:nvPr/>
        </p:nvSpPr>
        <p:spPr>
          <a:xfrm>
            <a:off x="1857356" y="285728"/>
            <a:ext cx="6215106" cy="130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РОССИЙСКАЯ ФЕДЕРАЦИЯ</a:t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ХАНТЫ-МАНСИЙСКИЙ АВТОНОМНЫЙ ОКРУГ – ЮГРА</a:t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(ТЮМЕНСКАЯ ОБЛАСТЬ)</a:t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АВТОНОМНОЕ ДОШКОЛЬНОЕ ОБРАЗОВАТЕЛЬНОЕ УЧРЕЖДЕНИЕ ДЕТСКИЙ САД № 10 «БЕРЕЗКА» </a:t>
            </a: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x-none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4E5475-2B97-440E-90AE-52ACA9EF4049}"/>
              </a:ext>
            </a:extLst>
          </p:cNvPr>
          <p:cNvSpPr txBox="1"/>
          <p:nvPr/>
        </p:nvSpPr>
        <p:spPr>
          <a:xfrm>
            <a:off x="2143108" y="2143116"/>
            <a:ext cx="57864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Краткосрочный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«Наши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пернатые друзья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(разновозрастная группа комбинированной направленности от 3-х до 8-ми лет №1 «Росинка»)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4BEAA3-C8C1-4133-A4C8-DDF401D789B6}"/>
              </a:ext>
            </a:extLst>
          </p:cNvPr>
          <p:cNvSpPr txBox="1"/>
          <p:nvPr/>
        </p:nvSpPr>
        <p:spPr>
          <a:xfrm rot="10800000" flipV="1">
            <a:off x="4143372" y="5605627"/>
            <a:ext cx="5000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проекта: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Хусаинова Анастасия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Рауфовна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воспитатель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sp>
        <p:nvSpPr>
          <p:cNvPr id="5" name="Скругленный прямоугольник 13">
            <a:extLst>
              <a:ext uri="{FF2B5EF4-FFF2-40B4-BE49-F238E27FC236}">
                <a16:creationId xmlns:a16="http://schemas.microsoft.com/office/drawing/2014/main" xmlns="" id="{BFB327E1-1F4F-4F92-A818-207508901B3E}"/>
              </a:ext>
            </a:extLst>
          </p:cNvPr>
          <p:cNvSpPr/>
          <p:nvPr/>
        </p:nvSpPr>
        <p:spPr>
          <a:xfrm>
            <a:off x="1500166" y="285728"/>
            <a:ext cx="7429552" cy="500066"/>
          </a:xfrm>
          <a:prstGeom prst="roundRect">
            <a:avLst/>
          </a:prstGeom>
          <a:solidFill>
            <a:srgbClr val="EBDDC3"/>
          </a:solidFill>
          <a:ln w="9525" cap="flat" cmpd="sng" algn="ctr">
            <a:solidFill>
              <a:srgbClr val="D8B25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pic>
        <p:nvPicPr>
          <p:cNvPr id="2050" name="Picture 2" descr="C:\Users\Росинка\Desktop\проекты Хусаинова\1684790188_polinka-top-p-detskie-kartinki-dlya-oformleniya-prezenta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-857280"/>
            <a:ext cx="10215634" cy="9144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F9A94D-D946-4E04-B8B1-E55156ADCC54}"/>
              </a:ext>
            </a:extLst>
          </p:cNvPr>
          <p:cNvSpPr txBox="1"/>
          <p:nvPr/>
        </p:nvSpPr>
        <p:spPr>
          <a:xfrm>
            <a:off x="642910" y="142852"/>
            <a:ext cx="8715436" cy="268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разновозрастной группе комбинированной направленности.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ts val="525"/>
              </a:spcBef>
              <a:spcAft>
                <a:spcPts val="805"/>
              </a:spcAft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пернатые друзья»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информационно-практико-ориентированный.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(13.05.-17.05.2024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разновозрастной группы, воспитатель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областей: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речевое, социально-коммуникативное, художественно-эстетическое, познавательное развитие.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7F645E7D-7584-4548-9286-1FC361861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02135119"/>
              </p:ext>
            </p:extLst>
          </p:nvPr>
        </p:nvGraphicFramePr>
        <p:xfrm>
          <a:off x="714348" y="3214686"/>
          <a:ext cx="7981971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pic>
        <p:nvPicPr>
          <p:cNvPr id="4098" name="Picture 2" descr="C:\Users\Росинка\Desktop\проекты Хусаинова\1684790188_polinka-top-p-detskie-kartinki-dlya-oformleniya-prezenta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-1071594"/>
            <a:ext cx="10215634" cy="9144000"/>
          </a:xfrm>
          <a:prstGeom prst="rect">
            <a:avLst/>
          </a:prstGeom>
          <a:noFill/>
        </p:spPr>
      </p:pic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xmlns="" id="{BFB327E1-1F4F-4F92-A818-207508901B3E}"/>
              </a:ext>
            </a:extLst>
          </p:cNvPr>
          <p:cNvSpPr/>
          <p:nvPr/>
        </p:nvSpPr>
        <p:spPr>
          <a:xfrm>
            <a:off x="1714448" y="-714404"/>
            <a:ext cx="7429552" cy="500066"/>
          </a:xfrm>
          <a:prstGeom prst="roundRect">
            <a:avLst/>
          </a:prstGeom>
          <a:solidFill>
            <a:srgbClr val="EBDDC3"/>
          </a:solidFill>
          <a:ln w="9525" cap="flat" cmpd="sng" algn="ctr">
            <a:solidFill>
              <a:srgbClr val="D8B25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806AA53-DA9F-44B6-8E43-F0477CF72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06032152"/>
              </p:ext>
            </p:extLst>
          </p:nvPr>
        </p:nvGraphicFramePr>
        <p:xfrm>
          <a:off x="214282" y="357166"/>
          <a:ext cx="9072626" cy="565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EE2B3E-2CC2-415A-BC05-C0DEBACBE094}"/>
              </a:ext>
            </a:extLst>
          </p:cNvPr>
          <p:cNvSpPr/>
          <p:nvPr/>
        </p:nvSpPr>
        <p:spPr>
          <a:xfrm>
            <a:off x="571472" y="1428736"/>
            <a:ext cx="2214578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этап – подготовительный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EBDDC3">
                  <a:lumMod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03B70CD-0056-4DF6-8005-ECFE280BC27A}"/>
              </a:ext>
            </a:extLst>
          </p:cNvPr>
          <p:cNvSpPr/>
          <p:nvPr/>
        </p:nvSpPr>
        <p:spPr>
          <a:xfrm>
            <a:off x="3643306" y="785794"/>
            <a:ext cx="2143140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этап – основной (практический)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BB0DD9-1DF3-47EF-9637-3A7960DA464F}"/>
              </a:ext>
            </a:extLst>
          </p:cNvPr>
          <p:cNvSpPr/>
          <p:nvPr/>
        </p:nvSpPr>
        <p:spPr>
          <a:xfrm>
            <a:off x="6858016" y="285728"/>
            <a:ext cx="2071702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этап – заключительный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pic>
        <p:nvPicPr>
          <p:cNvPr id="4098" name="Picture 2" descr="C:\Users\Росинка\Desktop\проекты Хусаинова\1684790188_polinka-top-p-detskie-kartinki-dlya-oformleniya-prezenta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-1071594"/>
            <a:ext cx="10215634" cy="9144000"/>
          </a:xfrm>
          <a:prstGeom prst="rect">
            <a:avLst/>
          </a:prstGeom>
          <a:noFill/>
        </p:spPr>
      </p:pic>
      <p:sp>
        <p:nvSpPr>
          <p:cNvPr id="6" name="Скругленный прямоугольник 13">
            <a:extLst>
              <a:ext uri="{FF2B5EF4-FFF2-40B4-BE49-F238E27FC236}">
                <a16:creationId xmlns="" xmlns:a16="http://schemas.microsoft.com/office/drawing/2014/main" id="{C2368F9F-3D24-40B3-90D8-BDE7142CFEE8}"/>
              </a:ext>
            </a:extLst>
          </p:cNvPr>
          <p:cNvSpPr/>
          <p:nvPr/>
        </p:nvSpPr>
        <p:spPr>
          <a:xfrm>
            <a:off x="1285852" y="0"/>
            <a:ext cx="7526256" cy="857256"/>
          </a:xfrm>
          <a:prstGeom prst="roundRect">
            <a:avLst/>
          </a:prstGeom>
          <a:solidFill>
            <a:srgbClr val="EBDDC3"/>
          </a:solidFill>
          <a:ln w="9525" cap="flat" cmpd="sng" algn="ctr">
            <a:solidFill>
              <a:srgbClr val="D8B25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Дидактическая викторина «Синичкин день» </a:t>
            </a:r>
          </a:p>
        </p:txBody>
      </p:sp>
      <p:pic>
        <p:nvPicPr>
          <p:cNvPr id="8" name="Рисунок 7" descr="C:\Users\Росинка\Desktop\фото проект\IMG_20240522_092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285860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Росинка\Desktop\фото проект\IMG_20240522_0926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285860"/>
            <a:ext cx="335755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Росинка\Desktop\фото проект\IMG_20240522_0924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857628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pic>
        <p:nvPicPr>
          <p:cNvPr id="4098" name="Picture 2" descr="C:\Users\Росинка\Desktop\проекты Хусаинова\1684790188_polinka-top-p-detskie-kartinki-dlya-oformleniya-prezenta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-1071594"/>
            <a:ext cx="10144196" cy="9144000"/>
          </a:xfrm>
          <a:prstGeom prst="rect">
            <a:avLst/>
          </a:prstGeom>
          <a:noFill/>
        </p:spPr>
      </p:pic>
      <p:sp>
        <p:nvSpPr>
          <p:cNvPr id="6" name="Скругленный прямоугольник 13">
            <a:extLst>
              <a:ext uri="{FF2B5EF4-FFF2-40B4-BE49-F238E27FC236}">
                <a16:creationId xmlns="" xmlns:a16="http://schemas.microsoft.com/office/drawing/2014/main" id="{C2368F9F-3D24-40B3-90D8-BDE7142CFEE8}"/>
              </a:ext>
            </a:extLst>
          </p:cNvPr>
          <p:cNvSpPr/>
          <p:nvPr/>
        </p:nvSpPr>
        <p:spPr>
          <a:xfrm>
            <a:off x="1643042" y="0"/>
            <a:ext cx="6858048" cy="813224"/>
          </a:xfrm>
          <a:prstGeom prst="roundRect">
            <a:avLst/>
          </a:prstGeom>
          <a:solidFill>
            <a:srgbClr val="EBDDC3"/>
          </a:solidFill>
          <a:ln w="9525" cap="flat" cmpd="sng" algn="ctr">
            <a:solidFill>
              <a:srgbClr val="D8B25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Акция «Поможем пернатым друзьям!»</a:t>
            </a:r>
          </a:p>
        </p:txBody>
      </p:sp>
      <p:pic>
        <p:nvPicPr>
          <p:cNvPr id="7" name="Рисунок 6" descr="C:\Users\Росинка\Desktop\фото проект\IMG_20240219_112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142984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Росинка\Desktop\фото проект\IMG_20240219_1126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878" y="1142984"/>
            <a:ext cx="3929122" cy="279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Росинка\Desktop\фото проект\IMG_20240812_1110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071942"/>
            <a:ext cx="257176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Росинка\Desktop\фото проект\IMG_20240812_1117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214770"/>
            <a:ext cx="3571900" cy="264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pic>
        <p:nvPicPr>
          <p:cNvPr id="4098" name="Picture 2" descr="C:\Users\Росинка\Desktop\проекты Хусаинова\1684790188_polinka-top-p-detskie-kartinki-dlya-oformleniya-prezenta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-642966"/>
            <a:ext cx="10144196" cy="9144000"/>
          </a:xfrm>
          <a:prstGeom prst="rect">
            <a:avLst/>
          </a:prstGeom>
          <a:noFill/>
        </p:spPr>
      </p:pic>
      <p:sp>
        <p:nvSpPr>
          <p:cNvPr id="6" name="Горизонтальный свиток 6">
            <a:extLst>
              <a:ext uri="{FF2B5EF4-FFF2-40B4-BE49-F238E27FC236}">
                <a16:creationId xmlns="" xmlns:a16="http://schemas.microsoft.com/office/drawing/2014/main" id="{E86C59DA-3C9D-4C70-BDA6-E605022C5767}"/>
              </a:ext>
            </a:extLst>
          </p:cNvPr>
          <p:cNvSpPr/>
          <p:nvPr/>
        </p:nvSpPr>
        <p:spPr>
          <a:xfrm>
            <a:off x="1357290" y="1071546"/>
            <a:ext cx="7611112" cy="4549251"/>
          </a:xfrm>
          <a:prstGeom prst="horizontalScroll">
            <a:avLst/>
          </a:prstGeom>
          <a:solidFill>
            <a:srgbClr val="FCE9DC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завершению проекта у детей расширились знания по теме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«Птицы, их образ жизни». Благодаря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разнообразным видам деятельности были решены задачи по обогащению словаря, развитию диалогической речи и социально-коммуникативных навыков в ходе участия в сюжетно-ролевых играх,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трудовой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синка\Desktop\проекты Хусаинова\1676438444_bronk-club-p-shablon-otkritki-vospitatelyu-vkontakt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  <p:pic>
        <p:nvPicPr>
          <p:cNvPr id="4098" name="Picture 2" descr="C:\Users\Росинка\Desktop\проекты Хусаинова\1684790188_polinka-top-p-detskie-kartinki-dlya-oformleniya-prezenta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-1000156"/>
            <a:ext cx="10215634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1071546"/>
            <a:ext cx="73581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Т. А. Шорыгина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«Птицы. Какие они?»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Л. Г. Селихова «Ознакомление с природой и развитие речи.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«Интегрированные занятия»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Бондаренко Т. М. «Экологические занятия с детьми 5-6 лет» - Воронеж, 2007.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А. «Ознакомление с природой в детском саду» - М: Мозаика-Синтез, 2016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301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Росинка</dc:creator>
  <cp:lastModifiedBy>Росинка</cp:lastModifiedBy>
  <cp:revision>22</cp:revision>
  <dcterms:created xsi:type="dcterms:W3CDTF">2024-08-15T12:25:48Z</dcterms:created>
  <dcterms:modified xsi:type="dcterms:W3CDTF">2024-08-16T08:49:36Z</dcterms:modified>
</cp:coreProperties>
</file>