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  <p:sldMasterId id="2147484036" r:id="rId2"/>
    <p:sldMasterId id="2147484048" r:id="rId3"/>
    <p:sldMasterId id="2147484060" r:id="rId4"/>
    <p:sldMasterId id="2147484072" r:id="rId5"/>
    <p:sldMasterId id="2147484084" r:id="rId6"/>
    <p:sldMasterId id="2147484096" r:id="rId7"/>
    <p:sldMasterId id="2147484108" r:id="rId8"/>
    <p:sldMasterId id="2147484120" r:id="rId9"/>
    <p:sldMasterId id="2147484132" r:id="rId10"/>
    <p:sldMasterId id="2147484144" r:id="rId11"/>
    <p:sldMasterId id="2147484156" r:id="rId12"/>
    <p:sldMasterId id="2147484168" r:id="rId13"/>
    <p:sldMasterId id="2147484180" r:id="rId14"/>
    <p:sldMasterId id="2147484192" r:id="rId15"/>
    <p:sldMasterId id="2147484204" r:id="rId16"/>
    <p:sldMasterId id="2147484216" r:id="rId17"/>
    <p:sldMasterId id="2147484228" r:id="rId18"/>
    <p:sldMasterId id="2147484240" r:id="rId19"/>
    <p:sldMasterId id="2147484252" r:id="rId20"/>
    <p:sldMasterId id="2147484264" r:id="rId21"/>
  </p:sldMasterIdLst>
  <p:notesMasterIdLst>
    <p:notesMasterId r:id="rId45"/>
  </p:notesMasterIdLst>
  <p:sldIdLst>
    <p:sldId id="281" r:id="rId22"/>
    <p:sldId id="302" r:id="rId23"/>
    <p:sldId id="303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9" r:id="rId38"/>
    <p:sldId id="295" r:id="rId39"/>
    <p:sldId id="296" r:id="rId40"/>
    <p:sldId id="297" r:id="rId41"/>
    <p:sldId id="298" r:id="rId42"/>
    <p:sldId id="300" r:id="rId43"/>
    <p:sldId id="30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48D47-507A-4750-9930-549A7A0308C7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869BC-1207-424A-9940-CB7C9C330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6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869BC-1207-424A-9940-CB7C9C3309A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5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869BC-1207-424A-9940-CB7C9C3309A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8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071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383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547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109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935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615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852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351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809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305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0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694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72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280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210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394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585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045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659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599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150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62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5200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368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801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658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935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022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08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71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9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93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45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760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139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852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993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845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301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782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861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115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1723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93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4449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71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4616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609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021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035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564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851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63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9686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58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0126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4251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2874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767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547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448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22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2197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775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4477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61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3545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4542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175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48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87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4637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682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4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6679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972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63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2126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659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7172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959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470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3560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653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0616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9768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9579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9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1225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3953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334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1861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8547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5598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3137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7556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6563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3194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94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6168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2392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275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4702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421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1628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8892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0375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4070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3631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2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50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483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55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3543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8509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0054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2910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2545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7293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8919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2022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76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0846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8082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7613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7942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7898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4606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9553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0514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8946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5551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07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3641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7780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0781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9947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910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2292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6094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067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4130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324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51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5828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2487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7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53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94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18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70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91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6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90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46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30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62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05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32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52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86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91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61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3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9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85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45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16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103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13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562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38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081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098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9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099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622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93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858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179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047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14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75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447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07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9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816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751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263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264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478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09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437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57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667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09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6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620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250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488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825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914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775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910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63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792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54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7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040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858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767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248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607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81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537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440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93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819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458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197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91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128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864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526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918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619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691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810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7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4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6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6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3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3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4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6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4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6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2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2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4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9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8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7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6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097329-D14F-438D-B27B-3F9ECAE1453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14.05.2021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C958AD-4633-4D29-8C9D-4394056A392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3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0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39551" y="691823"/>
            <a:ext cx="8226822" cy="99882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ru-RU" sz="18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18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детский сад № 10 «Березка»</a:t>
            </a:r>
            <a:r>
              <a:rPr lang="ru-RU" sz="1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9183" y="661481"/>
            <a:ext cx="8972542" cy="621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0C6A1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rgbClr val="0C6A1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rgbClr val="0C6A1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Творческий проект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«КОЛОБОК»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общеразвивающей направленности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2-х до 3-х лет «Зайчик»</a:t>
            </a:r>
            <a:endParaRPr lang="ru-RU" sz="2800" dirty="0">
              <a:solidFill>
                <a:srgbClr val="B4DCFA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Воспитатели: 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Ильясова З.М.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Рамазанова Р.К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г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1727" y="1635390"/>
            <a:ext cx="865276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Реализация проекта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по образовательным областям</a:t>
            </a:r>
          </a:p>
        </p:txBody>
      </p:sp>
    </p:spTree>
    <p:extLst>
      <p:ext uri="{BB962C8B-B14F-4D97-AF65-F5344CB8AC3E}">
        <p14:creationId xmlns:p14="http://schemas.microsoft.com/office/powerpoint/2010/main" val="11783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4749845" cy="28657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05" y="3869239"/>
            <a:ext cx="4716016" cy="292718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9E3F87-635E-4DEB-8B3E-81C19EB4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329" y="610449"/>
            <a:ext cx="8712968" cy="542541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000" b="0" dirty="0">
                <a:ln w="0"/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2000" b="0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Экспериментальная деятельность: </a:t>
            </a:r>
            <a:br>
              <a:rPr lang="ru-RU" sz="2000" b="0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0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000" b="0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«Катится Колобок или нет?», «Башенка»</a:t>
            </a:r>
            <a:br>
              <a:rPr lang="ru-RU" sz="2000" b="0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(сравнение куба и шара, что покатится, а что нет)</a:t>
            </a:r>
            <a:br>
              <a:rPr lang="ru-RU" sz="2000" b="0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dirty="0">
              <a:ln w="0"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80BB76C-7445-483E-84DD-5A7C0DBF3983}"/>
              </a:ext>
            </a:extLst>
          </p:cNvPr>
          <p:cNvSpPr/>
          <p:nvPr/>
        </p:nvSpPr>
        <p:spPr>
          <a:xfrm>
            <a:off x="7219919" y="533283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92804" y="25674"/>
            <a:ext cx="86058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Познавательное развитие </a:t>
            </a:r>
          </a:p>
        </p:txBody>
      </p:sp>
    </p:spTree>
    <p:extLst>
      <p:ext uri="{BB962C8B-B14F-4D97-AF65-F5344CB8AC3E}">
        <p14:creationId xmlns:p14="http://schemas.microsoft.com/office/powerpoint/2010/main" val="25853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2845" y="51112"/>
            <a:ext cx="8162955" cy="6720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ru-RU" sz="2800" b="1" dirty="0">
              <a:solidFill>
                <a:srgbClr val="A81C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64C7997-AA32-493F-BA6D-F6B819FE155D}"/>
              </a:ext>
            </a:extLst>
          </p:cNvPr>
          <p:cNvSpPr/>
          <p:nvPr/>
        </p:nvSpPr>
        <p:spPr>
          <a:xfrm>
            <a:off x="280554" y="135082"/>
            <a:ext cx="8466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Рассматривание иллюстраций, картинок с изображением диких животных.</a:t>
            </a:r>
            <a:endParaRPr lang="ru-RU" sz="2000" dirty="0">
              <a:ln w="0"/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2" r="-807"/>
          <a:stretch/>
        </p:blipFill>
        <p:spPr>
          <a:xfrm>
            <a:off x="1326016" y="786894"/>
            <a:ext cx="1785401" cy="253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58" y="807109"/>
            <a:ext cx="1873012" cy="2497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310" y="851762"/>
            <a:ext cx="2188654" cy="251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07" y="3717032"/>
            <a:ext cx="4259560" cy="2321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498251"/>
            <a:ext cx="1856389" cy="285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t="-2612" r="6457" b="1"/>
          <a:stretch/>
        </p:blipFill>
        <p:spPr>
          <a:xfrm>
            <a:off x="626359" y="3554059"/>
            <a:ext cx="1800200" cy="2801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2845" y="51112"/>
            <a:ext cx="8162955" cy="6720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ru-RU" sz="2800" b="1" dirty="0">
              <a:solidFill>
                <a:srgbClr val="A81C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64C7997-AA32-493F-BA6D-F6B819FE155D}"/>
              </a:ext>
            </a:extLst>
          </p:cNvPr>
          <p:cNvSpPr/>
          <p:nvPr/>
        </p:nvSpPr>
        <p:spPr>
          <a:xfrm>
            <a:off x="2555776" y="195936"/>
            <a:ext cx="4435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Лепбук</a:t>
            </a:r>
            <a:r>
              <a:rPr lang="ru-RU" sz="20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сказке «Колобок»</a:t>
            </a:r>
            <a:endParaRPr lang="ru-RU" sz="2000" dirty="0">
              <a:ln w="0"/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1" y="4315408"/>
            <a:ext cx="370763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1" y="619162"/>
            <a:ext cx="2901766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84" y="696626"/>
            <a:ext cx="2840639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64C7997-AA32-493F-BA6D-F6B819FE155D}"/>
              </a:ext>
            </a:extLst>
          </p:cNvPr>
          <p:cNvSpPr/>
          <p:nvPr/>
        </p:nvSpPr>
        <p:spPr>
          <a:xfrm>
            <a:off x="5004048" y="4797152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Пазлы</a:t>
            </a:r>
            <a:r>
              <a:rPr lang="ru-RU" sz="20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сказке</a:t>
            </a:r>
          </a:p>
          <a:p>
            <a:r>
              <a:rPr lang="ru-RU" sz="20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«Колобок»</a:t>
            </a:r>
            <a:endParaRPr lang="ru-RU" sz="2000" dirty="0">
              <a:ln w="0"/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2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0070C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79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A80067B-9C6E-45AD-9570-E3223A1C4A13}"/>
              </a:ext>
            </a:extLst>
          </p:cNvPr>
          <p:cNvSpPr/>
          <p:nvPr/>
        </p:nvSpPr>
        <p:spPr>
          <a:xfrm>
            <a:off x="1835696" y="692695"/>
            <a:ext cx="5477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Рассматривание иллюстраций по теме. </a:t>
            </a:r>
          </a:p>
          <a:p>
            <a:pPr algn="just"/>
            <a:r>
              <a:rPr lang="ru-RU" sz="2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Отгадывание загадок. </a:t>
            </a:r>
            <a:r>
              <a:rPr lang="ru-RU" sz="20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Игра </a:t>
            </a:r>
            <a:r>
              <a:rPr lang="ru-RU" sz="2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«Слова-догонялки» </a:t>
            </a:r>
            <a:endParaRPr lang="ru-RU" sz="2000" dirty="0">
              <a:ln w="0"/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C984E72-7096-4C4B-819C-11A52BE9CF3B}"/>
              </a:ext>
            </a:extLst>
          </p:cNvPr>
          <p:cNvSpPr/>
          <p:nvPr/>
        </p:nvSpPr>
        <p:spPr>
          <a:xfrm>
            <a:off x="1979713" y="3217591"/>
            <a:ext cx="4237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2000" dirty="0">
              <a:ln w="0"/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t="1096"/>
          <a:stretch/>
        </p:blipFill>
        <p:spPr>
          <a:xfrm>
            <a:off x="2935791" y="3727452"/>
            <a:ext cx="3042420" cy="285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20" y="1419786"/>
            <a:ext cx="2146135" cy="220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1" y="2145490"/>
            <a:ext cx="2304256" cy="299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49" y="2081530"/>
            <a:ext cx="2304256" cy="307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48258" y="107920"/>
            <a:ext cx="86058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Речевое развитие </a:t>
            </a:r>
          </a:p>
        </p:txBody>
      </p:sp>
    </p:spTree>
    <p:extLst>
      <p:ext uri="{BB962C8B-B14F-4D97-AF65-F5344CB8AC3E}">
        <p14:creationId xmlns:p14="http://schemas.microsoft.com/office/powerpoint/2010/main" val="30873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58DE2BB-B642-4A42-95B6-D1C90D1E8E2D}"/>
              </a:ext>
            </a:extLst>
          </p:cNvPr>
          <p:cNvSpPr/>
          <p:nvPr/>
        </p:nvSpPr>
        <p:spPr>
          <a:xfrm>
            <a:off x="651932" y="3317804"/>
            <a:ext cx="49742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гимнастика</a:t>
            </a:r>
            <a:r>
              <a:rPr lang="ru-RU" sz="20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«Зайка»</a:t>
            </a:r>
            <a:endParaRPr lang="ru-RU" sz="2000" dirty="0">
              <a:ln w="0"/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4" y="870853"/>
            <a:ext cx="3816424" cy="226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49" y="870853"/>
            <a:ext cx="3744416" cy="2285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0" r="-3866"/>
          <a:stretch/>
        </p:blipFill>
        <p:spPr>
          <a:xfrm>
            <a:off x="733754" y="4001378"/>
            <a:ext cx="3923928" cy="254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03" y="3939913"/>
            <a:ext cx="1872208" cy="2569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58DE2BB-B642-4A42-95B6-D1C90D1E8E2D}"/>
              </a:ext>
            </a:extLst>
          </p:cNvPr>
          <p:cNvSpPr/>
          <p:nvPr/>
        </p:nvSpPr>
        <p:spPr>
          <a:xfrm>
            <a:off x="2242170" y="333309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гимнастика</a:t>
            </a:r>
            <a:r>
              <a:rPr lang="ru-RU" sz="20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ru-RU" sz="20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Колобок</a:t>
            </a:r>
            <a:r>
              <a:rPr lang="ru-RU" sz="20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58DE2BB-B642-4A42-95B6-D1C90D1E8E2D}"/>
              </a:ext>
            </a:extLst>
          </p:cNvPr>
          <p:cNvSpPr/>
          <p:nvPr/>
        </p:nvSpPr>
        <p:spPr>
          <a:xfrm>
            <a:off x="4891770" y="3286478"/>
            <a:ext cx="3629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Рассматривание иллюстраций</a:t>
            </a:r>
          </a:p>
          <a:p>
            <a:r>
              <a:rPr lang="ru-RU" sz="20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сказке</a:t>
            </a:r>
            <a:r>
              <a:rPr lang="ru-RU" sz="2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Колобок</a:t>
            </a:r>
            <a:r>
              <a:rPr lang="ru-RU" sz="20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829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648853-C6FB-44A1-B51A-8A9AF67BF3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3608" y="773713"/>
            <a:ext cx="8100392" cy="51785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dirty="0">
                <a:ln>
                  <a:solidFill>
                    <a:srgbClr val="7030A0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      </a:t>
            </a:r>
            <a:r>
              <a:rPr lang="ru-RU" sz="24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Драматизация по сказке «Колобок»  </a:t>
            </a:r>
            <a:r>
              <a:rPr lang="ru-RU" sz="28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i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800" i="1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78941" y="230659"/>
            <a:ext cx="8622453" cy="60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Социально-коммуникативное развитие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54566"/>
            <a:ext cx="3961111" cy="2626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77072"/>
            <a:ext cx="4968552" cy="2638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93515"/>
            <a:ext cx="2433453" cy="2557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15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8CBD483-8CA2-4FAF-95A1-4DE5F2DF27F6}"/>
              </a:ext>
            </a:extLst>
          </p:cNvPr>
          <p:cNvSpPr/>
          <p:nvPr/>
        </p:nvSpPr>
        <p:spPr>
          <a:xfrm>
            <a:off x="-490361" y="1268760"/>
            <a:ext cx="36755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n w="0"/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5647BD0-83FB-45C3-8E21-5CFE1C56FF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8352927" cy="942714"/>
          </a:xfrm>
        </p:spPr>
        <p:txBody>
          <a:bodyPr>
            <a:normAutofit fontScale="25000" lnSpcReduction="20000"/>
          </a:bodyPr>
          <a:lstStyle/>
          <a:p>
            <a:pPr marL="45720" lvl="0" indent="0">
              <a:buNone/>
            </a:pPr>
            <a:r>
              <a:rPr lang="ru-RU" sz="8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Играем в сказку «Колобок»</a:t>
            </a:r>
          </a:p>
          <a:p>
            <a:pPr marL="45720" lvl="0" indent="0">
              <a:buNone/>
            </a:pPr>
            <a:r>
              <a:rPr lang="ru-RU" sz="80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8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настольный </a:t>
            </a:r>
            <a:r>
              <a:rPr lang="ru-RU" sz="80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театр, пальчиковый)</a:t>
            </a:r>
            <a:endParaRPr lang="ru-RU" sz="8000" dirty="0">
              <a:ln w="0"/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ru-RU" sz="7400" dirty="0">
                <a:ln w="0"/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400" dirty="0">
              <a:ln w="0"/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47" y="843371"/>
            <a:ext cx="3640453" cy="273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8" y="1385813"/>
            <a:ext cx="3819620" cy="2187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4" r="2601" b="12821"/>
          <a:stretch/>
        </p:blipFill>
        <p:spPr>
          <a:xfrm>
            <a:off x="1859391" y="3690764"/>
            <a:ext cx="5262493" cy="280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19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7" y="869539"/>
            <a:ext cx="4464497" cy="57606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l">
              <a:buNone/>
            </a:pPr>
            <a:r>
              <a:rPr lang="ru-RU" sz="2400" b="0" i="1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0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Лепка </a:t>
            </a:r>
            <a:r>
              <a:rPr lang="ru-RU" sz="2400" b="0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Колобки»</a:t>
            </a:r>
            <a:r>
              <a:rPr lang="ru-RU" sz="2400" b="0" i="1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1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78941" y="230659"/>
            <a:ext cx="8622453" cy="60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Художественно-эстетическое развитие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03582"/>
            <a:ext cx="3720900" cy="190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835696" y="4221088"/>
            <a:ext cx="2196199" cy="129614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400" b="0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</a:t>
            </a:r>
          </a:p>
          <a:p>
            <a:pPr marL="0" indent="0" algn="l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400" b="0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</a:p>
          <a:p>
            <a:pPr marL="0" indent="0" algn="l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400" b="0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«Колобок» </a:t>
            </a:r>
            <a: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03582"/>
            <a:ext cx="2784649" cy="1907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89040"/>
            <a:ext cx="3330161" cy="2497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5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589" y="864053"/>
            <a:ext cx="3222358" cy="712609"/>
          </a:xfrm>
        </p:spPr>
        <p:txBody>
          <a:bodyPr>
            <a:normAutofit fontScale="90000"/>
          </a:bodyPr>
          <a:lstStyle/>
          <a:p>
            <a:pPr marL="0" lvl="0" indent="0" algn="l">
              <a:buNone/>
            </a:pPr>
            <a:r>
              <a:rPr lang="ru-RU" sz="2200" b="0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игра </a:t>
            </a:r>
            <a:r>
              <a:rPr lang="ru-RU" sz="2200" b="0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0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0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Зайка серенький сидит»</a:t>
            </a:r>
            <a:br>
              <a:rPr lang="ru-RU" sz="2200" b="0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0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i="1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0" i="1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i="1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0" i="1" dirty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0" i="1" dirty="0">
              <a:ln w="0"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4">
            <a:extLst>
              <a:ext uri="{FF2B5EF4-FFF2-40B4-BE49-F238E27FC236}">
                <a16:creationId xmlns="" xmlns:a16="http://schemas.microsoft.com/office/drawing/2014/main" id="{97D90171-559D-4B89-844E-0B3FD4D6A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76056" y="916192"/>
            <a:ext cx="2952328" cy="66047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0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упражнение </a:t>
            </a:r>
            <a:endParaRPr lang="ru-RU" sz="200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«Медвежата»</a:t>
            </a:r>
            <a:endParaRPr lang="ru-RU" sz="200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78941" y="230659"/>
            <a:ext cx="8622453" cy="60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Физическое развитие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7" y="1692340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483768" y="3997593"/>
            <a:ext cx="4536504" cy="50405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000" b="0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Физкультурная минутка «Колобок»</a:t>
            </a:r>
            <a:br>
              <a:rPr lang="ru-RU" sz="2000" b="0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1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i="1" dirty="0" smtClean="0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0" i="1" dirty="0">
              <a:ln w="0"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8" b="13253"/>
          <a:stretch/>
        </p:blipFill>
        <p:spPr>
          <a:xfrm>
            <a:off x="1187624" y="4532212"/>
            <a:ext cx="3096344" cy="2008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151" r="-1186"/>
          <a:stretch/>
        </p:blipFill>
        <p:spPr>
          <a:xfrm>
            <a:off x="4690167" y="4532212"/>
            <a:ext cx="3016158" cy="1986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65388"/>
            <a:ext cx="2952192" cy="2214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49482" y="1589809"/>
            <a:ext cx="6978902" cy="380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УЧАСТНИКИ ПРОЕКТА: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первой младшей группы, воспитатели, родители.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РЕАЛИЗАЦИИ ПРОЕКТА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 по 15 января 2021 г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ворческий, групповой, исследовательский, игровой.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002060"/>
            </a:gs>
            <a:gs pos="59000">
              <a:schemeClr val="bg2">
                <a:tint val="95000"/>
                <a:shade val="100000"/>
                <a:satMod val="130000"/>
                <a:lumMod val="130000"/>
              </a:schemeClr>
            </a:gs>
            <a:gs pos="91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1F6AE0-BC0D-4A28-BE33-B230D695F9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893" y="1376413"/>
            <a:ext cx="7959555" cy="3852787"/>
          </a:xfrm>
        </p:spPr>
        <p:txBody>
          <a:bodyPr>
            <a:normAutofit/>
          </a:bodyPr>
          <a:lstStyle/>
          <a:p>
            <a:pPr marL="45720" lvl="0" indent="0" algn="just">
              <a:buClr>
                <a:srgbClr val="A81C4E"/>
              </a:buCl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Беседа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родителями «Знакомство с проектом».</a:t>
            </a:r>
          </a:p>
          <a:p>
            <a:pPr marL="45720" lvl="0" indent="0" algn="just">
              <a:buClr>
                <a:srgbClr val="A81C4E"/>
              </a:buCl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Помощь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родителей в подборе и изготовлении атрибутов для игровых занятий.</a:t>
            </a:r>
          </a:p>
          <a:p>
            <a:pPr marL="45720" lvl="0" indent="0" algn="just">
              <a:buClr>
                <a:srgbClr val="A81C4E"/>
              </a:buCl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Ознакомление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папкой – передвижкой: </a:t>
            </a:r>
          </a:p>
          <a:p>
            <a:pPr marL="45720" lvl="0" indent="0" algn="just">
              <a:buClr>
                <a:srgbClr val="A81C4E"/>
              </a:buClr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«Как и что читать ребенку дома».</a:t>
            </a:r>
          </a:p>
          <a:p>
            <a:pPr marL="45720" lvl="0" indent="0" algn="just">
              <a:buClr>
                <a:srgbClr val="A81C4E"/>
              </a:buCl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Изготовление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пальчикового театра «Колобок».</a:t>
            </a:r>
          </a:p>
          <a:p>
            <a:pPr marL="45720" lvl="0" indent="0" algn="just">
              <a:buClr>
                <a:srgbClr val="A81C4E"/>
              </a:buCl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выставке творческих работ по сказке «Колобок».</a:t>
            </a:r>
          </a:p>
          <a:p>
            <a:pPr marL="45720" indent="0" algn="just">
              <a:buClr>
                <a:srgbClr val="A81C4E"/>
              </a:buClr>
              <a:buNone/>
            </a:pPr>
            <a:endParaRPr lang="ru-RU" sz="60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/>
            <a:endParaRPr lang="ru-RU" i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8941" y="192158"/>
            <a:ext cx="8622453" cy="60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Работа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16344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404664"/>
            <a:ext cx="86058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Выставка творческих работ родителей и детей по сказке «Колобок»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3145" y="-43285"/>
            <a:ext cx="4896545" cy="792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404664"/>
            <a:ext cx="86058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Результаты проекта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1211847"/>
            <a:ext cx="741682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повысилась речевая активность у детей, дети знают произведение , говорят фразы из сказки, перевоплощаясь в героев; получили необходимые знания о диких животных.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группе создана развивающая среда по теме проекта: иллюстрации, дидактические игры, книги. Изготовлены настольный  и пальчиковый театр,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лепбук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дидактическая игра, маски.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родители активно участвовали в продуктивной и познавательной деятельности в группе.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формлена выставка творческих работ детей и родителей по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сказке «Колобок»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зготовлена папка – передвижка для родителей «Как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что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читать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ребенку дома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».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2284709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СПАСИБО</a:t>
            </a:r>
            <a:b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ЗА ВНИМАНИЕ!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3243171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764704"/>
            <a:ext cx="8064896" cy="381642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A81C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ru-RU" sz="2800" b="1" dirty="0" smtClean="0">
              <a:solidFill>
                <a:srgbClr val="A81C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" indent="0"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Роль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речи ребенка на третьем году жизни трудно переоценить. Благодаря речи малыш познает окружающий мир, накапливает знания, расширяет круг представлений о предметах. В процессе развития речи ребенок овладевает языком. Одной из современных технологий, направленных на развитие речи является сказка.</a:t>
            </a:r>
          </a:p>
          <a:p>
            <a:pPr algn="just"/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797782"/>
            <a:ext cx="6284168" cy="2408457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/>
              <a:t>                       </a:t>
            </a:r>
          </a:p>
          <a:p>
            <a:endParaRPr lang="ru-RU" dirty="0"/>
          </a:p>
          <a:p>
            <a:pPr marL="45720" indent="0"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                        </a:t>
            </a:r>
            <a:r>
              <a:rPr lang="ru-RU" sz="3400" dirty="0" smtClean="0">
                <a:solidFill>
                  <a:srgbClr val="0070C0"/>
                </a:solidFill>
                <a:latin typeface="Comic Sans MS" pitchFamily="66" charset="0"/>
              </a:rPr>
              <a:t>        </a:t>
            </a:r>
            <a:endParaRPr lang="ru-RU" sz="3400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sz="3400" dirty="0">
              <a:solidFill>
                <a:srgbClr val="0070C0"/>
              </a:solidFill>
              <a:latin typeface="Comic Sans MS" pitchFamily="66" charset="0"/>
            </a:endParaRPr>
          </a:p>
          <a:p>
            <a:pPr marL="45720" indent="0">
              <a:buNone/>
            </a:pPr>
            <a:r>
              <a:rPr lang="ru-RU" sz="3400" dirty="0" smtClean="0">
                <a:solidFill>
                  <a:srgbClr val="0070C0"/>
                </a:solidFill>
                <a:latin typeface="Comic Sans MS" pitchFamily="66" charset="0"/>
              </a:rPr>
              <a:t>         </a:t>
            </a:r>
            <a:endParaRPr lang="ru-RU" sz="2300" dirty="0">
              <a:latin typeface="Comic Sans MS" pitchFamily="66" charset="0"/>
            </a:endParaRPr>
          </a:p>
          <a:p>
            <a:pPr marL="45720" indent="0" algn="r">
              <a:buNone/>
            </a:pPr>
            <a:r>
              <a:rPr lang="ru-RU" sz="2300" dirty="0">
                <a:latin typeface="Comic Sans MS" pitchFamily="66" charset="0"/>
              </a:rPr>
              <a:t>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692696"/>
            <a:ext cx="72787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активности детей на материале русской народной сказки  «Колобок».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401878" cy="355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39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188640"/>
            <a:ext cx="7550224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solidFill>
                  <a:srgbClr val="A81C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</a:t>
            </a:r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Clr>
                <a:srgbClr val="A81C4E"/>
              </a:buClr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детей с фольклорным произведением о колобке, продолжать учить детей слушать речь воспитателя, вникать в смысл сказки, способствовать развитию речи ребёнка.</a:t>
            </a:r>
          </a:p>
          <a:p>
            <a:pPr marL="45720" lvl="0" indent="0" algn="just">
              <a:buClr>
                <a:srgbClr val="A81C4E"/>
              </a:buClr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представления о диких животных.</a:t>
            </a:r>
          </a:p>
          <a:p>
            <a:pPr marL="45720" lvl="0" indent="0" algn="just">
              <a:buClr>
                <a:srgbClr val="A81C4E"/>
              </a:buClr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побуждать выполнять движения под музыку.</a:t>
            </a:r>
          </a:p>
          <a:p>
            <a:pPr marL="45720" lvl="0" indent="0" algn="just">
              <a:buClr>
                <a:srgbClr val="A81C4E"/>
              </a:buCl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предпосылки для последующей самостоятельной театрализованной деятельности.</a:t>
            </a:r>
          </a:p>
          <a:p>
            <a:pPr marL="45720" lvl="0" indent="0" algn="just">
              <a:buClr>
                <a:srgbClr val="A81C4E"/>
              </a:buClr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у детей интерес к художественному творчеству.                                 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71600" y="548680"/>
            <a:ext cx="7704856" cy="4176464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Clr>
                <a:srgbClr val="A81C4E"/>
              </a:buCl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речевую активность детей, обогащать словарный запас.</a:t>
            </a:r>
          </a:p>
          <a:p>
            <a:pPr marL="45720" lvl="0" indent="0" algn="just">
              <a:buClr>
                <a:srgbClr val="A81C4E"/>
              </a:buCl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эмоциональную отзывчивость, внимание, любознательность, творческие способности.</a:t>
            </a:r>
          </a:p>
          <a:p>
            <a:pPr marL="45720" indent="0" algn="just">
              <a:buClr>
                <a:srgbClr val="A81C4E"/>
              </a:buClr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Clr>
                <a:srgbClr val="A81C4E"/>
              </a:buCl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сказкам, бережное отношение к животным.</a:t>
            </a:r>
          </a:p>
          <a:p>
            <a:pPr marL="45720" lvl="0" indent="0" algn="just">
              <a:buClr>
                <a:srgbClr val="A81C4E"/>
              </a:buCl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взаимодействовать со сверстниками.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6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1052736"/>
            <a:ext cx="7632848" cy="450605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  <a:p>
            <a:pPr marL="45720" lvl="0" indent="0" algn="just">
              <a:buClr>
                <a:srgbClr val="A81C4E"/>
              </a:buCl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высокого темпа общего и речевого развития детей. </a:t>
            </a:r>
          </a:p>
          <a:p>
            <a:pPr marL="45720" lvl="0" indent="0" algn="just">
              <a:buClr>
                <a:srgbClr val="A81C4E"/>
              </a:buCl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пополнение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 - пространственной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Clr>
                <a:srgbClr val="A81C4E"/>
              </a:buCl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работ родителей и детей.</a:t>
            </a:r>
          </a:p>
          <a:p>
            <a:pPr marL="45720" lvl="0" indent="0" algn="just">
              <a:buClr>
                <a:srgbClr val="A81C4E"/>
              </a:buCl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педагога по данной теме за счет внедрения проектной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52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4536504"/>
          </a:xfrm>
        </p:spPr>
        <p:txBody>
          <a:bodyPr>
            <a:normAutofit fontScale="92500"/>
          </a:bodyPr>
          <a:lstStyle/>
          <a:p>
            <a:pPr marL="45720" indent="0" algn="ctr">
              <a:buClr>
                <a:srgbClr val="A81C4E"/>
              </a:buCl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</a:p>
          <a:p>
            <a:pPr marL="45720" lvl="0" indent="0">
              <a:buClr>
                <a:srgbClr val="A81C4E"/>
              </a:buCl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темы проекта, постановка целей, задач проекта, поиск информации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Clr>
                <a:srgbClr val="A81C4E"/>
              </a:buCl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плана проекта по образовательным областям.</a:t>
            </a:r>
          </a:p>
          <a:p>
            <a:pPr marL="45720" indent="0">
              <a:buClr>
                <a:srgbClr val="A81C4E"/>
              </a:buCl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Заключительный: 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lv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Драматизация по сказке «Колобок».</a:t>
            </a:r>
          </a:p>
          <a:p>
            <a:pPr marL="45720" lv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творческих работ родителей и детей.</a:t>
            </a:r>
          </a:p>
          <a:p>
            <a:pPr marL="45720" lv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итогов, анализ ожидаемого результата.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итогам проекта.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*"/>
            </a:pPr>
            <a:endParaRPr lang="ru-RU" sz="2900" dirty="0"/>
          </a:p>
          <a:p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2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22118" y="519545"/>
            <a:ext cx="8605858" cy="1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Развивающая предметно-пространственная среда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5616624" cy="4212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50" y="1700808"/>
            <a:ext cx="2187769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0" r="5900" b="18500"/>
          <a:stretch/>
        </p:blipFill>
        <p:spPr>
          <a:xfrm>
            <a:off x="6246242" y="4481311"/>
            <a:ext cx="2479850" cy="1431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01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66</TotalTime>
  <Words>548</Words>
  <Application>Microsoft Office PowerPoint</Application>
  <PresentationFormat>Экран (4:3)</PresentationFormat>
  <Paragraphs>120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23</vt:i4>
      </vt:variant>
    </vt:vector>
  </HeadingPairs>
  <TitlesOfParts>
    <vt:vector size="51" baseType="lpstr">
      <vt:lpstr>Arial</vt:lpstr>
      <vt:lpstr>Calibri</vt:lpstr>
      <vt:lpstr>Comic Sans MS</vt:lpstr>
      <vt:lpstr>Georgia</vt:lpstr>
      <vt:lpstr>Tahoma</vt:lpstr>
      <vt:lpstr>Times New Roman</vt:lpstr>
      <vt:lpstr>Trebuchet MS</vt:lpstr>
      <vt:lpstr>23_Воздушный поток</vt:lpstr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6_Воздушный поток</vt:lpstr>
      <vt:lpstr>7_Воздушный поток</vt:lpstr>
      <vt:lpstr>8_Воздушный поток</vt:lpstr>
      <vt:lpstr>9_Воздушный поток</vt:lpstr>
      <vt:lpstr>10_Воздушный поток</vt:lpstr>
      <vt:lpstr>11_Воздушный поток</vt:lpstr>
      <vt:lpstr>12_Воздушный поток</vt:lpstr>
      <vt:lpstr>13_Воздушный поток</vt:lpstr>
      <vt:lpstr>14_Воздушный поток</vt:lpstr>
      <vt:lpstr>15_Воздушный поток</vt:lpstr>
      <vt:lpstr>16_Воздушный поток</vt:lpstr>
      <vt:lpstr>17_Воздушный поток</vt:lpstr>
      <vt:lpstr>18_Воздушный поток</vt:lpstr>
      <vt:lpstr>19_Воздушный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Экспериментальная деятельность:             «Катится Колобок или нет?», «Башенка»  (сравнение куба и шара, что покатится, а что нет)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Лепка «Веселые Колобки»  </vt:lpstr>
      <vt:lpstr>Подвижные игра  «Зайка серенький сидит»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БЕРЁЗКА</dc:creator>
  <cp:lastModifiedBy>БЕРЁЗКА</cp:lastModifiedBy>
  <cp:revision>8</cp:revision>
  <dcterms:created xsi:type="dcterms:W3CDTF">2021-01-22T08:01:42Z</dcterms:created>
  <dcterms:modified xsi:type="dcterms:W3CDTF">2021-05-14T07:45:50Z</dcterms:modified>
</cp:coreProperties>
</file>