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72" r:id="rId10"/>
    <p:sldId id="263" r:id="rId11"/>
    <p:sldId id="264" r:id="rId12"/>
    <p:sldId id="265" r:id="rId13"/>
    <p:sldId id="273" r:id="rId14"/>
    <p:sldId id="266" r:id="rId15"/>
    <p:sldId id="267" r:id="rId16"/>
    <p:sldId id="274" r:id="rId17"/>
    <p:sldId id="268" r:id="rId18"/>
    <p:sldId id="269" r:id="rId19"/>
    <p:sldId id="270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B8845-5EB5-412A-8931-AD35DD969ED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74E16-667B-4679-B0FE-F0F2432BCD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74E16-667B-4679-B0FE-F0F2432BCDEA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76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79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6813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08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676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672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431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96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5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27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86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6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50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44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03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0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05CAC-04BE-4D0F-B2A7-C78D4126D028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3ABD1C-575A-47B7-ADF7-5CF5781FE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7.xml"/><Relationship Id="rId5" Type="http://schemas.openxmlformats.org/officeDocument/2006/relationships/slide" Target="slide14.xml"/><Relationship Id="rId4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42459"/>
            <a:ext cx="5826719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Present Tenses</a:t>
            </a:r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270992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Преподаватель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английского языка</a:t>
            </a:r>
          </a:p>
          <a:p>
            <a:pPr algn="r"/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Шлат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Н.Н.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2606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класс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1900" y="620326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р.п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Горный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год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50812"/>
            <a:ext cx="6347713" cy="1320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Perfect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Формообразование</a:t>
            </a:r>
            <a:endParaRPr lang="ru-RU" dirty="0">
              <a:latin typeface="Arial Black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571612"/>
          <a:ext cx="8572528" cy="471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49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998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Утвердительная форма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98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I/You/We/They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en-US" dirty="0" smtClean="0"/>
                        <a:t> finish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ed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left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98"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He/She</a:t>
                      </a:r>
                      <a:r>
                        <a:rPr lang="en-US" dirty="0" smtClean="0"/>
                        <a:t>/It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has</a:t>
                      </a:r>
                      <a:r>
                        <a:rPr lang="en-US" dirty="0" smtClean="0"/>
                        <a:t> finish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ed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left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9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Отрицательная форма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998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I/You/We/They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haven’t</a:t>
                      </a:r>
                      <a:r>
                        <a:rPr lang="en-US" dirty="0" smtClean="0"/>
                        <a:t> finish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ed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left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998"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He/She</a:t>
                      </a:r>
                      <a:r>
                        <a:rPr lang="en-US" dirty="0" smtClean="0"/>
                        <a:t>/It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hasn’t</a:t>
                      </a:r>
                      <a:r>
                        <a:rPr lang="en-US" dirty="0" smtClean="0"/>
                        <a:t> finish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ed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left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998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Вопросительная форма</a:t>
                      </a:r>
                      <a:endParaRPr lang="en-US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Краткие ответы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8092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Have 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Has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I/you/we/they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he/she/it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finish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ed</a:t>
                      </a:r>
                      <a:r>
                        <a:rPr lang="en-US" dirty="0" smtClean="0"/>
                        <a:t>/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left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 Yes, I/you/we/they/he/she/it have/has.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 No, I/you/we/they/he/she/it haven’t/hasn’t.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Равнобедренный треугольник 4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Perfect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Употребление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действие, произошедшее в прошлом, но имеющийся видимый результат в настоящем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Tina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 cut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 hair and she looks very different now.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недавно завершенные действия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 cleaned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 room.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личный опыт, переживания, изменения, которые произошли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never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much fun.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предложения со словами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today, this morning/afternoon/week, so far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 т. п., когда эти периоды времени не закончены к моменту речи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 written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essays this week.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Perfect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Употребление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действия, начавшиеся в прошлом и продолжающиеся по настоящее время (в основном с глаголами состояния)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have known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 for three years.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Perfect</a:t>
            </a:r>
            <a:br>
              <a:rPr lang="en-US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>Слова-спутники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786058"/>
            <a:ext cx="8401080" cy="14716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just, already, yet, ever, never, for, since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Present Perfect Continuous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Формообразование</a:t>
            </a:r>
            <a:endParaRPr lang="ru-RU" sz="4000" dirty="0">
              <a:latin typeface="Arial Black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3" cy="3881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7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2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42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988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Утвердительная форма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marL="70538" marR="7053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98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I/You/We/They</a:t>
                      </a:r>
                      <a:endParaRPr lang="ru-RU" dirty="0" smtClean="0"/>
                    </a:p>
                  </a:txBody>
                  <a:tcPr marL="70538" marR="7053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have been</a:t>
                      </a:r>
                      <a:r>
                        <a:rPr lang="en-US" dirty="0" smtClean="0"/>
                        <a:t> study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ing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98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He/She</a:t>
                      </a:r>
                      <a:r>
                        <a:rPr lang="en-US" dirty="0" smtClean="0"/>
                        <a:t>/It</a:t>
                      </a:r>
                      <a:endParaRPr lang="ru-RU" dirty="0" smtClean="0"/>
                    </a:p>
                  </a:txBody>
                  <a:tcPr marL="70538" marR="7053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has been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smtClean="0"/>
                        <a:t>study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ing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98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Отрицательная форма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marL="70538" marR="7053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98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I/You/We/They</a:t>
                      </a:r>
                      <a:endParaRPr lang="ru-RU" dirty="0" smtClean="0"/>
                    </a:p>
                  </a:txBody>
                  <a:tcPr marL="70538" marR="7053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haven’t been </a:t>
                      </a:r>
                      <a:r>
                        <a:rPr lang="en-US" dirty="0" smtClean="0"/>
                        <a:t>study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ing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98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He/She</a:t>
                      </a:r>
                      <a:r>
                        <a:rPr lang="en-US" dirty="0" smtClean="0"/>
                        <a:t>/It</a:t>
                      </a:r>
                      <a:endParaRPr lang="ru-RU" dirty="0" smtClean="0"/>
                    </a:p>
                  </a:txBody>
                  <a:tcPr marL="70538" marR="7053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hasn’t been </a:t>
                      </a:r>
                      <a:r>
                        <a:rPr lang="en-US" dirty="0" smtClean="0"/>
                        <a:t>study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ing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98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Вопросительная форма</a:t>
                      </a:r>
                    </a:p>
                  </a:txBody>
                  <a:tcPr marL="70538" marR="7053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Краткие ответы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3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Has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I/you/we/they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he/she/it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been</a:t>
                      </a:r>
                      <a:r>
                        <a:rPr lang="en-US" dirty="0" smtClean="0"/>
                        <a:t> study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ing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 Yes, I/you/we/they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smtClean="0"/>
                        <a:t>he/she/it have/has.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 No, I/you/we/they/he/she/it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haven’t/hasn’t.</a:t>
                      </a:r>
                      <a:endParaRPr lang="ru-RU" dirty="0" smtClean="0"/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Present Perfect Continuous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Употребление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значимость длительности действия, которое началось в прошлом и продолжается до настоящего времени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have been trying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find tickets for the concert for three weeks.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действие, начавшееся в прошлом и продолжающееся некоторое время (Оно может еще длиться или быть завершено, но обязательно иметь видимый, ощутимый результат.)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 clothes are dirty because he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been repairing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 car.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latin typeface="Arial Black" pitchFamily="34" charset="0"/>
              </a:rPr>
              <a:t>Present</a:t>
            </a:r>
            <a:r>
              <a:rPr lang="en-US" dirty="0" smtClean="0">
                <a:latin typeface="Arial Black" pitchFamily="34" charset="0"/>
              </a:rPr>
              <a:t> Perfect Continuous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Слова-спутники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2500306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since, for, how long, </a:t>
            </a:r>
          </a:p>
          <a:p>
            <a:pPr algn="ctr"/>
            <a:r>
              <a:rPr lang="en-US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morning/afternoon/week</a:t>
            </a:r>
            <a:endParaRPr lang="en-US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Равнобедренный треугольник 8">
            <a:hlinkClick r:id="rId3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>
            <a:hlinkClick r:id="rId4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itchFamily="34" charset="0"/>
              </a:rPr>
              <a:t>Сравнение времен</a:t>
            </a: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2857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2000" i="1" dirty="0" smtClean="0"/>
              <a:t>Раскройте скобки, употребляя глаголы в одном из следующих времен:</a:t>
            </a:r>
            <a:r>
              <a:rPr lang="en-US" sz="2000" i="1" dirty="0" smtClean="0"/>
              <a:t> Present Simple, Present Continuous, Present Perfect </a:t>
            </a:r>
            <a:r>
              <a:rPr lang="ru-RU" sz="2000" i="1" dirty="0" smtClean="0"/>
              <a:t>или </a:t>
            </a:r>
            <a:r>
              <a:rPr lang="en-US" sz="2000" i="1" dirty="0" smtClean="0"/>
              <a:t>Present Perfect Continuous</a:t>
            </a:r>
            <a:r>
              <a:rPr lang="ru-RU" sz="2000" i="1" dirty="0" smtClean="0"/>
              <a:t>.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>
                <a:latin typeface="Segoe Script" pitchFamily="34" charset="0"/>
              </a:rPr>
              <a:t>   </a:t>
            </a:r>
            <a:r>
              <a:rPr lang="en-US" sz="2800" b="1" dirty="0" smtClean="0">
                <a:latin typeface="Monotype Corsiva" pitchFamily="66" charset="0"/>
              </a:rPr>
              <a:t>Lena is a very good girl. She always … (help) her mother about the house. Today she … (help) her mother since morning. They already … (wash) the floor and … dust the furniture. Now they … (cook) dinner together.</a:t>
            </a:r>
            <a:endParaRPr lang="ru-RU" sz="2000" b="1" dirty="0" smtClean="0">
              <a:latin typeface="Monotype Corsiva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4612" y="4000504"/>
            <a:ext cx="3143272" cy="571504"/>
          </a:xfrm>
          <a:prstGeom prst="roundRect">
            <a:avLst/>
          </a:prstGeom>
          <a:solidFill>
            <a:schemeClr val="bg1">
              <a:lumMod val="85000"/>
              <a:alpha val="0"/>
            </a:schemeClr>
          </a:solidFill>
          <a:ln>
            <a:solidFill>
              <a:schemeClr val="bg1">
                <a:lumMod val="85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Правильный ответ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643446"/>
            <a:ext cx="77867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Monotype Corsiva" pitchFamily="66" charset="0"/>
              </a:rPr>
              <a:t>Lena is a very good girl. She always 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helps </a:t>
            </a:r>
            <a:r>
              <a:rPr lang="en-US" sz="2800" b="1" dirty="0" smtClean="0">
                <a:latin typeface="Monotype Corsiva" pitchFamily="66" charset="0"/>
              </a:rPr>
              <a:t>her mother about the house. Today she 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has been helping </a:t>
            </a:r>
            <a:r>
              <a:rPr lang="en-US" sz="2800" b="1" dirty="0" smtClean="0">
                <a:latin typeface="Monotype Corsiva" pitchFamily="66" charset="0"/>
              </a:rPr>
              <a:t>her mother since morning. They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have</a:t>
            </a:r>
            <a:r>
              <a:rPr lang="en-US" sz="2800" b="1" dirty="0" smtClean="0">
                <a:latin typeface="Monotype Corsiva" pitchFamily="66" charset="0"/>
              </a:rPr>
              <a:t> already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washed</a:t>
            </a:r>
            <a:r>
              <a:rPr lang="en-US" sz="2800" b="1" dirty="0" smtClean="0">
                <a:latin typeface="Monotype Corsiva" pitchFamily="66" charset="0"/>
              </a:rPr>
              <a:t> the floor and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dusted</a:t>
            </a:r>
            <a:r>
              <a:rPr lang="en-US" sz="2800" b="1" dirty="0" smtClean="0">
                <a:latin typeface="Monotype Corsiva" pitchFamily="66" charset="0"/>
              </a:rPr>
              <a:t> the furniture. Now they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are cooking </a:t>
            </a:r>
            <a:r>
              <a:rPr lang="en-US" sz="2800" b="1" dirty="0" smtClean="0">
                <a:latin typeface="Monotype Corsiva" pitchFamily="66" charset="0"/>
              </a:rPr>
              <a:t>dinner together.</a:t>
            </a:r>
            <a:endParaRPr lang="ru-RU" sz="2800" dirty="0"/>
          </a:p>
        </p:txBody>
      </p:sp>
      <p:sp>
        <p:nvSpPr>
          <p:cNvPr id="6" name="Равнобедренный треугольник 5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4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itchFamily="34" charset="0"/>
              </a:rPr>
              <a:t>Сравнение времен</a:t>
            </a: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2071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2000" i="1" dirty="0" smtClean="0"/>
              <a:t>Раскройте скобки, употребляя глаголы в одном из следующих времен:</a:t>
            </a:r>
            <a:r>
              <a:rPr lang="en-US" sz="2000" i="1" dirty="0" smtClean="0"/>
              <a:t> Present Simple, Present Continuous, Present Perfect </a:t>
            </a:r>
            <a:r>
              <a:rPr lang="ru-RU" sz="2000" i="1" dirty="0" smtClean="0"/>
              <a:t>или </a:t>
            </a:r>
            <a:r>
              <a:rPr lang="en-US" sz="2000" i="1" dirty="0" smtClean="0"/>
              <a:t>Present Perfect Continuous</a:t>
            </a:r>
            <a:r>
              <a:rPr lang="ru-RU" sz="2000" i="1" dirty="0" smtClean="0"/>
              <a:t>.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>
                <a:latin typeface="Segoe Script" pitchFamily="34" charset="0"/>
              </a:rPr>
              <a:t>   </a:t>
            </a:r>
            <a:r>
              <a:rPr lang="en-US" sz="2800" b="1" dirty="0" smtClean="0">
                <a:latin typeface="Monotype Corsiva" pitchFamily="66" charset="0"/>
              </a:rPr>
              <a:t>What they … (do) now? – They … (work) in the reading room. They … (work) there for 3 hours already.</a:t>
            </a:r>
            <a:endParaRPr lang="ru-RU" sz="2800" b="1" dirty="0" smtClean="0">
              <a:latin typeface="Monotype Corsiva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4612" y="3214686"/>
            <a:ext cx="3143272" cy="571504"/>
          </a:xfrm>
          <a:prstGeom prst="roundRect">
            <a:avLst/>
          </a:prstGeom>
          <a:solidFill>
            <a:schemeClr val="bg1">
              <a:lumMod val="85000"/>
              <a:alpha val="0"/>
            </a:schemeClr>
          </a:solidFill>
          <a:ln>
            <a:solidFill>
              <a:schemeClr val="bg1">
                <a:lumMod val="85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Правильный ответ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3786190"/>
            <a:ext cx="72866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Monotype Corsiva" pitchFamily="66" charset="0"/>
              </a:rPr>
              <a:t>What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are </a:t>
            </a:r>
            <a:r>
              <a:rPr lang="en-US" sz="2800" b="1" dirty="0" smtClean="0">
                <a:solidFill>
                  <a:prstClr val="black"/>
                </a:solidFill>
                <a:latin typeface="Monotype Corsiva" pitchFamily="66" charset="0"/>
              </a:rPr>
              <a:t>they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doing </a:t>
            </a:r>
            <a:r>
              <a:rPr lang="en-US" sz="2800" b="1" dirty="0" smtClean="0">
                <a:solidFill>
                  <a:prstClr val="black"/>
                </a:solidFill>
                <a:latin typeface="Monotype Corsiva" pitchFamily="66" charset="0"/>
              </a:rPr>
              <a:t>now? – They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are working </a:t>
            </a:r>
            <a:r>
              <a:rPr lang="en-US" sz="2800" b="1" dirty="0" smtClean="0">
                <a:solidFill>
                  <a:prstClr val="black"/>
                </a:solidFill>
                <a:latin typeface="Monotype Corsiva" pitchFamily="66" charset="0"/>
              </a:rPr>
              <a:t>in the reading room. They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have been working </a:t>
            </a:r>
            <a:r>
              <a:rPr lang="en-US" sz="2800" b="1" dirty="0" smtClean="0">
                <a:solidFill>
                  <a:prstClr val="black"/>
                </a:solidFill>
                <a:latin typeface="Monotype Corsiva" pitchFamily="66" charset="0"/>
              </a:rPr>
              <a:t>there for 3 hours already.</a:t>
            </a:r>
            <a:endParaRPr lang="ru-RU" dirty="0"/>
          </a:p>
        </p:txBody>
      </p:sp>
      <p:sp>
        <p:nvSpPr>
          <p:cNvPr id="7" name="Равнобедренный треугольник 6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8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itchFamily="34" charset="0"/>
              </a:rPr>
              <a:t>Сравнение времен</a:t>
            </a: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2071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2000" i="1" dirty="0" smtClean="0"/>
              <a:t>Раскройте скобки, употребляя глаголы в одном из следующих времен:</a:t>
            </a:r>
            <a:r>
              <a:rPr lang="en-US" sz="2000" i="1" dirty="0" smtClean="0"/>
              <a:t> Present Simple, Present Continuous, Present Perfect </a:t>
            </a:r>
            <a:r>
              <a:rPr lang="ru-RU" sz="2000" i="1" dirty="0" smtClean="0"/>
              <a:t>или </a:t>
            </a:r>
            <a:r>
              <a:rPr lang="en-US" sz="2000" i="1" dirty="0" smtClean="0"/>
              <a:t>Present Perfect Continuous</a:t>
            </a:r>
            <a:r>
              <a:rPr lang="ru-RU" sz="2000" i="1" dirty="0" smtClean="0"/>
              <a:t>.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>
                <a:latin typeface="Segoe Script" pitchFamily="34" charset="0"/>
              </a:rPr>
              <a:t>   </a:t>
            </a:r>
            <a:r>
              <a:rPr lang="en-US" sz="2800" b="1" dirty="0" smtClean="0">
                <a:latin typeface="Monotype Corsiva" pitchFamily="66" charset="0"/>
              </a:rPr>
              <a:t>You … (find) your notebook? – No! I still … (look) for it. I already …(look) for it for 2 hours, but … (not yet find) it.</a:t>
            </a:r>
            <a:endParaRPr lang="ru-RU" sz="2800" b="1" dirty="0" smtClean="0">
              <a:latin typeface="Monotype Corsiva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4612" y="3214686"/>
            <a:ext cx="3143272" cy="571504"/>
          </a:xfrm>
          <a:prstGeom prst="roundRect">
            <a:avLst/>
          </a:prstGeom>
          <a:solidFill>
            <a:schemeClr val="bg1">
              <a:lumMod val="85000"/>
              <a:alpha val="0"/>
            </a:schemeClr>
          </a:solidFill>
          <a:ln>
            <a:solidFill>
              <a:schemeClr val="bg1">
                <a:lumMod val="85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Правильный ответ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3786190"/>
            <a:ext cx="72866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Have</a:t>
            </a:r>
            <a:r>
              <a:rPr lang="en-US" sz="2800" b="1" dirty="0" smtClean="0">
                <a:latin typeface="Monotype Corsiva" pitchFamily="66" charset="0"/>
              </a:rPr>
              <a:t> you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found</a:t>
            </a:r>
            <a:r>
              <a:rPr lang="en-US" sz="2800" b="1" dirty="0" smtClean="0">
                <a:latin typeface="Monotype Corsiva" pitchFamily="66" charset="0"/>
              </a:rPr>
              <a:t> your notebook? – No! I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am</a:t>
            </a:r>
            <a:r>
              <a:rPr lang="en-US" sz="2800" b="1" dirty="0" smtClean="0">
                <a:latin typeface="Monotype Corsiva" pitchFamily="66" charset="0"/>
              </a:rPr>
              <a:t> still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looking</a:t>
            </a:r>
            <a:r>
              <a:rPr lang="en-US" sz="2800" b="1" dirty="0" smtClean="0">
                <a:latin typeface="Monotype Corsiva" pitchFamily="66" charset="0"/>
              </a:rPr>
              <a:t> for it. I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have</a:t>
            </a:r>
            <a:r>
              <a:rPr lang="en-US" sz="2800" b="1" dirty="0" smtClean="0">
                <a:latin typeface="Monotype Corsiva" pitchFamily="66" charset="0"/>
              </a:rPr>
              <a:t> already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been looking </a:t>
            </a:r>
            <a:r>
              <a:rPr lang="en-US" sz="2800" b="1" dirty="0" smtClean="0">
                <a:latin typeface="Monotype Corsiva" pitchFamily="66" charset="0"/>
              </a:rPr>
              <a:t>for it for 2 hours, but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have not </a:t>
            </a:r>
            <a:r>
              <a:rPr lang="en-US" sz="2800" b="1" dirty="0" smtClean="0">
                <a:latin typeface="Monotype Corsiva" pitchFamily="66" charset="0"/>
              </a:rPr>
              <a:t>yet </a:t>
            </a:r>
            <a:r>
              <a:rPr lang="en-US" sz="2800" b="1" dirty="0" smtClean="0">
                <a:solidFill>
                  <a:srgbClr val="FF0000"/>
                </a:solidFill>
                <a:latin typeface="Monotype Corsiva" pitchFamily="66" charset="0"/>
              </a:rPr>
              <a:t>found </a:t>
            </a:r>
            <a:r>
              <a:rPr lang="en-US" sz="2800" b="1" dirty="0" smtClean="0">
                <a:latin typeface="Monotype Corsiva" pitchFamily="66" charset="0"/>
              </a:rPr>
              <a:t>it.</a:t>
            </a:r>
            <a:endParaRPr lang="ru-RU" dirty="0"/>
          </a:p>
        </p:txBody>
      </p:sp>
      <p:sp>
        <p:nvSpPr>
          <p:cNvPr id="7" name="Равнобедренный треугольник 6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8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Present Tenses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14414" y="2000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214546" y="1785926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Present Simple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214546" y="2428868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Present Continuous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2214546" y="300037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Present Perfect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2214546" y="3643314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Present Perfect Continuous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внобедренный треугольник 9">
            <a:hlinkClick r:id="rId6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>
            <a:hlinkClick r:id="rId7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564904"/>
            <a:ext cx="6347713" cy="1320800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449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2239" y="261900"/>
            <a:ext cx="7418785" cy="1320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Simple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Формообразование</a:t>
            </a:r>
            <a:endParaRPr lang="ru-RU" dirty="0">
              <a:latin typeface="Arial Black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571612"/>
          <a:ext cx="8358214" cy="5072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5273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Утвердительная форма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273">
                <a:tc>
                  <a:txBody>
                    <a:bodyPr/>
                    <a:lstStyle/>
                    <a:p>
                      <a:r>
                        <a:rPr lang="en-US" dirty="0" smtClean="0"/>
                        <a:t>I/You/We/They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27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He/She</a:t>
                      </a:r>
                      <a:r>
                        <a:rPr lang="en-US" dirty="0" smtClean="0"/>
                        <a:t>/It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273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Отрицательная форма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I/You/We/They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don’t</a:t>
                      </a:r>
                      <a:r>
                        <a:rPr lang="en-US" dirty="0" smtClean="0"/>
                        <a:t> read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He/She</a:t>
                      </a:r>
                      <a:r>
                        <a:rPr lang="en-US" dirty="0" smtClean="0"/>
                        <a:t>/It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doesn’t</a:t>
                      </a:r>
                      <a:r>
                        <a:rPr lang="en-US" dirty="0" smtClean="0"/>
                        <a:t> read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2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Вопросительная форма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Краткие ответы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7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en-US" dirty="0" smtClean="0"/>
                        <a:t> I/you/we/they</a:t>
                      </a:r>
                      <a:r>
                        <a:rPr lang="en-US" baseline="0" dirty="0" smtClean="0"/>
                        <a:t> read?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lang="en-US" dirty="0" smtClean="0"/>
                        <a:t>Yes, I/you/we/they do.</a:t>
                      </a:r>
                    </a:p>
                    <a:p>
                      <a:r>
                        <a:rPr lang="en-US" dirty="0" smtClean="0"/>
                        <a:t>- No, I/you/we/they don’t.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7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Does</a:t>
                      </a:r>
                      <a:r>
                        <a:rPr lang="en-US" dirty="0" smtClean="0"/>
                        <a:t> he/she/it read?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dirty="0" smtClean="0"/>
                        <a:t>Yes, he/she/it does.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dirty="0" smtClean="0"/>
                        <a:t> No, he/she/it doesn’t.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Simple</a:t>
            </a: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Употребление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повседневные и регулярные действия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work at 9:00 am.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ривычки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milk for breakfast.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расписания/программы (в том числе в значении запланированного действия)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train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leaves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at 9.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привычные состояния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lives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Moscow.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последовательные действия в настоящем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takes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shower,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breakfast and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school.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Simple</a:t>
            </a:r>
            <a:br>
              <a:rPr lang="en-US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>Слова-спутники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64347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400" i="1" dirty="0" smtClean="0"/>
              <a:t>    </a:t>
            </a:r>
            <a:r>
              <a:rPr lang="en-US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always, usually, often, sometimes, never, every day/month/summer , on Sundays, in the morning/afternoon/evening, at night/the weekend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1900"/>
            <a:ext cx="6347714" cy="1320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Continuous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Формообразование</a:t>
            </a:r>
            <a:endParaRPr lang="ru-RU" dirty="0">
              <a:latin typeface="Arial Black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571612"/>
          <a:ext cx="8429652" cy="5000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4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013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Утвердительная форма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715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He/She</a:t>
                      </a:r>
                      <a:r>
                        <a:rPr lang="en-US" dirty="0" smtClean="0"/>
                        <a:t>/It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You/We/They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am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en-US" dirty="0" smtClean="0"/>
                        <a:t>     read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ing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are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013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Отрицательная форма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7158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He/She</a:t>
                      </a:r>
                      <a:r>
                        <a:rPr lang="en-US" dirty="0" smtClean="0"/>
                        <a:t>/It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You/We/They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am not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isn’t</a:t>
                      </a:r>
                      <a:r>
                        <a:rPr lang="en-US" dirty="0" smtClean="0"/>
                        <a:t>    read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ing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aren’t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013">
                <a:tc gridSpan="3"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Вопросительная форма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Краткие ответы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30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Am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Are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he/she/it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you/we/they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read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ing</a:t>
                      </a:r>
                      <a:r>
                        <a:rPr lang="en-US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dirty="0" smtClean="0"/>
                        <a:t> Yes, I/you/he/she/it/we/they</a:t>
                      </a:r>
                      <a:r>
                        <a:rPr lang="en-US" baseline="0" dirty="0" smtClean="0"/>
                        <a:t> am/is/are.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baseline="0" dirty="0" smtClean="0"/>
                        <a:t> No, </a:t>
                      </a:r>
                      <a:r>
                        <a:rPr lang="en-US" dirty="0" smtClean="0"/>
                        <a:t>I/you/he/she/it/we/they am not/isn’t/aren’t.</a:t>
                      </a:r>
                      <a:r>
                        <a:rPr lang="en-US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Continuous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Употребление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действия, происходящие сейчас, в момент речи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talking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the phone right now.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временные ситуации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preparing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my exams this month.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меняющиеся и развивающиеся ситуации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 Spanish is improving.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запланированные действия в будущем, особенно, когда известно время и место действия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taking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 cat to the vet tomorrow.</a:t>
            </a:r>
          </a:p>
        </p:txBody>
      </p:sp>
      <p:sp>
        <p:nvSpPr>
          <p:cNvPr id="5" name="Равнобедренный треугольник 4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Continuous</a:t>
            </a:r>
            <a:br>
              <a:rPr lang="en-US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Употребление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 такими наречиями, как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always, constantly, continually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для выражения эмоционального состояния (часто раздражения) по поводу часто повторяющихся действий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always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us late at night.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 Continuous</a:t>
            </a:r>
            <a:br>
              <a:rPr lang="en-US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>Слова-спутники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1828799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now, at the moment, these days, at present, always, tonight, still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358214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16200000">
            <a:off x="7715272" y="6143644"/>
            <a:ext cx="571504" cy="571504"/>
          </a:xfrm>
          <a:prstGeom prst="triangle">
            <a:avLst/>
          </a:prstGeom>
          <a:solidFill>
            <a:schemeClr val="bg1">
              <a:lumMod val="75000"/>
              <a:alpha val="4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1016</TotalTime>
  <Words>941</Words>
  <Application>Microsoft Office PowerPoint</Application>
  <PresentationFormat>Экран (4:3)</PresentationFormat>
  <Paragraphs>164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Arial Black</vt:lpstr>
      <vt:lpstr>Calibri</vt:lpstr>
      <vt:lpstr>Monotype Corsiva</vt:lpstr>
      <vt:lpstr>Segoe Script</vt:lpstr>
      <vt:lpstr>Times New Roman</vt:lpstr>
      <vt:lpstr>Trebuchet MS</vt:lpstr>
      <vt:lpstr>Wingdings 3</vt:lpstr>
      <vt:lpstr>Аспект</vt:lpstr>
      <vt:lpstr>Present Tenses</vt:lpstr>
      <vt:lpstr>Present Tenses</vt:lpstr>
      <vt:lpstr>Present Simple Формообразование</vt:lpstr>
      <vt:lpstr>Present Simple Употребление</vt:lpstr>
      <vt:lpstr>Present Simple Слова-спутники</vt:lpstr>
      <vt:lpstr>Present Continuous Формообразование</vt:lpstr>
      <vt:lpstr>Present Continuous Употребление</vt:lpstr>
      <vt:lpstr>Present Continuous Употребление</vt:lpstr>
      <vt:lpstr>Present Continuous Слова-спутники</vt:lpstr>
      <vt:lpstr>Present Perfect Формообразование</vt:lpstr>
      <vt:lpstr>Present Perfect Употребление</vt:lpstr>
      <vt:lpstr>Present Perfect Употребление</vt:lpstr>
      <vt:lpstr>Present Perfect Слова-спутники</vt:lpstr>
      <vt:lpstr>Present Perfect Continuous Формообразование</vt:lpstr>
      <vt:lpstr>Present Perfect Continuous Употребление</vt:lpstr>
      <vt:lpstr>Present Perfect Continuous Слова-спутники</vt:lpstr>
      <vt:lpstr>Сравнение времен</vt:lpstr>
      <vt:lpstr>Сравнение времен</vt:lpstr>
      <vt:lpstr>Сравнение времен</vt:lpstr>
      <vt:lpstr>Спасибо за внимание.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Tenses</dc:title>
  <dc:creator>Оля</dc:creator>
  <cp:lastModifiedBy>Евгений</cp:lastModifiedBy>
  <cp:revision>65</cp:revision>
  <dcterms:created xsi:type="dcterms:W3CDTF">2018-08-13T11:05:56Z</dcterms:created>
  <dcterms:modified xsi:type="dcterms:W3CDTF">2020-10-30T09:06:51Z</dcterms:modified>
</cp:coreProperties>
</file>