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6" r:id="rId3"/>
    <p:sldId id="257" r:id="rId4"/>
    <p:sldId id="275" r:id="rId5"/>
    <p:sldId id="274" r:id="rId6"/>
    <p:sldId id="259" r:id="rId7"/>
    <p:sldId id="273" r:id="rId8"/>
    <p:sldId id="277" r:id="rId9"/>
    <p:sldId id="260" r:id="rId10"/>
    <p:sldId id="272" r:id="rId11"/>
    <p:sldId id="261" r:id="rId12"/>
    <p:sldId id="263" r:id="rId13"/>
    <p:sldId id="264"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01.01.2002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672414" cy="3143271"/>
          </a:xfrm>
        </p:spPr>
        <p:txBody>
          <a:bodyPr>
            <a:normAutofit/>
          </a:bodyPr>
          <a:lstStyle/>
          <a:p>
            <a:pPr algn="ctr"/>
            <a:r>
              <a:rPr lang="ru-RU" sz="2800" dirty="0" smtClean="0">
                <a:latin typeface="Times New Roman" pitchFamily="18" charset="0"/>
                <a:cs typeface="Times New Roman" pitchFamily="18" charset="0"/>
              </a:rPr>
              <a:t>МКДОУ «Ручеек» г.п. Чегем</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«Развивающая предметно-пространственная среда в </a:t>
            </a:r>
            <a:r>
              <a:rPr lang="ru-RU" sz="3600" smtClean="0">
                <a:latin typeface="Times New Roman" pitchFamily="18" charset="0"/>
                <a:cs typeface="Times New Roman" pitchFamily="18" charset="0"/>
              </a:rPr>
              <a:t>старшей группе ДОУ»</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886200"/>
            <a:ext cx="7343804" cy="2328882"/>
          </a:xfrm>
        </p:spPr>
        <p:txBody>
          <a:bodyPr>
            <a:normAutofit fontScale="92500" lnSpcReduction="10000"/>
          </a:bodyPr>
          <a:lstStyle/>
          <a:p>
            <a:r>
              <a:rPr lang="ru-RU" dirty="0" smtClean="0">
                <a:solidFill>
                  <a:srgbClr val="FF0000"/>
                </a:solidFill>
                <a:latin typeface="Times New Roman" pitchFamily="18" charset="0"/>
                <a:cs typeface="Times New Roman" pitchFamily="18" charset="0"/>
              </a:rPr>
              <a:t>Воспитатель первой квалификационной категории -</a:t>
            </a:r>
            <a:r>
              <a:rPr lang="ru-RU" dirty="0" err="1" smtClean="0">
                <a:solidFill>
                  <a:srgbClr val="FF0000"/>
                </a:solidFill>
                <a:latin typeface="Times New Roman" pitchFamily="18" charset="0"/>
                <a:cs typeface="Times New Roman" pitchFamily="18" charset="0"/>
              </a:rPr>
              <a:t>Кожашева</a:t>
            </a:r>
            <a:r>
              <a:rPr lang="ru-RU" dirty="0" smtClean="0">
                <a:solidFill>
                  <a:srgbClr val="FF0000"/>
                </a:solidFill>
                <a:latin typeface="Times New Roman" pitchFamily="18" charset="0"/>
                <a:cs typeface="Times New Roman" pitchFamily="18" charset="0"/>
              </a:rPr>
              <a:t> З.М.</a:t>
            </a:r>
          </a:p>
          <a:p>
            <a:endParaRPr lang="ru-RU" dirty="0" smtClean="0">
              <a:solidFill>
                <a:srgbClr val="FF0000"/>
              </a:solidFill>
              <a:latin typeface="Times New Roman" pitchFamily="18" charset="0"/>
              <a:cs typeface="Times New Roman" pitchFamily="18" charset="0"/>
            </a:endParaRPr>
          </a:p>
          <a:p>
            <a:endParaRPr lang="ru-RU" dirty="0" smtClean="0">
              <a:solidFill>
                <a:srgbClr val="FF0000"/>
              </a:solidFill>
              <a:latin typeface="Times New Roman" pitchFamily="18" charset="0"/>
              <a:cs typeface="Times New Roman" pitchFamily="18" charset="0"/>
            </a:endParaRPr>
          </a:p>
          <a:p>
            <a:endParaRPr lang="ru-RU" sz="2400" dirty="0" smtClean="0">
              <a:solidFill>
                <a:srgbClr val="FF0000"/>
              </a:solidFill>
              <a:latin typeface="Times New Roman" pitchFamily="18" charset="0"/>
              <a:cs typeface="Times New Roman" pitchFamily="18" charset="0"/>
            </a:endParaRPr>
          </a:p>
          <a:p>
            <a:pPr algn="ctr"/>
            <a:r>
              <a:rPr lang="ru-RU" sz="2400" dirty="0" smtClean="0">
                <a:solidFill>
                  <a:srgbClr val="FF0000"/>
                </a:solidFill>
                <a:latin typeface="Times New Roman" pitchFamily="18" charset="0"/>
                <a:cs typeface="Times New Roman" pitchFamily="18" charset="0"/>
              </a:rPr>
              <a:t>2022г</a:t>
            </a:r>
            <a:endParaRPr lang="ru-RU" sz="2400"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9058" y="704088"/>
            <a:ext cx="4929222" cy="5510994"/>
          </a:xfrm>
        </p:spPr>
        <p:txBody>
          <a:bodyPr>
            <a:noAutofit/>
          </a:bodyPr>
          <a:lstStyle/>
          <a:p>
            <a:r>
              <a:rPr lang="ru-RU" sz="2000" dirty="0" smtClean="0"/>
              <a:t>Книжный уголок </a:t>
            </a:r>
            <a:r>
              <a:rPr lang="ru-RU" sz="2000" dirty="0" smtClean="0"/>
              <a:t>совмещается </a:t>
            </a:r>
            <a:r>
              <a:rPr lang="ru-RU" sz="2000" dirty="0" smtClean="0"/>
              <a:t>с зоной речевого развития. В нём одновременно размещают сказки, стихи и рассказы,</a:t>
            </a:r>
            <a:br>
              <a:rPr lang="ru-RU" sz="2000" dirty="0" smtClean="0"/>
            </a:br>
            <a:r>
              <a:rPr lang="ru-RU" sz="2000" dirty="0" smtClean="0"/>
              <a:t>рассказы о животных и растениях,</a:t>
            </a:r>
            <a:br>
              <a:rPr lang="ru-RU" sz="2000" dirty="0" smtClean="0"/>
            </a:br>
            <a:r>
              <a:rPr lang="ru-RU" sz="2000" dirty="0" smtClean="0"/>
              <a:t>книги, изучаемые на занятиях детские журналы, портреты писателей, литературные игры, викторины, сюжетные картинки, дидактические игры на развитие звуковой культуры и грамматического строя речи, повышение словарного запаса, </a:t>
            </a:r>
            <a:r>
              <a:rPr lang="ru-RU" sz="2000" dirty="0" err="1" smtClean="0"/>
              <a:t>мнемотаблицы</a:t>
            </a:r>
            <a:r>
              <a:rPr lang="ru-RU" sz="2000" dirty="0" smtClean="0"/>
              <a:t> и т. п.Здесь же располагаются альбомы для рассматривания, альбомы с артикуляционными упражнениями и скороговорками. </a:t>
            </a:r>
            <a:r>
              <a:rPr lang="ru-RU" sz="2000" dirty="0" smtClean="0"/>
              <a:t>В </a:t>
            </a:r>
            <a:r>
              <a:rPr lang="ru-RU" sz="2000" dirty="0" smtClean="0"/>
              <a:t>старшей группе в этой зоне располагается магнитная доска с азбукой.</a:t>
            </a:r>
            <a:br>
              <a:rPr lang="ru-RU" sz="2000" dirty="0" smtClean="0"/>
            </a:br>
            <a:r>
              <a:rPr lang="ru-RU" sz="2000" dirty="0" smtClean="0"/>
              <a:t>.</a:t>
            </a:r>
            <a:endParaRPr lang="ru-RU" sz="2000" dirty="0"/>
          </a:p>
        </p:txBody>
      </p:sp>
      <p:pic>
        <p:nvPicPr>
          <p:cNvPr id="1026" name="Picture 2" descr="C:\Users\Ученик\Desktop\фото уголки\IMG_20221206_162806.jpg"/>
          <p:cNvPicPr>
            <a:picLocks noGrp="1" noChangeAspect="1" noChangeArrowheads="1"/>
          </p:cNvPicPr>
          <p:nvPr>
            <p:ph idx="1"/>
          </p:nvPr>
        </p:nvPicPr>
        <p:blipFill>
          <a:blip r:embed="rId2" cstate="print"/>
          <a:srcRect l="9992" r="16070"/>
          <a:stretch>
            <a:fillRect/>
          </a:stretch>
        </p:blipFill>
        <p:spPr bwMode="auto">
          <a:xfrm>
            <a:off x="142844" y="714356"/>
            <a:ext cx="3714776" cy="54292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Ученик\Desktop\фото уголки\IMG_20221206_162657.jpg"/>
          <p:cNvPicPr>
            <a:picLocks noGrp="1" noChangeAspect="1" noChangeArrowheads="1"/>
          </p:cNvPicPr>
          <p:nvPr>
            <p:ph idx="1"/>
          </p:nvPr>
        </p:nvPicPr>
        <p:blipFill>
          <a:blip r:embed="rId2" cstate="print"/>
          <a:srcRect/>
          <a:stretch>
            <a:fillRect/>
          </a:stretch>
        </p:blipFill>
        <p:spPr bwMode="auto">
          <a:xfrm>
            <a:off x="142845" y="214290"/>
            <a:ext cx="5334038" cy="4286279"/>
          </a:xfrm>
          <a:prstGeom prst="rect">
            <a:avLst/>
          </a:prstGeom>
          <a:noFill/>
        </p:spPr>
      </p:pic>
      <p:pic>
        <p:nvPicPr>
          <p:cNvPr id="5" name="Picture 2" descr="C:\Users\Ученик\Desktop\фото уголки\IMG_20221206_162643.jpg"/>
          <p:cNvPicPr>
            <a:picLocks noChangeAspect="1" noChangeArrowheads="1"/>
          </p:cNvPicPr>
          <p:nvPr/>
        </p:nvPicPr>
        <p:blipFill>
          <a:blip r:embed="rId3" cstate="print"/>
          <a:srcRect/>
          <a:stretch>
            <a:fillRect/>
          </a:stretch>
        </p:blipFill>
        <p:spPr bwMode="auto">
          <a:xfrm>
            <a:off x="5572132" y="214291"/>
            <a:ext cx="3292078" cy="4286280"/>
          </a:xfrm>
          <a:prstGeom prst="rect">
            <a:avLst/>
          </a:prstGeom>
          <a:noFill/>
        </p:spPr>
      </p:pic>
      <p:sp>
        <p:nvSpPr>
          <p:cNvPr id="6" name="Прямоугольник 5"/>
          <p:cNvSpPr/>
          <p:nvPr/>
        </p:nvSpPr>
        <p:spPr>
          <a:xfrm>
            <a:off x="214282" y="4500570"/>
            <a:ext cx="8572560" cy="2616101"/>
          </a:xfrm>
          <a:prstGeom prst="rect">
            <a:avLst/>
          </a:prstGeom>
        </p:spPr>
        <p:txBody>
          <a:bodyPr wrap="square">
            <a:spAutoFit/>
          </a:bodyPr>
          <a:lstStyle/>
          <a:p>
            <a:r>
              <a:rPr lang="ru-RU" b="1" dirty="0" smtClean="0">
                <a:solidFill>
                  <a:srgbClr val="FF0000"/>
                </a:solidFill>
              </a:rPr>
              <a:t>Экологический уголок. </a:t>
            </a:r>
            <a:r>
              <a:rPr lang="ru-RU" sz="1600" dirty="0" smtClean="0"/>
              <a:t>Организация этой зоны предназначена для экологического воспитания дошкольников. Такой уголок пробуждает интерес детей к живой природе и её обитателям. Ежедневное наблюдение за растениями , участие в уходе за ними развивает чувство </a:t>
            </a:r>
            <a:r>
              <a:rPr lang="ru-RU" sz="1600" dirty="0" err="1" smtClean="0"/>
              <a:t>эмпатии</a:t>
            </a:r>
            <a:r>
              <a:rPr lang="ru-RU" sz="1600" dirty="0" smtClean="0"/>
              <a:t> детей к живым существам, создаёт более благоприятную атмосферу в группе и повышает психологический комфорт воспитанников. Здесь</a:t>
            </a:r>
            <a:r>
              <a:rPr lang="ru-RU" sz="1600" b="1" dirty="0" smtClean="0">
                <a:solidFill>
                  <a:srgbClr val="FF0000"/>
                </a:solidFill>
              </a:rPr>
              <a:t>  </a:t>
            </a:r>
            <a:r>
              <a:rPr lang="ru-RU" sz="1600" dirty="0" smtClean="0"/>
              <a:t>находится разнообразный природный материал : шишки, ракушки, камни, мох, семена растений. </a:t>
            </a:r>
            <a:r>
              <a:rPr lang="ru-RU" sz="1600" u="sng" dirty="0" smtClean="0"/>
              <a:t>Имеется оборудование для ухода за комнатными растениями</a:t>
            </a:r>
            <a:r>
              <a:rPr lang="ru-RU" sz="1600" dirty="0" smtClean="0"/>
              <a:t>: леечки, пульверизатор, тазики, тряпочки, совочки, фартучки. Центральное место в уголке природы, конечно же, занимает календарь природы. </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smtClean="0"/>
              <a:t>В уголке здоровья находятся дидактические игры «Собери фигуру человека», «Здоровый малыш», «Зубы, уши, глаза», «Кожа, питание, сон», «Если малыш поранился», «Полезное и вредное»; ростомер,  дорожки здоровья, аптечка с предметами для оказания первой помощи, детский набор «Маленький доктор», пособия для развития дыхания, плакаты о строении человека, здоровом образе жизни.</a:t>
            </a:r>
            <a:endParaRPr lang="ru-RU" sz="1600" dirty="0"/>
          </a:p>
        </p:txBody>
      </p:sp>
      <p:pic>
        <p:nvPicPr>
          <p:cNvPr id="6146" name="Picture 2" descr="C:\Users\Ученик\Desktop\фото уголки\IMG_20221206_162525.jpg"/>
          <p:cNvPicPr>
            <a:picLocks noGrp="1" noChangeAspect="1" noChangeArrowheads="1"/>
          </p:cNvPicPr>
          <p:nvPr>
            <p:ph idx="1"/>
          </p:nvPr>
        </p:nvPicPr>
        <p:blipFill>
          <a:blip r:embed="rId2" cstate="print"/>
          <a:srcRect/>
          <a:stretch>
            <a:fillRect/>
          </a:stretch>
        </p:blipFill>
        <p:spPr bwMode="auto">
          <a:xfrm>
            <a:off x="1690668" y="2143116"/>
            <a:ext cx="5947834" cy="4460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928670"/>
            <a:ext cx="4329114" cy="4572032"/>
          </a:xfrm>
        </p:spPr>
        <p:txBody>
          <a:bodyPr>
            <a:normAutofit/>
          </a:bodyPr>
          <a:lstStyle/>
          <a:p>
            <a:r>
              <a:rPr lang="ru-RU" sz="2400" dirty="0" smtClean="0"/>
              <a:t>В нашем салоне красоты имеется богатый арсенал принадлежностей для красоты и здоровья. Множество заколок, бус, расчесок, набор «Юный стилист», куклы, «Маленькая фея»</a:t>
            </a:r>
            <a:endParaRPr lang="ru-RU" sz="2400" dirty="0"/>
          </a:p>
        </p:txBody>
      </p:sp>
      <p:pic>
        <p:nvPicPr>
          <p:cNvPr id="7170" name="Picture 2" descr="C:\Users\Ученик\Desktop\фото уголки\IMG_20221206_162419.jpg"/>
          <p:cNvPicPr>
            <a:picLocks noGrp="1" noChangeAspect="1" noChangeArrowheads="1"/>
          </p:cNvPicPr>
          <p:nvPr>
            <p:ph idx="1"/>
          </p:nvPr>
        </p:nvPicPr>
        <p:blipFill>
          <a:blip r:embed="rId2" cstate="print"/>
          <a:srcRect/>
          <a:stretch>
            <a:fillRect/>
          </a:stretch>
        </p:blipFill>
        <p:spPr bwMode="auto">
          <a:xfrm>
            <a:off x="276928" y="928670"/>
            <a:ext cx="3848584" cy="49292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72074"/>
            <a:ext cx="8429684" cy="1428760"/>
          </a:xfrm>
        </p:spPr>
        <p:txBody>
          <a:bodyPr>
            <a:noAutofit/>
          </a:bodyPr>
          <a:lstStyle/>
          <a:p>
            <a:r>
              <a:rPr lang="ru-RU" sz="2400" dirty="0" smtClean="0"/>
              <a:t> </a:t>
            </a:r>
            <a:r>
              <a:rPr lang="ru-RU" sz="2400" dirty="0" smtClean="0">
                <a:latin typeface="Times New Roman" pitchFamily="18" charset="0"/>
                <a:cs typeface="Times New Roman" pitchFamily="18" charset="0"/>
              </a:rPr>
              <a:t>«Приятного аппетита» так называется уголок дежурств по кухне. В стенде с кармашками, в которых выставляются картинки, по которым дети определяют, кто дежурный. </a:t>
            </a:r>
            <a:r>
              <a:rPr lang="ru-RU" sz="2400" u="sng" dirty="0" smtClean="0">
                <a:latin typeface="Times New Roman" pitchFamily="18" charset="0"/>
                <a:cs typeface="Times New Roman" pitchFamily="18" charset="0"/>
              </a:rPr>
              <a:t>Так же здесь висят необходимые для дежурства атрибуты</a:t>
            </a:r>
            <a:r>
              <a:rPr lang="ru-RU" sz="2400" dirty="0" smtClean="0">
                <a:latin typeface="Times New Roman" pitchFamily="18" charset="0"/>
                <a:cs typeface="Times New Roman" pitchFamily="18" charset="0"/>
              </a:rPr>
              <a:t>: фартуки и шапочки).</a:t>
            </a:r>
            <a:endParaRPr lang="ru-RU" sz="2400" dirty="0">
              <a:latin typeface="Times New Roman" pitchFamily="18" charset="0"/>
              <a:cs typeface="Times New Roman" pitchFamily="18" charset="0"/>
            </a:endParaRPr>
          </a:p>
        </p:txBody>
      </p:sp>
      <p:pic>
        <p:nvPicPr>
          <p:cNvPr id="11266" name="Picture 2" descr="C:\Users\Ученик\Desktop\фото уголки\IMG_20221206_163334.jpg"/>
          <p:cNvPicPr>
            <a:picLocks noGrp="1" noChangeAspect="1" noChangeArrowheads="1"/>
          </p:cNvPicPr>
          <p:nvPr>
            <p:ph idx="1"/>
          </p:nvPr>
        </p:nvPicPr>
        <p:blipFill>
          <a:blip r:embed="rId2" cstate="print"/>
          <a:srcRect/>
          <a:stretch>
            <a:fillRect/>
          </a:stretch>
        </p:blipFill>
        <p:spPr bwMode="auto">
          <a:xfrm>
            <a:off x="1071538" y="214290"/>
            <a:ext cx="5852583" cy="43894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636"/>
            <a:ext cx="8229600" cy="1643074"/>
          </a:xfrm>
        </p:spPr>
        <p:txBody>
          <a:bodyPr>
            <a:noAutofit/>
          </a:bodyPr>
          <a:lstStyle/>
          <a:p>
            <a:r>
              <a:rPr lang="ru-RU" sz="1600" b="1" dirty="0" smtClean="0">
                <a:latin typeface="Times New Roman" pitchFamily="18" charset="0"/>
                <a:cs typeface="Times New Roman" pitchFamily="18" charset="0"/>
              </a:rPr>
              <a:t>Спортивный уголок. Здесь находится спортивный инвентарь как фабричного производства (скакалки, мячи, верёвки, клюшки, обручи, </a:t>
            </a:r>
            <a:r>
              <a:rPr lang="ru-RU" sz="1600" b="1" dirty="0" err="1" smtClean="0">
                <a:latin typeface="Times New Roman" pitchFamily="18" charset="0"/>
                <a:cs typeface="Times New Roman" pitchFamily="18" charset="0"/>
              </a:rPr>
              <a:t>кольцеброссы</a:t>
            </a:r>
            <a:r>
              <a:rPr lang="ru-RU" sz="1600" b="1" dirty="0" smtClean="0">
                <a:latin typeface="Times New Roman" pitchFamily="18" charset="0"/>
                <a:cs typeface="Times New Roman" pitchFamily="18" charset="0"/>
              </a:rPr>
              <a:t>, игры), так и подготовленные воспитателями совместно с родителями (флажки, ленты, мешочки, набитые песком, платочки). Необходимо предусмотреть спецоборудование для индивидуальных упражнений с детьми по предотвращению плоскостопия (массажная дорожка), улучшению осанки.</a:t>
            </a:r>
            <a:r>
              <a:rPr lang="ru-RU" sz="2000" dirty="0" smtClean="0"/>
              <a:t/>
            </a:r>
            <a:br>
              <a:rPr lang="ru-RU" sz="2000" dirty="0" smtClean="0"/>
            </a:br>
            <a:endParaRPr lang="ru-RU" sz="2000" dirty="0"/>
          </a:p>
        </p:txBody>
      </p:sp>
      <p:pic>
        <p:nvPicPr>
          <p:cNvPr id="12290" name="Picture 2" descr="C:\Users\Ученик\Desktop\фото уголки\IMG_20221206_162930.jpg"/>
          <p:cNvPicPr>
            <a:picLocks noGrp="1" noChangeAspect="1" noChangeArrowheads="1"/>
          </p:cNvPicPr>
          <p:nvPr>
            <p:ph idx="1"/>
          </p:nvPr>
        </p:nvPicPr>
        <p:blipFill>
          <a:blip r:embed="rId2" cstate="print"/>
          <a:srcRect/>
          <a:stretch>
            <a:fillRect/>
          </a:stretch>
        </p:blipFill>
        <p:spPr bwMode="auto">
          <a:xfrm>
            <a:off x="1571604" y="428604"/>
            <a:ext cx="5852583" cy="438943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6314" y="704088"/>
            <a:ext cx="3900486" cy="5153804"/>
          </a:xfrm>
        </p:spPr>
        <p:txBody>
          <a:bodyPr>
            <a:normAutofit fontScale="90000"/>
          </a:bodyPr>
          <a:lstStyle/>
          <a:p>
            <a:r>
              <a:rPr lang="ru-RU" sz="2800" dirty="0" smtClean="0"/>
              <a:t>Уголок </a:t>
            </a:r>
            <a:r>
              <a:rPr lang="ru-RU" sz="2800" dirty="0" err="1" smtClean="0"/>
              <a:t>Светофорика</a:t>
            </a:r>
            <a:r>
              <a:rPr lang="ru-RU" sz="2800" dirty="0" smtClean="0"/>
              <a:t> включает в себя материалы и атрибуты по правилам дорожного движения, набор  дорожных знаков, зебру, светофор, макет перекрестка, велосипедная дорожка, пешеходный переход, автомобили служб спасения. </a:t>
            </a:r>
            <a:endParaRPr lang="ru-RU" sz="2800" dirty="0"/>
          </a:p>
        </p:txBody>
      </p:sp>
      <p:pic>
        <p:nvPicPr>
          <p:cNvPr id="13314" name="Picture 2" descr="C:\Users\Ученик\Desktop\фото уголки\IMG_20221206_162816.jpg"/>
          <p:cNvPicPr>
            <a:picLocks noGrp="1" noChangeAspect="1" noChangeArrowheads="1"/>
          </p:cNvPicPr>
          <p:nvPr>
            <p:ph idx="1"/>
          </p:nvPr>
        </p:nvPicPr>
        <p:blipFill>
          <a:blip r:embed="rId2" cstate="print"/>
          <a:srcRect/>
          <a:stretch>
            <a:fillRect/>
          </a:stretch>
        </p:blipFill>
        <p:spPr bwMode="auto">
          <a:xfrm>
            <a:off x="285720" y="928670"/>
            <a:ext cx="4104876" cy="47149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Рисунок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489922"/>
          </a:xfrm>
        </p:spPr>
        <p:txBody>
          <a:bodyPr>
            <a:normAutofit fontScale="90000"/>
          </a:bodyPr>
          <a:lstStyle/>
          <a:p>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3100" dirty="0" smtClean="0"/>
              <a:t/>
            </a:r>
            <a:br>
              <a:rPr lang="ru-RU" sz="3100" dirty="0" smtClean="0"/>
            </a:br>
            <a:r>
              <a:rPr lang="ru-RU" sz="5400" dirty="0" smtClean="0"/>
              <a:t/>
            </a:r>
            <a:br>
              <a:rPr lang="ru-RU" sz="5400" dirty="0" smtClean="0"/>
            </a:br>
            <a:r>
              <a:rPr lang="ru-RU" sz="3600" dirty="0" smtClean="0"/>
              <a:t>Развивающая предметно-развивающая среда в групповом помещении должна быть:</a:t>
            </a:r>
            <a:endParaRPr lang="ru-RU" dirty="0"/>
          </a:p>
        </p:txBody>
      </p:sp>
      <p:sp>
        <p:nvSpPr>
          <p:cNvPr id="3" name="Содержимое 2"/>
          <p:cNvSpPr>
            <a:spLocks noGrp="1"/>
          </p:cNvSpPr>
          <p:nvPr>
            <p:ph idx="1"/>
          </p:nvPr>
        </p:nvSpPr>
        <p:spPr/>
        <p:txBody>
          <a:bodyPr>
            <a:normAutofit/>
          </a:bodyPr>
          <a:lstStyle/>
          <a:p>
            <a:r>
              <a:rPr lang="ru-RU" dirty="0" smtClean="0"/>
              <a:t>- содержательно – насыщенной, развивающей;</a:t>
            </a:r>
          </a:p>
          <a:p>
            <a:r>
              <a:rPr lang="ru-RU" dirty="0" smtClean="0"/>
              <a:t>- трансформируемой;</a:t>
            </a:r>
          </a:p>
          <a:p>
            <a:r>
              <a:rPr lang="ru-RU" dirty="0" smtClean="0"/>
              <a:t>- полифункциональной;</a:t>
            </a:r>
          </a:p>
          <a:p>
            <a:r>
              <a:rPr lang="ru-RU" dirty="0" smtClean="0"/>
              <a:t>- вариативной;</a:t>
            </a:r>
          </a:p>
          <a:p>
            <a:r>
              <a:rPr lang="ru-RU" dirty="0" smtClean="0"/>
              <a:t>- доступной;</a:t>
            </a:r>
          </a:p>
          <a:p>
            <a:r>
              <a:rPr lang="ru-RU" dirty="0" smtClean="0"/>
              <a:t>- безопасной;</a:t>
            </a:r>
          </a:p>
          <a:p>
            <a:r>
              <a:rPr lang="ru-RU" dirty="0" smtClean="0"/>
              <a:t>- </a:t>
            </a:r>
            <a:r>
              <a:rPr lang="ru-RU" dirty="0" err="1" smtClean="0"/>
              <a:t>здоровьесберегающей</a:t>
            </a:r>
            <a:r>
              <a:rPr lang="ru-RU" dirty="0" smtClean="0"/>
              <a:t>;</a:t>
            </a:r>
          </a:p>
          <a:p>
            <a:r>
              <a:rPr lang="ru-RU" dirty="0" smtClean="0"/>
              <a:t>- эстетически – привлекательной.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14884"/>
            <a:ext cx="8229600" cy="1928826"/>
          </a:xfrm>
        </p:spPr>
        <p:txBody>
          <a:bodyPr>
            <a:normAutofit/>
          </a:bodyPr>
          <a:lstStyle/>
          <a:p>
            <a:r>
              <a:rPr lang="ru-RU" sz="2400" dirty="0" smtClean="0"/>
              <a:t>Выставочный стенд группы «</a:t>
            </a:r>
            <a:r>
              <a:rPr lang="ru-RU" sz="2400" dirty="0" err="1" smtClean="0"/>
              <a:t>Капитошка</a:t>
            </a:r>
            <a:r>
              <a:rPr lang="ru-RU" sz="2400" dirty="0" smtClean="0"/>
              <a:t>» очень красочный и насыщенный.На нем девиз и логотип группы. Также стенд включает в себя кармашки с информацией о воспитателях, режиме дня, расписании занятий, списке и днях рождения </a:t>
            </a:r>
            <a:r>
              <a:rPr lang="ru-RU" sz="2400" dirty="0" smtClean="0"/>
              <a:t>воспитанников и их </a:t>
            </a:r>
            <a:r>
              <a:rPr lang="ru-RU" sz="2400" dirty="0" smtClean="0"/>
              <a:t>достижениях.</a:t>
            </a:r>
            <a:endParaRPr lang="ru-RU" sz="2400" dirty="0"/>
          </a:p>
        </p:txBody>
      </p:sp>
      <p:pic>
        <p:nvPicPr>
          <p:cNvPr id="9218" name="Picture 2" descr="C:\Users\Ученик\Desktop\фото уголки\IMG_20221206_162129.jpg"/>
          <p:cNvPicPr>
            <a:picLocks noGrp="1" noChangeAspect="1" noChangeArrowheads="1"/>
          </p:cNvPicPr>
          <p:nvPr>
            <p:ph idx="1"/>
          </p:nvPr>
        </p:nvPicPr>
        <p:blipFill>
          <a:blip r:embed="rId2" cstate="print"/>
          <a:srcRect l="9104"/>
          <a:stretch>
            <a:fillRect/>
          </a:stretch>
        </p:blipFill>
        <p:spPr bwMode="auto">
          <a:xfrm>
            <a:off x="1071538" y="0"/>
            <a:ext cx="6929486" cy="455767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338" name="Picture 2" descr="C:\Users\Ученик\Desktop\фото уголки\IMG_20221206_171638.jpg"/>
          <p:cNvPicPr>
            <a:picLocks noGrp="1" noChangeAspect="1" noChangeArrowheads="1"/>
          </p:cNvPicPr>
          <p:nvPr>
            <p:ph idx="1"/>
          </p:nvPr>
        </p:nvPicPr>
        <p:blipFill>
          <a:blip r:embed="rId2" cstate="print"/>
          <a:srcRect l="9091" t="16071" r="12727" b="16071"/>
          <a:stretch>
            <a:fillRect/>
          </a:stretch>
        </p:blipFill>
        <p:spPr bwMode="auto">
          <a:xfrm>
            <a:off x="571472" y="0"/>
            <a:ext cx="8143932" cy="4910762"/>
          </a:xfrm>
          <a:prstGeom prst="rect">
            <a:avLst/>
          </a:prstGeom>
          <a:noFill/>
        </p:spPr>
      </p:pic>
      <p:sp>
        <p:nvSpPr>
          <p:cNvPr id="4" name="Прямоугольник 3"/>
          <p:cNvSpPr/>
          <p:nvPr/>
        </p:nvSpPr>
        <p:spPr>
          <a:xfrm>
            <a:off x="714348" y="5418536"/>
            <a:ext cx="7643866" cy="923330"/>
          </a:xfrm>
          <a:prstGeom prst="rect">
            <a:avLst/>
          </a:prstGeom>
        </p:spPr>
        <p:txBody>
          <a:bodyPr wrap="square">
            <a:spAutoFit/>
          </a:bodyPr>
          <a:lstStyle/>
          <a:p>
            <a:r>
              <a:rPr lang="ru-RU" dirty="0" smtClean="0"/>
              <a:t>Стенд информации для родителей (сетка занятий, режим дня, годовые задачи детского сада, консультации и рекомендации, объявления с мероприятиями в детском саду и в группе, меню дня и т. д.)</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Ученик\Desktop\фото уголки\IMG_20221206_162746.jpg"/>
          <p:cNvPicPr>
            <a:picLocks noGrp="1" noChangeAspect="1" noChangeArrowheads="1"/>
          </p:cNvPicPr>
          <p:nvPr>
            <p:ph idx="1"/>
          </p:nvPr>
        </p:nvPicPr>
        <p:blipFill>
          <a:blip r:embed="rId2" cstate="print"/>
          <a:srcRect/>
          <a:stretch>
            <a:fillRect/>
          </a:stretch>
        </p:blipFill>
        <p:spPr bwMode="auto">
          <a:xfrm>
            <a:off x="4781163" y="1000108"/>
            <a:ext cx="4219993" cy="5072098"/>
          </a:xfrm>
          <a:prstGeom prst="rect">
            <a:avLst/>
          </a:prstGeom>
          <a:noFill/>
        </p:spPr>
      </p:pic>
      <p:sp>
        <p:nvSpPr>
          <p:cNvPr id="4" name="Заголовок 3"/>
          <p:cNvSpPr>
            <a:spLocks noGrp="1"/>
          </p:cNvSpPr>
          <p:nvPr>
            <p:ph type="title"/>
          </p:nvPr>
        </p:nvSpPr>
        <p:spPr>
          <a:xfrm>
            <a:off x="214282" y="704088"/>
            <a:ext cx="4286280" cy="5582432"/>
          </a:xfrm>
        </p:spPr>
        <p:txBody>
          <a:bodyPr>
            <a:normAutofit fontScale="90000"/>
          </a:bodyPr>
          <a:lstStyle/>
          <a:p>
            <a:r>
              <a:rPr lang="ru-RU" sz="2700" dirty="0" smtClean="0"/>
              <a:t>       </a:t>
            </a:r>
            <a:r>
              <a:rPr lang="ru-RU" sz="1600" dirty="0" smtClean="0"/>
              <a:t>Уголок  продуктивной деятельности  называется «Фейерверк красок». </a:t>
            </a:r>
            <a:r>
              <a:rPr lang="ru-RU" sz="1600" dirty="0" smtClean="0"/>
              <a:t>Он</a:t>
            </a:r>
            <a:r>
              <a:rPr lang="ru-RU" sz="1600" dirty="0" smtClean="0"/>
              <a:t> </a:t>
            </a:r>
            <a:r>
              <a:rPr lang="ru-RU" sz="1600" dirty="0" smtClean="0"/>
              <a:t>имеет хорошее освещение. </a:t>
            </a:r>
            <a:br>
              <a:rPr lang="ru-RU" sz="1600" dirty="0" smtClean="0"/>
            </a:br>
            <a:r>
              <a:rPr lang="ru-RU" sz="1600" dirty="0" smtClean="0"/>
              <a:t>      На стеллажах  находятся инструменты для детского творчества: бумага разнообразного вида, стаканчики с карандашами и фломастерами, краски, разноцветные восковые мелки, кисти, пластилин.</a:t>
            </a:r>
            <a:br>
              <a:rPr lang="ru-RU" sz="1600" dirty="0" smtClean="0"/>
            </a:br>
            <a:r>
              <a:rPr lang="ru-RU" sz="1600" dirty="0" smtClean="0"/>
              <a:t> </a:t>
            </a:r>
            <a:br>
              <a:rPr lang="ru-RU" sz="1600" dirty="0" smtClean="0"/>
            </a:br>
            <a:r>
              <a:rPr lang="ru-RU" sz="1600" dirty="0" smtClean="0"/>
              <a:t>       Для </a:t>
            </a:r>
            <a:r>
              <a:rPr lang="ru-RU" sz="1600" dirty="0" err="1" smtClean="0"/>
              <a:t>изоуголка</a:t>
            </a:r>
            <a:r>
              <a:rPr lang="ru-RU" sz="1600" dirty="0" smtClean="0"/>
              <a:t> важно, чтобы все материалы были ярко и привлекательно оформлены, аккуратно разложены. Дети должны иметь возможность использовать любой материал в своём творчестве.</a:t>
            </a:r>
            <a:br>
              <a:rPr lang="ru-RU" sz="1600" dirty="0" smtClean="0"/>
            </a:br>
            <a:r>
              <a:rPr lang="ru-RU" sz="1600" dirty="0" smtClean="0"/>
              <a:t> Для старших дошкольников расстановку столов нужно делать так, чтобы ребята могли при желании заниматься совместной работой. Здесь же должны находиться образцы росписей (городецкая, </a:t>
            </a:r>
            <a:r>
              <a:rPr lang="ru-RU" sz="1600" dirty="0" err="1" smtClean="0"/>
              <a:t>жостовская</a:t>
            </a:r>
            <a:r>
              <a:rPr lang="ru-RU" sz="1600" dirty="0" smtClean="0"/>
              <a:t>, гжель, хохломская, дымковская игрушка), схемы рисования, раскраски. </a:t>
            </a:r>
            <a:r>
              <a:rPr lang="ru-RU" sz="1300" dirty="0" smtClean="0"/>
              <a:t/>
            </a:r>
            <a:br>
              <a:rPr lang="ru-RU" sz="1300" dirty="0" smtClean="0"/>
            </a:br>
            <a:r>
              <a:rPr lang="ru-RU" sz="1300" dirty="0" smtClean="0"/>
              <a:t> </a:t>
            </a:r>
            <a:r>
              <a:rPr lang="ru-RU" dirty="0" smtClean="0"/>
              <a:t/>
            </a:r>
            <a:br>
              <a:rPr lang="ru-RU" dirty="0" smtClean="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Выставка-стенд коллективных работ</a:t>
            </a:r>
            <a:endParaRPr lang="ru-RU" sz="4000" dirty="0"/>
          </a:p>
        </p:txBody>
      </p:sp>
      <p:pic>
        <p:nvPicPr>
          <p:cNvPr id="10242" name="Picture 2" descr="C:\Users\Ученик\Desktop\фото уголки\IMG_20221206_162111.jpg"/>
          <p:cNvPicPr>
            <a:picLocks noGrp="1" noChangeAspect="1" noChangeArrowheads="1"/>
          </p:cNvPicPr>
          <p:nvPr>
            <p:ph idx="1"/>
          </p:nvPr>
        </p:nvPicPr>
        <p:blipFill>
          <a:blip r:embed="rId2" cstate="print"/>
          <a:srcRect/>
          <a:stretch>
            <a:fillRect/>
          </a:stretch>
        </p:blipFill>
        <p:spPr bwMode="auto">
          <a:xfrm>
            <a:off x="1571604" y="1928802"/>
            <a:ext cx="5852583" cy="438943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Autofit/>
          </a:bodyPr>
          <a:lstStyle/>
          <a:p>
            <a:r>
              <a:rPr lang="ru-RU" sz="3200" dirty="0" smtClean="0"/>
              <a:t>Стенд для ежедневных работ воспитанников.</a:t>
            </a:r>
            <a:endParaRPr lang="ru-RU" sz="3200" dirty="0"/>
          </a:p>
        </p:txBody>
      </p:sp>
      <p:pic>
        <p:nvPicPr>
          <p:cNvPr id="1026" name="Picture 2"/>
          <p:cNvPicPr>
            <a:picLocks noGrp="1" noChangeAspect="1" noChangeArrowheads="1"/>
          </p:cNvPicPr>
          <p:nvPr>
            <p:ph idx="1"/>
          </p:nvPr>
        </p:nvPicPr>
        <p:blipFill>
          <a:blip r:embed="rId2" cstate="print"/>
          <a:srcRect l="18247" t="9620" r="5378"/>
          <a:stretch>
            <a:fillRect/>
          </a:stretch>
        </p:blipFill>
        <p:spPr bwMode="auto">
          <a:xfrm>
            <a:off x="1285852" y="1428736"/>
            <a:ext cx="6357982" cy="475298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43446"/>
            <a:ext cx="8229600" cy="2000264"/>
          </a:xfrm>
        </p:spPr>
        <p:txBody>
          <a:bodyPr>
            <a:normAutofit/>
          </a:bodyPr>
          <a:lstStyle/>
          <a:p>
            <a:r>
              <a:rPr lang="ru-RU" sz="2000" dirty="0" smtClean="0"/>
              <a:t>В патриотическом уголке находится коллаж «Моя Кабардино-Балкария». Он  оснащен следующими атрибутами: государственные символы: гимны, гербы, флаги России и КБР, фото президентов, предметы национального быта, </a:t>
            </a:r>
            <a:r>
              <a:rPr lang="ru-RU" sz="2000" dirty="0" err="1" smtClean="0"/>
              <a:t>лепбук</a:t>
            </a:r>
            <a:r>
              <a:rPr lang="ru-RU" sz="2000" dirty="0" smtClean="0"/>
              <a:t>  «Наша Родина-Россия»</a:t>
            </a:r>
            <a:endParaRPr lang="ru-RU" sz="2000" dirty="0"/>
          </a:p>
        </p:txBody>
      </p:sp>
      <p:pic>
        <p:nvPicPr>
          <p:cNvPr id="3074" name="Picture 2" descr="C:\Users\Ученик\Desktop\фото уголки\IMG_20221206_162714.jpg"/>
          <p:cNvPicPr>
            <a:picLocks noGrp="1" noChangeAspect="1" noChangeArrowheads="1"/>
          </p:cNvPicPr>
          <p:nvPr>
            <p:ph idx="1"/>
          </p:nvPr>
        </p:nvPicPr>
        <p:blipFill>
          <a:blip r:embed="rId2" cstate="print"/>
          <a:srcRect/>
          <a:stretch>
            <a:fillRect/>
          </a:stretch>
        </p:blipFill>
        <p:spPr bwMode="auto">
          <a:xfrm>
            <a:off x="428596" y="285728"/>
            <a:ext cx="7786742" cy="492922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325</TotalTime>
  <Words>464</Words>
  <PresentationFormat>Экран (4:3)</PresentationFormat>
  <Paragraphs>28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МКДОУ «Ручеек» г.п. Чегем   «Развивающая предметно-пространственная среда в старшей группе ДОУ»</vt:lpstr>
      <vt:lpstr>Слайд 2</vt:lpstr>
      <vt:lpstr>       Развивающая предметно-развивающая среда в групповом помещении должна быть:</vt:lpstr>
      <vt:lpstr>Выставочный стенд группы «Капитошка» очень красочный и насыщенный.На нем девиз и логотип группы. Также стенд включает в себя кармашки с информацией о воспитателях, режиме дня, расписании занятий, списке и днях рождения воспитанников и их достижениях.</vt:lpstr>
      <vt:lpstr>Слайд 5</vt:lpstr>
      <vt:lpstr>       Уголок  продуктивной деятельности  называется «Фейерверк красок». Он имеет хорошее освещение.        На стеллажах  находятся инструменты для детского творчества: бумага разнообразного вида, стаканчики с карандашами и фломастерами, краски, разноцветные восковые мелки, кисти, пластилин.          Для изоуголка важно, чтобы все материалы были ярко и привлекательно оформлены, аккуратно разложены. Дети должны иметь возможность использовать любой материал в своём творчестве.  Для старших дошкольников расстановку столов нужно делать так, чтобы ребята могли при желании заниматься совместной работой. Здесь же должны находиться образцы росписей (городецкая, жостовская, гжель, хохломская, дымковская игрушка), схемы рисования, раскраски.    </vt:lpstr>
      <vt:lpstr>Выставка-стенд коллективных работ</vt:lpstr>
      <vt:lpstr>Стенд для ежедневных работ воспитанников.</vt:lpstr>
      <vt:lpstr>В патриотическом уголке находится коллаж «Моя Кабардино-Балкария». Он  оснащен следующими атрибутами: государственные символы: гимны, гербы, флаги России и КБР, фото президентов, предметы национального быта, лепбук  «Наша Родина-Россия»</vt:lpstr>
      <vt:lpstr>Книжный уголок совмещается с зоной речевого развития. В нём одновременно размещают сказки, стихи и рассказы, рассказы о животных и растениях, книги, изучаемые на занятиях детские журналы, портреты писателей, литературные игры, викторины, сюжетные картинки, дидактические игры на развитие звуковой культуры и грамматического строя речи, повышение словарного запаса, мнемотаблицы и т. п.Здесь же располагаются альбомы для рассматривания, альбомы с артикуляционными упражнениями и скороговорками. В старшей группе в этой зоне располагается магнитная доска с азбукой. .</vt:lpstr>
      <vt:lpstr>Слайд 11</vt:lpstr>
      <vt:lpstr>В уголке здоровья находятся дидактические игры «Собери фигуру человека», «Здоровый малыш», «Зубы, уши, глаза», «Кожа, питание, сон», «Если малыш поранился», «Полезное и вредное»; ростомер,  дорожки здоровья, аптечка с предметами для оказания первой помощи, детский набор «Маленький доктор», пособия для развития дыхания, плакаты о строении человека, здоровом образе жизни.</vt:lpstr>
      <vt:lpstr>В нашем салоне красоты имеется богатый арсенал принадлежностей для красоты и здоровья. Множество заколок, бус, расчесок, набор «Юный стилист», куклы, «Маленькая фея»</vt:lpstr>
      <vt:lpstr> «Приятного аппетита» так называется уголок дежурств по кухне. В стенде с кармашками, в которых выставляются картинки, по которым дети определяют, кто дежурный. Так же здесь висят необходимые для дежурства атрибуты: фартуки и шапочки).</vt:lpstr>
      <vt:lpstr>Спортивный уголок. Здесь находится спортивный инвентарь как фабричного производства (скакалки, мячи, верёвки, клюшки, обручи, кольцеброссы, игры), так и подготовленные воспитателями совместно с родителями (флажки, ленты, мешочки, набитые песком, платочки). Необходимо предусмотреть спецоборудование для индивидуальных упражнений с детьми по предотвращению плоскостопия (массажная дорожка), улучшению осанки. </vt:lpstr>
      <vt:lpstr>Уголок Светофорика включает в себя материалы и атрибуты по правилам дорожного движения, набор  дорожных знаков, зебру, светофор, макет перекрестка, велосипедная дорожка, пешеходный переход, автомобили служб спасения.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МКДОУ «Ручеек» г.п. Чегем</dc:title>
  <dc:creator>Ученик</dc:creator>
  <cp:lastModifiedBy>Ученик</cp:lastModifiedBy>
  <cp:revision>79</cp:revision>
  <dcterms:created xsi:type="dcterms:W3CDTF">2002-01-01T05:44:51Z</dcterms:created>
  <dcterms:modified xsi:type="dcterms:W3CDTF">2002-01-01T01:13:31Z</dcterms:modified>
</cp:coreProperties>
</file>