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64" r:id="rId6"/>
    <p:sldId id="269" r:id="rId7"/>
    <p:sldId id="266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701" autoAdjust="0"/>
  </p:normalViewPr>
  <p:slideViewPr>
    <p:cSldViewPr snapToGrid="0" showGuides="1">
      <p:cViewPr varScale="1">
        <p:scale>
          <a:sx n="68" d="100"/>
          <a:sy n="68" d="100"/>
        </p:scale>
        <p:origin x="550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F097377B-7A80-4695-9311-7480A96BA5C2}" type="datetime1">
              <a:rPr lang="ru-RU" smtClean="0"/>
              <a:pPr algn="r" rtl="0"/>
              <a:t>23.06.2024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ru-RU" smtClean="0"/>
              <a:pPr algn="r"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AA1E4E1-DF6A-45D0-AB14-6A9A0B144578}" type="datetime1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C522B8D-815E-429C-9EC2-505CEC215084}" type="datetime1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 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0E4BC3-C763-48AA-8280-ACE59646066A}" type="datetime1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6D72474-459C-42C4-A0ED-A9AD89867D22}" type="datetime1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dirty="0"/>
              <a:t>09.10.2016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 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8D2BC5-0E5D-4645-A815-DFCA1A04B5A6}" type="datetime1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 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0" name="Рисунок 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9" name="Пояснительный текст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ru-RU" sz="1100" b="1" i="1" dirty="0">
                <a:latin typeface="Arial" pitchFamily="34" charset="0"/>
                <a:cs typeface="Arial" pitchFamily="34" charset="0"/>
              </a:rPr>
              <a:t>ПРИМЕЧАНИЕ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"Рисунки" в заполнителе, чтобы вставить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 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 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 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1" name="Группа 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F3049B1-F681-4AF5-B948-A3B940E9215A}" type="datetime1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 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9071334-89C1-48F8-8089-E3D6AA3BB79C}" type="datetime1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FDCDF3F-3D72-4F56-93A1-9DDD55AB6452}" type="datetime1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C11A32-C44A-4E32-8FFB-D057369B4F61}" type="datetime1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5ECC2E-6DAB-4717-9C53-38589639C202}" type="datetime1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0002A-E6EF-4378-B5A3-22E20EA855B1}" type="datetime1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5" rtl="0"/>
            <a:r>
              <a:rPr lang="ru-RU" dirty="0"/>
              <a:t>Шестой уровень</a:t>
            </a:r>
          </a:p>
          <a:p>
            <a:pPr lvl="6" rtl="0"/>
            <a:r>
              <a:rPr lang="ru-RU" dirty="0"/>
              <a:t>Седьмой уровень</a:t>
            </a:r>
          </a:p>
          <a:p>
            <a:pPr lvl="7" rtl="0"/>
            <a:r>
              <a:rPr lang="ru-RU" dirty="0"/>
              <a:t>Восьмой уровень</a:t>
            </a:r>
          </a:p>
          <a:p>
            <a:pPr lvl="8" rtl="0"/>
            <a:r>
              <a:rPr lang="ru-RU" dirty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A42E0B6C-3F58-4527-A133-F91FB65EBC2F}" type="datetime1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427705" cy="2219691"/>
          </a:xfrm>
        </p:spPr>
        <p:txBody>
          <a:bodyPr rtlCol="0" anchor="ctr">
            <a:normAutofit/>
          </a:bodyPr>
          <a:lstStyle/>
          <a:p>
            <a:r>
              <a:rPr lang="ru-RU" dirty="0" smtClean="0"/>
              <a:t>Читаем </a:t>
            </a:r>
            <a:r>
              <a:rPr lang="ru-RU" dirty="0"/>
              <a:t>«Слово о полку Игореве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4000" dirty="0" smtClean="0"/>
              <a:t>Викторина</a:t>
            </a:r>
            <a:endParaRPr lang="ru-RU" sz="4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274" y="1323437"/>
            <a:ext cx="4262034" cy="41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80072" y="283850"/>
            <a:ext cx="2086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r>
              <a:rPr lang="en-US" sz="4000" dirty="0"/>
              <a:t>I</a:t>
            </a:r>
            <a:r>
              <a:rPr lang="ru-RU" sz="4000" dirty="0" smtClean="0"/>
              <a:t> тур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22251" y="1858720"/>
            <a:ext cx="10105294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	Что значит выражение «вступить в </a:t>
            </a:r>
            <a:r>
              <a:rPr lang="ru-RU" sz="3200" b="1" dirty="0" err="1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стремень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»?</a:t>
            </a:r>
            <a:r>
              <a:rPr lang="en-US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22251" y="3323985"/>
            <a:ext cx="9725466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Сесть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коня, выступить в поход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22251" y="4162926"/>
            <a:ext cx="101052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4. Что 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</a:rPr>
              <a:t>значит выражение: «Князь Игорь пересел из злата седла в седло кощеево»?</a:t>
            </a:r>
            <a:endParaRPr lang="ru-RU" sz="3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22251" y="5559199"/>
            <a:ext cx="1005862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Игорь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попал в плен. Кощеево – 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рабское.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7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80072" y="283850"/>
            <a:ext cx="2086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r>
              <a:rPr lang="en-US" sz="4000" dirty="0"/>
              <a:t>I</a:t>
            </a:r>
            <a:r>
              <a:rPr lang="ru-RU" sz="4000" dirty="0" smtClean="0"/>
              <a:t> тур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22251" y="1567993"/>
            <a:ext cx="10105294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/>
              <a:t>Какие </a:t>
            </a:r>
            <a:r>
              <a:rPr lang="ru-RU" sz="3200" b="1" dirty="0"/>
              <a:t>четыре солнца имеются в виду в строке: «Четыре тучи с моря идут, хотят прикрыть четыре солнца»?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22251" y="3338345"/>
            <a:ext cx="10316309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Четыре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солнца – четыре князя: Игорь, Всеволод, Владимир-сын Игоря, Святослав </a:t>
            </a:r>
            <a:r>
              <a:rPr lang="ru-RU" sz="2800" dirty="0" err="1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Ольгович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-племянник Игоря и Всеволода. Это участники 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похода.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5586" y="4910951"/>
            <a:ext cx="101052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6</a:t>
            </a:r>
            <a:r>
              <a:rPr lang="en-US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.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 Закончите 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</a:rPr>
              <a:t>фразу: «Тяжко голове без плеч, беда телу без головы» - так и…</a:t>
            </a:r>
            <a:endParaRPr lang="ru-RU" sz="3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22251" y="6085371"/>
            <a:ext cx="10058629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Русской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земле без Игоря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58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80072" y="283850"/>
            <a:ext cx="2086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r>
              <a:rPr lang="en-US" sz="4000" dirty="0"/>
              <a:t>I</a:t>
            </a:r>
            <a:r>
              <a:rPr lang="ru-RU" sz="4000" dirty="0" smtClean="0"/>
              <a:t> тур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64454" y="2499878"/>
            <a:ext cx="10105294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32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/>
              <a:t>Закончите </a:t>
            </a:r>
            <a:r>
              <a:rPr lang="ru-RU" sz="3200" b="1" dirty="0"/>
              <a:t>фразу: «Вступите же, господа, в золотые стремена за обиду сего времени, за землю Русскую</a:t>
            </a:r>
            <a:r>
              <a:rPr lang="ru-RU" sz="3200" b="1" dirty="0" smtClean="0"/>
              <a:t>,…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64454" y="4684155"/>
            <a:ext cx="1031630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…за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раны Игоревы, буйного </a:t>
            </a:r>
            <a:r>
              <a:rPr lang="ru-RU" sz="2800" dirty="0" err="1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Святославича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09" y="234420"/>
            <a:ext cx="9346004" cy="642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80072" y="283850"/>
            <a:ext cx="2086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II</a:t>
            </a:r>
            <a:r>
              <a:rPr lang="en-US" sz="4000" dirty="0"/>
              <a:t>I</a:t>
            </a:r>
            <a:r>
              <a:rPr lang="ru-RU" sz="4000" dirty="0" smtClean="0"/>
              <a:t> тур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64454" y="1665194"/>
            <a:ext cx="10105294" cy="2141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800" b="1" dirty="0" smtClean="0"/>
              <a:t>Выразительное </a:t>
            </a:r>
            <a:r>
              <a:rPr lang="ru-RU" sz="2800" b="1" dirty="0"/>
              <a:t>чтение отрывка «Плач Ярославны</a:t>
            </a:r>
            <a:r>
              <a:rPr lang="ru-RU" sz="2800" b="1" dirty="0" smtClean="0"/>
              <a:t>»</a:t>
            </a:r>
            <a:r>
              <a:rPr lang="en-US" sz="2800" b="1" dirty="0"/>
              <a:t>.</a:t>
            </a:r>
            <a:endParaRPr lang="ru-RU" sz="2800" b="1" dirty="0"/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800" b="1" dirty="0" smtClean="0"/>
              <a:t>С </a:t>
            </a:r>
            <a:r>
              <a:rPr lang="ru-RU" sz="2800" b="1" dirty="0"/>
              <a:t>какими упрёками обращается Ярославна к ветру и солнцу?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64455" y="3429548"/>
            <a:ext cx="10105294" cy="3063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Ветер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веет навстречу, мчит вражеские стрелы на русское войско. Ветер развеял её веселье по 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ковылю.</a:t>
            </a:r>
            <a:endParaRPr lang="en-US" sz="2800" dirty="0" smtClean="0">
              <a:solidFill>
                <a:srgbClr val="333333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Солнце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горячими лучами в поле усиливает безводную 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жажду</a:t>
            </a:r>
            <a:r>
              <a:rPr lang="en-US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333333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войско Игоря отрезано было от воды половцами и страдало от жары и жажды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3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056" y="200734"/>
            <a:ext cx="8656320" cy="64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80072" y="283850"/>
            <a:ext cx="2086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r>
              <a:rPr lang="en-US" sz="4000" dirty="0"/>
              <a:t>V</a:t>
            </a:r>
            <a:r>
              <a:rPr lang="ru-RU" sz="4000" dirty="0" smtClean="0"/>
              <a:t> тур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64454" y="1477625"/>
            <a:ext cx="10105294" cy="1380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400" b="1" dirty="0" smtClean="0"/>
              <a:t>Расположите </a:t>
            </a:r>
            <a:r>
              <a:rPr lang="ru-RU" sz="2400" b="1" dirty="0"/>
              <a:t>фрагменты «Слова…» в том порядке, в каком они встречаются в «Слове</a:t>
            </a:r>
            <a:r>
              <a:rPr lang="ru-RU" sz="2400" b="1" dirty="0" smtClean="0"/>
              <a:t>…»</a:t>
            </a:r>
            <a:r>
              <a:rPr lang="en-US" sz="2400" b="1" dirty="0" smtClean="0"/>
              <a:t>.</a:t>
            </a:r>
            <a:endParaRPr lang="ru-RU" sz="2400" b="1" dirty="0" smtClean="0"/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64454" y="2468492"/>
            <a:ext cx="5800580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Солнце </a:t>
            </a: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светится на небе, –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 Игорь-князь в Русской земле;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девицы поют на Дунае, –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вьются голоса их через море до </a:t>
            </a:r>
            <a:r>
              <a:rPr lang="ru-RU" sz="20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Киева</a:t>
            </a:r>
            <a:r>
              <a:rPr lang="en-US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4454" y="4295065"/>
            <a:ext cx="5416062" cy="2397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Днепр </a:t>
            </a:r>
            <a:r>
              <a:rPr lang="ru-RU" sz="2000" dirty="0" err="1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Словутич</a:t>
            </a: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Ты пробил каменные горы</a:t>
            </a:r>
            <a:b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сквозь землю Половецкую…</a:t>
            </a:r>
            <a:b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Прилелей</a:t>
            </a: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же, господин, моего милого ко мне,</a:t>
            </a:r>
            <a:b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чтобы не слала я к нему </a:t>
            </a:r>
            <a:r>
              <a:rPr lang="ru-RU" sz="20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слёз</a:t>
            </a: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море рано»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32097" y="2395961"/>
            <a:ext cx="5036235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 err="1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Боян</a:t>
            </a:r>
            <a:r>
              <a:rPr lang="ru-RU" sz="20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же, братья, не десять соколов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стадо лебедей напускал,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но свои вещие персты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живые струны </a:t>
            </a:r>
            <a:r>
              <a:rPr lang="ru-RU" sz="2000" dirty="0" err="1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восклад</a:t>
            </a:r>
            <a:r>
              <a:rPr lang="en-US" sz="20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32097" y="4497011"/>
            <a:ext cx="460482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«Ваши </a:t>
            </a: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храбрые сердца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из крепкого булата </a:t>
            </a:r>
            <a:r>
              <a:rPr lang="ru-RU" sz="2000" dirty="0" err="1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скованы</a:t>
            </a:r>
            <a:endParaRPr lang="ru-RU" sz="2000" dirty="0">
              <a:solidFill>
                <a:srgbClr val="333333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в смелости закалены.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Что же сотворили вы </a:t>
            </a:r>
            <a:r>
              <a:rPr lang="ru-RU" sz="20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моей</a:t>
            </a:r>
            <a:r>
              <a:rPr lang="en-US" sz="20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серебряной </a:t>
            </a: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седине?»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12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80072" y="283850"/>
            <a:ext cx="2086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r>
              <a:rPr lang="en-US" sz="4000" dirty="0"/>
              <a:t>V</a:t>
            </a:r>
            <a:r>
              <a:rPr lang="ru-RU" sz="4000" dirty="0" smtClean="0"/>
              <a:t> тур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64454" y="1477625"/>
            <a:ext cx="10105294" cy="157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800" b="1" dirty="0" smtClean="0"/>
              <a:t>Расположите </a:t>
            </a:r>
            <a:r>
              <a:rPr lang="ru-RU" sz="2800" b="1" dirty="0"/>
              <a:t>фрагменты «Слова…» в том порядке, в каком они встречаются в «Слове</a:t>
            </a:r>
            <a:r>
              <a:rPr lang="ru-RU" sz="2800" b="1" dirty="0" smtClean="0"/>
              <a:t>…»</a:t>
            </a:r>
            <a:r>
              <a:rPr lang="en-US" sz="2800" b="1" dirty="0" smtClean="0"/>
              <a:t>.</a:t>
            </a:r>
            <a:endParaRPr lang="ru-RU" sz="2800" b="1" dirty="0" smtClean="0"/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64454" y="3123975"/>
            <a:ext cx="4379743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дружина моя и братья!</a:t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Лучше ведь убитым быть,</a:t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 пленённым быть,</a:t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сядем же, братья,</a:t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борзых коней</a:t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 посмотрим хоть</a:t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синий Дон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8991" y="3963691"/>
            <a:ext cx="4464147" cy="1179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sz="6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6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6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6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47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114" y="151287"/>
            <a:ext cx="9538172" cy="65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5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80072" y="283850"/>
            <a:ext cx="155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</a:t>
            </a:r>
            <a:r>
              <a:rPr lang="ru-RU" sz="4000" dirty="0" smtClean="0"/>
              <a:t> тур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22250" y="1666662"/>
            <a:ext cx="851564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Кем и когда было открыто «Слово…»?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22250" y="2584575"/>
            <a:ext cx="10133429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конце 18 века собирателем и любителем древностей графом А.Н. Мусиным-Пушкиным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22250" y="3897596"/>
            <a:ext cx="100586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2. 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Какова 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</a:rPr>
              <a:t>дальнейшая судьба рукописи?</a:t>
            </a:r>
            <a:endParaRPr lang="ru-RU" sz="3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22250" y="4781012"/>
            <a:ext cx="10058629" cy="157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Впервые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опубликовано в Москве в 1800 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  <a:r>
              <a:rPr lang="en-US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это же время снята копия для Екатерины 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lang="en-US" sz="2800" dirty="0" smtClean="0">
              <a:solidFill>
                <a:srgbClr val="333333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1812 году рукопись погибла при пожаре в 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Москве.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 3"/>
          <p:cNvSpPr txBox="1">
            <a:spLocks/>
          </p:cNvSpPr>
          <p:nvPr/>
        </p:nvSpPr>
        <p:spPr>
          <a:xfrm>
            <a:off x="560950" y="1702651"/>
            <a:ext cx="4729250" cy="524913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ru-RU" sz="2400" b="1" dirty="0" smtClean="0"/>
              <a:t>Историческая основа «Слова…»: события, герои, автор</a:t>
            </a:r>
          </a:p>
          <a:p>
            <a:pPr marL="457200" indent="-457200">
              <a:buAutoNum type="arabicPeriod"/>
            </a:pPr>
            <a:r>
              <a:rPr lang="ru-RU" sz="2400" b="1" dirty="0" smtClean="0"/>
              <a:t>Тайны языка «Слова…»</a:t>
            </a:r>
          </a:p>
          <a:p>
            <a:pPr marL="457200" indent="-457200">
              <a:buAutoNum type="arabicPeriod"/>
            </a:pPr>
            <a:r>
              <a:rPr lang="ru-RU" sz="2400" b="1" dirty="0" smtClean="0"/>
              <a:t>Читаем выразительно</a:t>
            </a:r>
          </a:p>
          <a:p>
            <a:pPr marL="457200" indent="-457200">
              <a:buAutoNum type="arabicPeriod"/>
            </a:pPr>
            <a:r>
              <a:rPr lang="ru-RU" sz="2400" b="1" dirty="0" smtClean="0"/>
              <a:t>Эпизод, эпизод, эпизод</a:t>
            </a:r>
          </a:p>
          <a:p>
            <a:pPr marL="457200" indent="-457200">
              <a:buAutoNum type="arabicPeriod"/>
            </a:pPr>
            <a:r>
              <a:rPr lang="ru-RU" sz="2400" b="1" dirty="0" smtClean="0"/>
              <a:t>Судьба «Слова…»</a:t>
            </a:r>
          </a:p>
          <a:p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b="2381"/>
          <a:stretch>
            <a:fillRect/>
          </a:stretch>
        </p:blipFill>
        <p:spPr>
          <a:xfrm>
            <a:off x="5178778" y="1093762"/>
            <a:ext cx="6442453" cy="458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80072" y="283850"/>
            <a:ext cx="155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</a:t>
            </a:r>
            <a:r>
              <a:rPr lang="ru-RU" sz="4000" dirty="0" smtClean="0"/>
              <a:t> тур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22250" y="1666662"/>
            <a:ext cx="851564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en-US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переводчиков «Слова…»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22250" y="2546297"/>
            <a:ext cx="10133429" cy="134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Жуковский, И. Козлов, А. Майков, К. 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Бальмонт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Н. Заболоцкий, Н. </a:t>
            </a:r>
            <a:r>
              <a:rPr lang="ru-RU" sz="2800" dirty="0" err="1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Рыленков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Д. 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Лихачёв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И. Шкляревский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22250" y="3897596"/>
            <a:ext cx="105742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33333"/>
                </a:solidFill>
                <a:ea typeface="Times New Roman" panose="02020603050405020304" pitchFamily="18" charset="0"/>
              </a:rPr>
              <a:t>4</a:t>
            </a:r>
            <a:r>
              <a:rPr lang="en-US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. 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Назовите 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</a:rPr>
              <a:t>русского поэта, автора стихотворения «Игорь и Ярославна», почему стихотворение имеет такое название?</a:t>
            </a:r>
            <a:endParaRPr lang="ru-RU" sz="3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26342" y="5648520"/>
            <a:ext cx="10058629" cy="98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Игорь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Северянин. Разлука с любимой напоминает лирический сюжет «Слова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r>
              <a:rPr lang="en-US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3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80072" y="283850"/>
            <a:ext cx="155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</a:t>
            </a:r>
            <a:r>
              <a:rPr lang="ru-RU" sz="4000" dirty="0" smtClean="0"/>
              <a:t> тур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22250" y="2238748"/>
            <a:ext cx="10133429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	Назовите композитора, создавшего оперу по «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Слову</a:t>
            </a:r>
            <a:r>
              <a:rPr lang="en-US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какое название он ей дал?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22249" y="3615442"/>
            <a:ext cx="10133429" cy="2474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П. Бородин (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1833-1887</a:t>
            </a:r>
            <a:r>
              <a:rPr lang="en-US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dirty="0">
              <a:solidFill>
                <a:srgbClr val="333333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оперы «Князь Игорь» заняло почти 30 лет. Завершена после смерти композитора в 1890 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en-US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333333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solidFill>
                <a:srgbClr val="333333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7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21" y="155330"/>
            <a:ext cx="9753891" cy="654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866" y="170177"/>
            <a:ext cx="9200270" cy="65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6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80072" y="283850"/>
            <a:ext cx="1369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</a:t>
            </a:r>
            <a:r>
              <a:rPr lang="ru-RU" sz="4000" dirty="0" smtClean="0"/>
              <a:t> тур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22251" y="1586750"/>
            <a:ext cx="851564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князь Игорь выступил в поход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22251" y="2532095"/>
            <a:ext cx="332127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 мая 1185 года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22251" y="3364633"/>
            <a:ext cx="4665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2. 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Кто 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</a:rPr>
              <a:t>такой </a:t>
            </a:r>
            <a:r>
              <a:rPr lang="ru-RU" sz="32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Боян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</a:rPr>
              <a:t>?</a:t>
            </a:r>
            <a:endParaRPr lang="ru-RU" sz="3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22251" y="4252035"/>
            <a:ext cx="1005862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Певец-поэт, живший 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второй половине 11 в.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22251" y="5108019"/>
            <a:ext cx="580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3. 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Кто 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</a:rPr>
              <a:t>такой Всеволод?</a:t>
            </a:r>
            <a:endParaRPr lang="ru-RU" sz="32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22251" y="5995421"/>
            <a:ext cx="8268482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Родной брат Игоря, князь </a:t>
            </a:r>
            <a:r>
              <a:rPr lang="ru-RU" sz="2800" dirty="0" err="1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трубчевский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и курский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80072" y="283850"/>
            <a:ext cx="1369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</a:t>
            </a:r>
            <a:r>
              <a:rPr lang="ru-RU" sz="4000" dirty="0" smtClean="0"/>
              <a:t> тур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22251" y="1586750"/>
            <a:ext cx="10597663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46088" algn="l"/>
              </a:tabLst>
            </a:pPr>
            <a:r>
              <a:rPr lang="en-US" sz="3200" b="1" dirty="0" smtClean="0">
                <a:solidFill>
                  <a:srgbClr val="333333"/>
                </a:solidFill>
                <a:cs typeface="Times New Roman" panose="02020603050405020304" pitchFamily="18" charset="0"/>
              </a:rPr>
              <a:t>4. </a:t>
            </a:r>
            <a:r>
              <a:rPr lang="ru-RU" sz="3200" b="1" dirty="0" smtClean="0">
                <a:solidFill>
                  <a:srgbClr val="333333"/>
                </a:solidFill>
                <a:cs typeface="Times New Roman" panose="02020603050405020304" pitchFamily="18" charset="0"/>
              </a:rPr>
              <a:t>Не </a:t>
            </a:r>
            <a:r>
              <a:rPr lang="ru-RU" sz="3200" b="1" dirty="0">
                <a:solidFill>
                  <a:srgbClr val="333333"/>
                </a:solidFill>
                <a:cs typeface="Times New Roman" panose="02020603050405020304" pitchFamily="18" charset="0"/>
              </a:rPr>
              <a:t>остановило князя </a:t>
            </a:r>
            <a:r>
              <a:rPr lang="ru-RU" sz="3200" b="1" dirty="0" smtClean="0">
                <a:solidFill>
                  <a:srgbClr val="333333"/>
                </a:solidFill>
                <a:cs typeface="Times New Roman" panose="02020603050405020304" pitchFamily="18" charset="0"/>
              </a:rPr>
              <a:t>Игоря</a:t>
            </a:r>
            <a:r>
              <a:rPr lang="en-US" sz="3200" b="1" dirty="0" smtClean="0">
                <a:solidFill>
                  <a:srgbClr val="333333"/>
                </a:solidFill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333333"/>
                </a:solidFill>
                <a:cs typeface="Times New Roman" panose="02020603050405020304" pitchFamily="18" charset="0"/>
              </a:rPr>
              <a:t>и предзнаменование </a:t>
            </a:r>
            <a:r>
              <a:rPr lang="ru-RU" sz="3200" b="1" dirty="0">
                <a:solidFill>
                  <a:srgbClr val="333333"/>
                </a:solidFill>
                <a:cs typeface="Times New Roman" panose="02020603050405020304" pitchFamily="18" charset="0"/>
              </a:rPr>
              <a:t>несчастья, какое именно?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22250" y="2847775"/>
            <a:ext cx="677125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Солнечное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затмение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22250" y="3597371"/>
            <a:ext cx="8473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</a:rPr>
              <a:t>5</a:t>
            </a:r>
            <a:r>
              <a:rPr lang="en-US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. 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Как 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</a:rPr>
              <a:t>долго длился поход Игоря?</a:t>
            </a:r>
            <a:endParaRPr lang="ru-RU" sz="3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22250" y="4378386"/>
            <a:ext cx="10058629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пятницы по воскресенье, около трёх дней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22250" y="5154459"/>
            <a:ext cx="10682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6. Кто 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</a:rPr>
              <a:t>в «Слове…» проронил своё «златое слово»?</a:t>
            </a:r>
            <a:endParaRPr lang="ru-RU" sz="32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22250" y="5915704"/>
            <a:ext cx="359976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Святослав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Киевский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9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80072" y="283850"/>
            <a:ext cx="1369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</a:t>
            </a:r>
            <a:r>
              <a:rPr lang="ru-RU" sz="4000" dirty="0" smtClean="0"/>
              <a:t> тур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22251" y="1586750"/>
            <a:ext cx="10597663" cy="1107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46088" algn="l"/>
              </a:tabLst>
            </a:pPr>
            <a:r>
              <a:rPr lang="ru-RU" sz="3200" b="1" dirty="0">
                <a:solidFill>
                  <a:srgbClr val="333333"/>
                </a:solidFill>
                <a:cs typeface="Times New Roman" panose="02020603050405020304" pitchFamily="18" charset="0"/>
              </a:rPr>
              <a:t>7</a:t>
            </a:r>
            <a:r>
              <a:rPr lang="en-US" sz="3200" b="1" dirty="0" smtClean="0">
                <a:solidFill>
                  <a:srgbClr val="333333"/>
                </a:solidFill>
                <a:cs typeface="Times New Roman" panose="02020603050405020304" pitchFamily="18" charset="0"/>
              </a:rPr>
              <a:t>. </a:t>
            </a:r>
            <a:r>
              <a:rPr lang="ru-RU" sz="3200" b="1" dirty="0" smtClean="0">
                <a:solidFill>
                  <a:srgbClr val="333333"/>
                </a:solidFill>
                <a:cs typeface="Times New Roman" panose="02020603050405020304" pitchFamily="18" charset="0"/>
              </a:rPr>
              <a:t>Кем </a:t>
            </a:r>
            <a:r>
              <a:rPr lang="ru-RU" sz="3200" b="1" dirty="0">
                <a:solidFill>
                  <a:srgbClr val="333333"/>
                </a:solidFill>
                <a:cs typeface="Times New Roman" panose="02020603050405020304" pitchFamily="18" charset="0"/>
              </a:rPr>
              <a:t>приходится Святослав Киевский Игорю и Всеволоду </a:t>
            </a:r>
            <a:r>
              <a:rPr lang="ru-RU" sz="3200" b="1" dirty="0" err="1">
                <a:solidFill>
                  <a:srgbClr val="333333"/>
                </a:solidFill>
                <a:cs typeface="Times New Roman" panose="02020603050405020304" pitchFamily="18" charset="0"/>
              </a:rPr>
              <a:t>Святославичам</a:t>
            </a:r>
            <a:r>
              <a:rPr lang="ru-RU" sz="3200" b="1" dirty="0">
                <a:solidFill>
                  <a:srgbClr val="333333"/>
                </a:solidFill>
                <a:cs typeface="Times New Roman" panose="02020603050405020304" pitchFamily="18" charset="0"/>
              </a:rPr>
              <a:t>?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22250" y="2847775"/>
            <a:ext cx="6771251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Двоюродным братом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22250" y="3597371"/>
            <a:ext cx="8473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8</a:t>
            </a:r>
            <a:r>
              <a:rPr lang="en-US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. 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Кто 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</a:rPr>
              <a:t>«плачет» в Путивле по Игорю?</a:t>
            </a:r>
            <a:endParaRPr lang="ru-RU" sz="3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22250" y="4378386"/>
            <a:ext cx="10058629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Жена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Игоря – Ярославна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22250" y="5154459"/>
            <a:ext cx="10682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</a:rPr>
              <a:t>9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. К 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</a:rPr>
              <a:t>кому или к чему обращён плач?</a:t>
            </a:r>
            <a:endParaRPr lang="ru-RU" sz="32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22250" y="5915704"/>
            <a:ext cx="4629344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ветру, к Днепру, к солнцу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80072" y="283850"/>
            <a:ext cx="1369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</a:t>
            </a:r>
            <a:r>
              <a:rPr lang="ru-RU" sz="4000" dirty="0" smtClean="0"/>
              <a:t> тур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59765" y="2576178"/>
            <a:ext cx="581464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46088" algn="l"/>
              </a:tabLst>
            </a:pPr>
            <a:r>
              <a:rPr lang="ru-RU" sz="3200" b="1" dirty="0" smtClean="0">
                <a:solidFill>
                  <a:srgbClr val="333333"/>
                </a:solidFill>
                <a:cs typeface="Times New Roman" panose="02020603050405020304" pitchFamily="18" charset="0"/>
              </a:rPr>
              <a:t>10</a:t>
            </a:r>
            <a:r>
              <a:rPr lang="en-US" sz="3200" b="1" dirty="0" smtClean="0">
                <a:solidFill>
                  <a:srgbClr val="333333"/>
                </a:solidFill>
                <a:cs typeface="Times New Roman" panose="02020603050405020304" pitchFamily="18" charset="0"/>
              </a:rPr>
              <a:t>. </a:t>
            </a:r>
            <a:r>
              <a:rPr lang="ru-RU" sz="3200" b="1" dirty="0" smtClean="0">
                <a:solidFill>
                  <a:srgbClr val="333333"/>
                </a:solidFill>
                <a:cs typeface="Times New Roman" panose="02020603050405020304" pitchFamily="18" charset="0"/>
              </a:rPr>
              <a:t>Каков </a:t>
            </a:r>
            <a:r>
              <a:rPr lang="ru-RU" sz="3200" b="1" dirty="0">
                <a:solidFill>
                  <a:srgbClr val="333333"/>
                </a:solidFill>
                <a:cs typeface="Times New Roman" panose="02020603050405020304" pitchFamily="18" charset="0"/>
              </a:rPr>
              <a:t>идейный замысел автора «Слова»?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59766" y="4019946"/>
            <a:ext cx="5814646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Призыв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 объединению русских князей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100" y="1580270"/>
            <a:ext cx="3789393" cy="507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794" y="261430"/>
            <a:ext cx="9894277" cy="63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80072" y="283850"/>
            <a:ext cx="2086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r>
              <a:rPr lang="en-US" sz="4000" dirty="0"/>
              <a:t>I</a:t>
            </a:r>
            <a:r>
              <a:rPr lang="ru-RU" sz="4000" dirty="0" smtClean="0"/>
              <a:t> тур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22251" y="1567993"/>
            <a:ext cx="10105294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/>
              <a:t>Закончите </a:t>
            </a:r>
            <a:r>
              <a:rPr lang="ru-RU" sz="3200" b="1" dirty="0"/>
              <a:t>фразу: «Спозаранок в пятницу потоптали они поганые полки …(какие?)» и объясните значение слова </a:t>
            </a:r>
            <a:r>
              <a:rPr lang="ru-RU" sz="3200" b="1" dirty="0" smtClean="0"/>
              <a:t>«поганые».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22251" y="3338345"/>
            <a:ext cx="9725466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Половецкие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Поганые (от лат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800" dirty="0" err="1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aganus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«языческие») – «неверные-иноверцы, нечистые</a:t>
            </a: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22251" y="4449928"/>
            <a:ext cx="10105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2.</a:t>
            </a:r>
            <a:r>
              <a:rPr lang="ru-RU" sz="3200" b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 «</a:t>
            </a:r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</a:rPr>
              <a:t>Вымостили топкие болота епанчами красными врагов». Какими предметами вымостили болота русские воины?</a:t>
            </a:r>
            <a:endParaRPr lang="ru-RU" sz="3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22251" y="6107412"/>
            <a:ext cx="10058629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Плащами, накидками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Научная литература 16 х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62_TF03431380" id="{C5372053-071F-4A30-B713-CAC0FBBF8602}" vid="{47BF81C2-3D26-44B6-92D3-BB3940A76306}"/>
    </a:ext>
  </a:extLst>
</a:theme>
</file>

<file path=ppt/theme/theme2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DDBB83-77C1-4099-A0AA-289882E745E2}">
  <ds:schemaRefs>
    <ds:schemaRef ds:uri="http://purl.org/dc/dcmitype/"/>
    <ds:schemaRef ds:uri="http://schemas.microsoft.com/office/2006/documentManagement/types"/>
    <ds:schemaRef ds:uri="4873beb7-5857-4685-be1f-d57550cc96cc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презентация, макет с лентами и полосками (широкоэкранный формат)</Template>
  <TotalTime>0</TotalTime>
  <Words>747</Words>
  <Application>Microsoft Office PowerPoint</Application>
  <PresentationFormat>Широкоэкранный</PresentationFormat>
  <Paragraphs>89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Euphemia</vt:lpstr>
      <vt:lpstr>Plantagenet Cherokee</vt:lpstr>
      <vt:lpstr>Times New Roman</vt:lpstr>
      <vt:lpstr>Wingdings</vt:lpstr>
      <vt:lpstr>Научная литература 16 х 9</vt:lpstr>
      <vt:lpstr>Читаем «Слово о полку Игореве»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2024-06-23T13:48:27Z</dcterms:created>
  <dcterms:modified xsi:type="dcterms:W3CDTF">2024-06-23T15:16:29Z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