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0" r:id="rId3"/>
    <p:sldId id="266" r:id="rId4"/>
    <p:sldId id="269" r:id="rId5"/>
    <p:sldId id="268" r:id="rId6"/>
    <p:sldId id="270" r:id="rId7"/>
    <p:sldId id="271" r:id="rId8"/>
    <p:sldId id="272" r:id="rId9"/>
    <p:sldId id="281" r:id="rId10"/>
    <p:sldId id="282" r:id="rId11"/>
    <p:sldId id="284" r:id="rId12"/>
    <p:sldId id="285" r:id="rId13"/>
    <p:sldId id="286" r:id="rId14"/>
    <p:sldId id="289" r:id="rId15"/>
    <p:sldId id="275" r:id="rId16"/>
    <p:sldId id="277" r:id="rId17"/>
    <p:sldId id="278" r:id="rId18"/>
    <p:sldId id="29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99592" y="683697"/>
            <a:ext cx="7321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Сохранение редких представителей флоры и фауны Арктики.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5122EE-D1D9-4F1A-9792-7C261C6B48C9}"/>
              </a:ext>
            </a:extLst>
          </p:cNvPr>
          <p:cNvSpPr/>
          <p:nvPr/>
        </p:nvSpPr>
        <p:spPr>
          <a:xfrm>
            <a:off x="5314999" y="4725144"/>
            <a:ext cx="3600401" cy="1323439"/>
          </a:xfrm>
          <a:prstGeom prst="rect">
            <a:avLst/>
          </a:prstGeom>
          <a:solidFill>
            <a:schemeClr val="accent3">
              <a:lumMod val="75000"/>
              <a:alpha val="59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Подготовила: ученица 2в класса</a:t>
            </a:r>
          </a:p>
          <a:p>
            <a:pPr algn="ctr"/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Синева Анна</a:t>
            </a:r>
            <a:endParaRPr lang="ru-RU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МАОУ СОШ №4 УИАЯ</a:t>
            </a:r>
            <a:endParaRPr lang="ru-RU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Карта_Арктики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420888"/>
            <a:ext cx="4014389" cy="41722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7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827584" y="274537"/>
            <a:ext cx="7859216" cy="52322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Гренландский кит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3635896" y="912808"/>
            <a:ext cx="5527861" cy="5632311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 животное еще недавно считалось исчезнувшим видом. Сегодня же известно, что в мире осталось несколько сотен особей. Низкий репродуктивный потенциал не позволяет виду быстро восстановить численность до безопасного уровня. Вид повсеместно охраняется, однако животное не застраховано от случайного попадания в дрифтерные рыболовные сети. Также киты очень чувствительны к разливам нефти, поскольку нефтяная пленка уничтожает их кормовую базу – планктон. При попадании в организм кита нефть вызывает желудочно-кишечные кровотечения, почечную недостаточность, интоксикацию печени, нарушение кровяного давления. Пары от испарений нефти приводят к поражению органов дыхания.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692276"/>
            <a:ext cx="317869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15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7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827584" y="274537"/>
            <a:ext cx="7859216" cy="52322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Белый медведь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3635896" y="912808"/>
            <a:ext cx="5527861" cy="5016758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Белый медведь – самый крупный наземный хищник планеты. В среднем вес взрослого медведя составляет 400-500 кг, но известны случаи, когда вес животного достигал 750 кг. При этом новорожденный медвежонок весит всего полкилограмма. По оценкам специалистов, сейчас в Арктике насчитывается порядка 20-25 тысяч белых медведей. Экологи предупреждают, что к 2050 году численность популяции может сократиться более чем на две трети. Ухудшению условий жизни белых медведей способствует изменение климата, браконьерство и добыча нефти, сопровождаемая загрязнением вод. Загрязнение вод приводит к отравлению медведей пестицидами и их метаболитами..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9" y="1786378"/>
            <a:ext cx="3578662" cy="42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71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7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662149" y="69886"/>
            <a:ext cx="7859216" cy="52322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Нарвал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3567292" y="536925"/>
            <a:ext cx="5527861" cy="6247864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Нарвал, или единорог, – уникальное морское млекопитающее, которое водится только в Арктике. Этот представитель зубатых китов может похвастать всего двумя верхними зубами, один из которых у самцов вырастает в закрученный в спираль бивень длиной до 3 м и весом 10 кг. Встречаются нарвалы с двумя бивнями. Нарвалы очень чувствительны к подводным шумам. Это значит, что интенсивное судоходство, а также всевозможные строительные работы в местах их обитаний могут негативно сказаться на животных. Не говоря уже о возможных последствиях </a:t>
            </a:r>
            <a:r>
              <a:rPr lang="ru-RU" sz="2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нефтеразливов</a:t>
            </a:r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У морских млекопитающих нефтепродукты вызывают раздражение кожи, глаз и снижение способности к плаванию. Также страдает жировой слой: он теряет способность удерживать тепло и воду, из-за чего нарушается терморегуляция животного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94" y="1387525"/>
            <a:ext cx="3245781" cy="49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44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7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662149" y="69886"/>
            <a:ext cx="7859216" cy="52322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Сердечник пурпуровый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3567292" y="536925"/>
            <a:ext cx="5527861" cy="56477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Пурпуровый сердечник - небольшой травянистый многолетник с ползучим тонким корневищем.  Цветки в рыхлых кистях, венчик малиновый, лепестки 0,6 см длины</a:t>
            </a:r>
          </a:p>
          <a:p>
            <a:pPr algn="just"/>
            <a:r>
              <a:rPr lang="ru-RU" sz="19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Местообитания пурпурового сердечника - сырые берега речек и ручьев, покрытые травяно-моховыми тундрами, с подтоком почвенных вод. В зимнее время эти участки защищены от нарушений глубоким снежным покровом.</a:t>
            </a:r>
          </a:p>
          <a:p>
            <a:pPr algn="just"/>
            <a:r>
              <a:rPr lang="ru-RU" sz="19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Казалось бы, зачем охранять пурпуровый сердечник, сама природа позаботилась о его защите зимой, в самое трудное для всех растений время? На острове Врангеля это актуально уже сегодня, поскольку летом гусеницы вездеходов, обычного вида транспорта на севере, сильно нарушают тундровый ковер. Это приводит к таянию вечной мерзлоты, проседанию грунта и образованию промоин, разрушающих естественные места произрастания сердечника.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06" y="1400844"/>
            <a:ext cx="3034681" cy="39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9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7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792560" y="122983"/>
            <a:ext cx="7859216" cy="52322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Мак лапландский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3923928" y="1124744"/>
            <a:ext cx="4932040" cy="4770537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суровых климатических условиях нашего севера поражает неяркая красота и удивительное жизнелюбие и лапландского мака. Растет лапландский мак на каменистых и песчаных осыпях, по берегам и береговым отмелям небольших рек среди тундрового пояса. Это нежное с виду растение довольно устойчиво к суровым условиям окружающей среды. Оно морозостойко - может расти на крутых склонах, где снеговой покров сдувается сильными ветрами и мороз особенно силен. </a:t>
            </a:r>
          </a:p>
          <a:p>
            <a:pPr algn="just"/>
            <a:r>
              <a:rPr lang="ru-RU" sz="19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Основными факторами, приводящими этот вид к исчезновению, активная хозяйственная деятельность человека и изменение климата.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3559" y="1365201"/>
            <a:ext cx="3596567" cy="453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91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7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4991"/>
            <a:ext cx="4831559" cy="36920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834" y="2967335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87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7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22" y="23562"/>
            <a:ext cx="4572638" cy="3429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19" y="3494711"/>
            <a:ext cx="4572638" cy="3429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5220072" y="98831"/>
            <a:ext cx="3466728" cy="5940088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Проведя анкетирование среди одноклассников,  выяснилось, что большинство ребят интересуется вопросом экологии, знают и называют проблемы Арктики. Они считают важным заниматься охраной и защитой природы Арктики. </a:t>
            </a:r>
          </a:p>
          <a:p>
            <a:pPr algn="ctr"/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Результатом исследовательской работы стала презентация «Экологические проблемы Арктики», в которой мы рассказали об основных экологических проблемах, утилизации промышленных отходов.</a:t>
            </a:r>
          </a:p>
        </p:txBody>
      </p:sp>
    </p:spTree>
    <p:extLst>
      <p:ext uri="{BB962C8B-B14F-4D97-AF65-F5344CB8AC3E}">
        <p14:creationId xmlns:p14="http://schemas.microsoft.com/office/powerpoint/2010/main" val="4100139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7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3742179" y="124976"/>
            <a:ext cx="5361391" cy="1815882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основании материалов исследования  можно сделать вывод, что из-за активного освоения Арктики людьми в этой части планеты появилось множество экологических проблем, которые пагубно влияют на флору и фауну зоны арктических пустынь . Если не изменить характер деятельности и не проводить природоохранные действия, то Арктика для людей будет потеряна навсегда.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58" y="425584"/>
            <a:ext cx="3493421" cy="23322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2655652" y="2831332"/>
            <a:ext cx="5361391" cy="584775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Вот несколько важнейших мер сохранения природы, направленных на  улучшение состояния Арктики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1012400" y="4527842"/>
            <a:ext cx="7882785" cy="1661993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-формирование особого режима пользования природных ресурсов;</a:t>
            </a:r>
          </a:p>
          <a:p>
            <a:pPr algn="just"/>
            <a:r>
              <a:rPr lang="ru-RU" sz="17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-мониторинг состояния загрязнения экосистемы;</a:t>
            </a:r>
          </a:p>
          <a:p>
            <a:pPr algn="just"/>
            <a:r>
              <a:rPr lang="ru-RU" sz="17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-создание природных заповедников;</a:t>
            </a:r>
          </a:p>
          <a:p>
            <a:pPr algn="just"/>
            <a:r>
              <a:rPr lang="ru-RU" sz="17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-утилизация отходов;</a:t>
            </a:r>
          </a:p>
          <a:p>
            <a:pPr algn="just"/>
            <a:r>
              <a:rPr lang="ru-RU" sz="17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-увеличение популяций животных и птиц;</a:t>
            </a:r>
          </a:p>
          <a:p>
            <a:pPr algn="just"/>
            <a:r>
              <a:rPr lang="ru-RU" sz="17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-контроль промышленного вылова рыб и браконьерской деятельности на суше.</a:t>
            </a:r>
          </a:p>
        </p:txBody>
      </p:sp>
    </p:spTree>
    <p:extLst>
      <p:ext uri="{BB962C8B-B14F-4D97-AF65-F5344CB8AC3E}">
        <p14:creationId xmlns:p14="http://schemas.microsoft.com/office/powerpoint/2010/main" val="1043739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7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3653704" y="1093067"/>
            <a:ext cx="5361391" cy="4247317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Таким образом, гипотеза полностью подтвердилась.</a:t>
            </a:r>
          </a:p>
          <a:p>
            <a:pPr algn="ctr"/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 надеюсь, что </a:t>
            </a:r>
            <a:r>
              <a:rPr lang="ru-RU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результаты моего </a:t>
            </a:r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исследования проявят себя в отдаленном будущем в людях, которые свяжут свою судьбу с делом охраны природы или научной деятельностью по исследованию природных территорий Арктики, в ответственном отношении каждого к Родной земле и ее богатствам.    </a:t>
            </a:r>
          </a:p>
          <a:p>
            <a:pPr algn="ctr"/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Основные черты Арктики – это чистота и первозданность, как раз то, что уже уничтожено на большей части нашей Планеты. И мы должны сохранить это бесценное богатство, этот удивительный мир, ведь у человека нет будущего на руинах природы.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03" y="4167896"/>
            <a:ext cx="3352533" cy="2324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2787" y="471864"/>
            <a:ext cx="3263026" cy="27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38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5122EE-D1D9-4F1A-9792-7C261C6B48C9}"/>
              </a:ext>
            </a:extLst>
          </p:cNvPr>
          <p:cNvSpPr/>
          <p:nvPr/>
        </p:nvSpPr>
        <p:spPr>
          <a:xfrm>
            <a:off x="182387" y="428178"/>
            <a:ext cx="4248472" cy="6001643"/>
          </a:xfrm>
          <a:prstGeom prst="rect">
            <a:avLst/>
          </a:prstGeom>
          <a:solidFill>
            <a:schemeClr val="accent3">
              <a:lumMod val="75000"/>
              <a:alpha val="59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/>
              <a:t>На сопку медленно зашел</a:t>
            </a:r>
            <a:br>
              <a:rPr lang="ru-RU" sz="1600" dirty="0"/>
            </a:br>
            <a:r>
              <a:rPr lang="ru-RU" sz="1600" dirty="0"/>
              <a:t>И от людей в свой мир ушел.</a:t>
            </a:r>
            <a:br>
              <a:rPr lang="ru-RU" sz="1600" dirty="0"/>
            </a:br>
            <a:r>
              <a:rPr lang="ru-RU" sz="1600" dirty="0"/>
              <a:t>Окинул взглядом красоту:</a:t>
            </a:r>
            <a:br>
              <a:rPr lang="ru-RU" sz="1600" dirty="0"/>
            </a:br>
            <a:r>
              <a:rPr lang="ru-RU" sz="1600" dirty="0"/>
              <a:t>Увидел </a:t>
            </a:r>
            <a:r>
              <a:rPr lang="ru-RU" sz="1600" dirty="0" err="1"/>
              <a:t>Арктикуи</a:t>
            </a:r>
            <a:r>
              <a:rPr lang="ru-RU" sz="1600" dirty="0"/>
              <a:t> мечту.</a:t>
            </a:r>
            <a:br>
              <a:rPr lang="ru-RU" sz="1600" dirty="0"/>
            </a:br>
            <a:br>
              <a:rPr lang="ru-RU" sz="1600" dirty="0"/>
            </a:br>
            <a:r>
              <a:rPr lang="ru-RU" sz="1600" dirty="0"/>
              <a:t>Кругом пестрел ковер цветов,</a:t>
            </a:r>
            <a:br>
              <a:rPr lang="ru-RU" sz="1600" dirty="0"/>
            </a:br>
            <a:r>
              <a:rPr lang="ru-RU" sz="1600" dirty="0"/>
              <a:t>Различных маленьких садов.</a:t>
            </a:r>
            <a:br>
              <a:rPr lang="ru-RU" sz="1600" dirty="0"/>
            </a:br>
            <a:r>
              <a:rPr lang="ru-RU" sz="1600" dirty="0"/>
              <a:t>И не страшны им холода</a:t>
            </a:r>
            <a:br>
              <a:rPr lang="ru-RU" sz="1600" dirty="0"/>
            </a:br>
            <a:r>
              <a:rPr lang="ru-RU" sz="1600" dirty="0"/>
              <a:t>С ветрами вместе никогда.</a:t>
            </a:r>
            <a:br>
              <a:rPr lang="ru-RU" sz="1600" dirty="0"/>
            </a:br>
            <a:br>
              <a:rPr lang="ru-RU" sz="1600" dirty="0"/>
            </a:br>
            <a:r>
              <a:rPr lang="ru-RU" sz="1600" dirty="0"/>
              <a:t>Вокруг подземные ходы,</a:t>
            </a:r>
            <a:br>
              <a:rPr lang="ru-RU" sz="1600" dirty="0"/>
            </a:br>
            <a:r>
              <a:rPr lang="ru-RU" sz="1600" dirty="0"/>
              <a:t>Но их прорыли не кроты,</a:t>
            </a:r>
            <a:br>
              <a:rPr lang="ru-RU" sz="1600" dirty="0"/>
            </a:br>
            <a:r>
              <a:rPr lang="ru-RU" sz="1600" dirty="0"/>
              <a:t>А это леммингов дела,</a:t>
            </a:r>
            <a:br>
              <a:rPr lang="ru-RU" sz="1600" dirty="0"/>
            </a:br>
            <a:r>
              <a:rPr lang="ru-RU" sz="1600" dirty="0"/>
              <a:t>Живущих в Арктике всегда.</a:t>
            </a:r>
            <a:br>
              <a:rPr lang="ru-RU" sz="1600" dirty="0"/>
            </a:br>
            <a:br>
              <a:rPr lang="ru-RU" sz="1600" dirty="0"/>
            </a:br>
            <a:r>
              <a:rPr lang="ru-RU" sz="1600" dirty="0"/>
              <a:t>Олени бродят вдалеке,</a:t>
            </a:r>
            <a:br>
              <a:rPr lang="ru-RU" sz="1600" dirty="0"/>
            </a:br>
            <a:r>
              <a:rPr lang="ru-RU" sz="1600" dirty="0"/>
              <a:t>Они подвижны, налегке</a:t>
            </a:r>
            <a:br>
              <a:rPr lang="ru-RU" sz="1600" dirty="0"/>
            </a:br>
            <a:r>
              <a:rPr lang="ru-RU" sz="1600" dirty="0"/>
              <a:t>Проскачут в дымке миража,</a:t>
            </a:r>
            <a:br>
              <a:rPr lang="ru-RU" sz="1600" dirty="0"/>
            </a:br>
            <a:r>
              <a:rPr lang="ru-RU" sz="1600" dirty="0"/>
              <a:t>Играя грацией сполна.</a:t>
            </a:r>
            <a:br>
              <a:rPr lang="ru-RU" sz="1600" dirty="0"/>
            </a:br>
            <a:br>
              <a:rPr lang="ru-RU" sz="1600" dirty="0"/>
            </a:br>
            <a:r>
              <a:rPr lang="ru-RU" sz="1600" dirty="0"/>
              <a:t>На сопке радостно стою</a:t>
            </a:r>
            <a:br>
              <a:rPr lang="ru-RU" sz="1600" dirty="0"/>
            </a:br>
            <a:r>
              <a:rPr lang="ru-RU" sz="1600" dirty="0"/>
              <a:t>И сказку Севера смотрю.</a:t>
            </a:r>
            <a:br>
              <a:rPr lang="ru-RU" sz="1600" dirty="0"/>
            </a:br>
            <a:r>
              <a:rPr lang="ru-RU" sz="1600" dirty="0"/>
              <a:t>Пейзажи чуда я узрел -</a:t>
            </a:r>
            <a:br>
              <a:rPr lang="ru-RU" sz="1600" dirty="0"/>
            </a:br>
            <a:r>
              <a:rPr lang="ru-RU" sz="1600" dirty="0"/>
              <a:t>В очарованье я прозрел.</a:t>
            </a:r>
            <a:endParaRPr lang="ru-RU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246" y="3645024"/>
            <a:ext cx="4398940" cy="30674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025" y="107348"/>
            <a:ext cx="4472161" cy="298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8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74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15122EE-D1D9-4F1A-9792-7C261C6B48C9}"/>
              </a:ext>
            </a:extLst>
          </p:cNvPr>
          <p:cNvSpPr/>
          <p:nvPr/>
        </p:nvSpPr>
        <p:spPr>
          <a:xfrm>
            <a:off x="755576" y="149785"/>
            <a:ext cx="7931224" cy="1015663"/>
          </a:xfrm>
          <a:prstGeom prst="rect">
            <a:avLst/>
          </a:prstGeom>
          <a:solidFill>
            <a:schemeClr val="accent3">
              <a:lumMod val="75000"/>
              <a:alpha val="59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Арктика  — затерянное на краю света части земного шара, неведомое и манящее. Тут царствуют жестокие морозы и студеные ветра, снежные метели и мрак полярной ночи.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5122EE-D1D9-4F1A-9792-7C261C6B48C9}"/>
              </a:ext>
            </a:extLst>
          </p:cNvPr>
          <p:cNvSpPr/>
          <p:nvPr/>
        </p:nvSpPr>
        <p:spPr>
          <a:xfrm>
            <a:off x="3628911" y="1854939"/>
            <a:ext cx="5509756" cy="3231654"/>
          </a:xfrm>
          <a:prstGeom prst="rect">
            <a:avLst/>
          </a:prstGeom>
          <a:solidFill>
            <a:schemeClr val="accent3">
              <a:lumMod val="75000"/>
              <a:alpha val="59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</a:rPr>
              <a:t>Всё здесь выглядят сурово, мрачно и неприветливо. Сильные ледяные ветра, туманы, обильные снегопады, полярные дни и ночи — неотъемлемые составляющие этого региона. </a:t>
            </a:r>
          </a:p>
          <a:p>
            <a:r>
              <a:rPr lang="ru-RU" sz="1700" dirty="0">
                <a:solidFill>
                  <a:schemeClr val="bg1"/>
                </a:solidFill>
              </a:rPr>
              <a:t>          Казалось бы, что в таких условиях нормальное существование просто невозможно. Однако это далеко не так. Среди вечных льдов и снежных заносов бурлит полнокровная жизнь. Об этом говорят и крики чаек над морской волной, и рёв моржей, и рычание белых медведей, и высокие спинные плавники касаток, периодически появляющиеся над тёмной водной поверхностью. </a:t>
            </a:r>
          </a:p>
        </p:txBody>
      </p:sp>
      <p:pic>
        <p:nvPicPr>
          <p:cNvPr id="8" name="Picture 4" descr="https://travel4best.ru/wp-content/uploads/2016/12/Severnoe-Siyanie-1024x6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97" y="1381969"/>
            <a:ext cx="3356991" cy="2268497"/>
          </a:xfrm>
          <a:prstGeom prst="rect">
            <a:avLst/>
          </a:prstGeom>
          <a:noFill/>
        </p:spPr>
      </p:pic>
      <p:pic>
        <p:nvPicPr>
          <p:cNvPr id="9" name="Picture 6" descr="https://static.panoramio.com.storage.googleapis.com/photos/large/6613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554" y="4439802"/>
            <a:ext cx="3362314" cy="2168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6859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5122EE-D1D9-4F1A-9792-7C261C6B48C9}"/>
              </a:ext>
            </a:extLst>
          </p:cNvPr>
          <p:cNvSpPr/>
          <p:nvPr/>
        </p:nvSpPr>
        <p:spPr>
          <a:xfrm>
            <a:off x="211540" y="306229"/>
            <a:ext cx="8720919" cy="1754326"/>
          </a:xfrm>
          <a:prstGeom prst="rect">
            <a:avLst/>
          </a:prstGeom>
          <a:solidFill>
            <a:schemeClr val="accent3">
              <a:lumMod val="75000"/>
              <a:alpha val="59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Животные и растения Арктики — так называют этот особый живой мир, осмелившийся бросить вызов могущественному холоду и всесильной вечной мерзлоте. </a:t>
            </a:r>
          </a:p>
          <a:p>
            <a:r>
              <a:rPr lang="ru-RU" dirty="0">
                <a:solidFill>
                  <a:schemeClr val="bg1"/>
                </a:solidFill>
              </a:rPr>
              <a:t>Таким образом, мы считаем, что наша работа</a:t>
            </a:r>
            <a:r>
              <a:rPr lang="ru-RU" b="1" dirty="0">
                <a:solidFill>
                  <a:schemeClr val="bg1"/>
                </a:solidFill>
              </a:rPr>
              <a:t> актуальна, </a:t>
            </a:r>
            <a:r>
              <a:rPr lang="ru-RU" dirty="0">
                <a:solidFill>
                  <a:schemeClr val="bg1"/>
                </a:solidFill>
              </a:rPr>
              <a:t>так как в условиях загрязнения территории Арктики сохранение окружающей среды Заполярья в настоящее время стало </a:t>
            </a:r>
            <a:r>
              <a:rPr lang="ru-RU" b="1" dirty="0">
                <a:solidFill>
                  <a:schemeClr val="bg1"/>
                </a:solidFill>
              </a:rPr>
              <a:t>важной задачей. 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880012"/>
            <a:ext cx="6114255" cy="37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7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4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5122EE-D1D9-4F1A-9792-7C261C6B48C9}"/>
              </a:ext>
            </a:extLst>
          </p:cNvPr>
          <p:cNvSpPr/>
          <p:nvPr/>
        </p:nvSpPr>
        <p:spPr>
          <a:xfrm>
            <a:off x="211540" y="306229"/>
            <a:ext cx="8720919" cy="646331"/>
          </a:xfrm>
          <a:prstGeom prst="rect">
            <a:avLst/>
          </a:prstGeom>
          <a:solidFill>
            <a:schemeClr val="accent3">
              <a:lumMod val="75000"/>
              <a:alpha val="59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/>
              <a:t>Цель: </a:t>
            </a:r>
            <a:r>
              <a:rPr lang="ru-RU" dirty="0">
                <a:solidFill>
                  <a:schemeClr val="bg1"/>
                </a:solidFill>
              </a:rPr>
              <a:t>изучение проблемы сохранения популяций редких видов животных в арктическом регионе.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15122EE-D1D9-4F1A-9792-7C261C6B48C9}"/>
              </a:ext>
            </a:extLst>
          </p:cNvPr>
          <p:cNvSpPr/>
          <p:nvPr/>
        </p:nvSpPr>
        <p:spPr>
          <a:xfrm>
            <a:off x="1403648" y="981789"/>
            <a:ext cx="7731385" cy="1815882"/>
          </a:xfrm>
          <a:prstGeom prst="rect">
            <a:avLst/>
          </a:prstGeom>
          <a:solidFill>
            <a:schemeClr val="accent3">
              <a:lumMod val="75000"/>
              <a:alpha val="59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>
              <a:buNone/>
            </a:pPr>
            <a:r>
              <a:rPr lang="ru-RU" sz="2000" b="1" dirty="0"/>
              <a:t>Задачи работы:</a:t>
            </a:r>
            <a:r>
              <a:rPr lang="ru-RU" sz="2000" dirty="0"/>
              <a:t> </a:t>
            </a:r>
          </a:p>
          <a:p>
            <a:r>
              <a:rPr lang="ru-RU" sz="2000" dirty="0"/>
              <a:t> </a:t>
            </a:r>
            <a:r>
              <a:rPr lang="ru-RU" sz="2000" dirty="0">
                <a:solidFill>
                  <a:schemeClr val="bg1"/>
                </a:solidFill>
              </a:rPr>
              <a:t>-п</a:t>
            </a:r>
            <a:r>
              <a:rPr lang="ru-RU" dirty="0">
                <a:solidFill>
                  <a:schemeClr val="bg1"/>
                </a:solidFill>
              </a:rPr>
              <a:t>роанализировать научную литературу, Интернет по данной проблеме;</a:t>
            </a:r>
          </a:p>
          <a:p>
            <a:r>
              <a:rPr lang="ru-RU" dirty="0">
                <a:solidFill>
                  <a:schemeClr val="bg1"/>
                </a:solidFill>
              </a:rPr>
              <a:t>-изучить животный мир Арктики, особенности природных условий Арктического края;</a:t>
            </a:r>
          </a:p>
          <a:p>
            <a:r>
              <a:rPr lang="ru-RU" dirty="0">
                <a:solidFill>
                  <a:schemeClr val="bg1"/>
                </a:solidFill>
              </a:rPr>
              <a:t>-выявить проблемы сохранения популяций редких видов животных Арктики;</a:t>
            </a:r>
          </a:p>
          <a:p>
            <a:r>
              <a:rPr lang="ru-RU" dirty="0">
                <a:solidFill>
                  <a:schemeClr val="bg1"/>
                </a:solidFill>
              </a:rPr>
              <a:t>-воспитывать любовь к природе, желание оберегать ее, охранять.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15122EE-D1D9-4F1A-9792-7C261C6B48C9}"/>
              </a:ext>
            </a:extLst>
          </p:cNvPr>
          <p:cNvSpPr/>
          <p:nvPr/>
        </p:nvSpPr>
        <p:spPr>
          <a:xfrm>
            <a:off x="2179374" y="2887780"/>
            <a:ext cx="6984776" cy="646331"/>
          </a:xfrm>
          <a:prstGeom prst="rect">
            <a:avLst/>
          </a:prstGeom>
          <a:solidFill>
            <a:schemeClr val="accent3">
              <a:lumMod val="75000"/>
              <a:alpha val="59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/>
              <a:t>Гипотеза: </a:t>
            </a:r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хрупкую экосистему региона оказывают негативное влияние природные факторы и деятельность человека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82" y="3563341"/>
            <a:ext cx="4397982" cy="2931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623" y="3633223"/>
            <a:ext cx="4040723" cy="28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62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77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39" y="1198938"/>
            <a:ext cx="3170195" cy="23776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827584" y="274537"/>
            <a:ext cx="7128792" cy="707886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процессе работы были выявлены экологические проблемы флоры и фауны </a:t>
            </a:r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арктического региона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4672875" y="1491243"/>
            <a:ext cx="4376125" cy="3477875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-загрязнение арктических морей нефтепродуктами; </a:t>
            </a:r>
          </a:p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-потепление климата, ведущее к таянию полярных льдов;                                                                              -увеличение лова рыбы и добычи других морепродуктов;                                                                                 -изменение среды обитания организмов в Арктике; </a:t>
            </a:r>
          </a:p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-сокращение популяций полярных животных;                                           </a:t>
            </a:r>
          </a:p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-интенсивное судоходство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3" y="4011799"/>
            <a:ext cx="4205064" cy="27432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709" y="5042723"/>
            <a:ext cx="3803915" cy="168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23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7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859979" y="147576"/>
            <a:ext cx="7859216" cy="353943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Основной экологической проблемой в зоне арктических пустынь является вымирание целых популяций животных, птиц и рыб, исчезновение редких видов растений. В определенной степени виной тому служит резкое изменение климата и условий обитания. Однако немалую роль в процессе играет промышленная и хозяйственная деятельность человека.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899592" y="4361643"/>
            <a:ext cx="7859216" cy="2246769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Было </a:t>
            </a:r>
            <a:r>
              <a:rPr lang="ru-RU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изучно</a:t>
            </a:r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несколько  редких видов животных и растений, занесенных в Красную книгу России, которые подвергаются сокращению численности или даже полному исчезновению. А ведь  многие из них обитают только здесь</a:t>
            </a:r>
          </a:p>
        </p:txBody>
      </p:sp>
    </p:spTree>
    <p:extLst>
      <p:ext uri="{BB962C8B-B14F-4D97-AF65-F5344CB8AC3E}">
        <p14:creationId xmlns:p14="http://schemas.microsoft.com/office/powerpoint/2010/main" val="663605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7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827584" y="274537"/>
            <a:ext cx="7859216" cy="52322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Атлантический морж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3635896" y="912808"/>
            <a:ext cx="5527861" cy="5632311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 один из крупнейших обитателей региона. Его легко узнать по двум мощным бивням, которые могут достигать 80 см в длину. Одна из главных угроз для моржей – изменение климата. Цикл жизни животного тесно связан со льдом: его моржи используют как платформу для отдыха и размножения. Другая серьезная угроза – риск загрязнения морской среды, дна и берегов нефтепродуктами в результате поиска и освоения месторождений углеводородов в Арктике. На сегодняшний день ни одна компания в мире не может эффективно ликвидировать последствия разливов нефти в ледовых условиях. Выброшенная на берег нефть останется там на десятилетия. Тяжелые фракции осядут на дно, а именно здесь морж находит себе пищу – донных беспозвоночных.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6" y="1211729"/>
            <a:ext cx="3484401" cy="46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86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eography6class.ru/wp-content/uploads/2015/08/ant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7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827584" y="274537"/>
            <a:ext cx="7859216" cy="52322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Белая чайка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FC3E4-5DBF-45DE-A7CD-ACB322DAA079}"/>
              </a:ext>
            </a:extLst>
          </p:cNvPr>
          <p:cNvSpPr txBox="1"/>
          <p:nvPr/>
        </p:nvSpPr>
        <p:spPr>
          <a:xfrm>
            <a:off x="3635896" y="912808"/>
            <a:ext cx="5527861" cy="5324535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 единственная почти полностью белая по окрасу оперения птица в Арктике. Гнездятся чайки колониями на равнине или на скалах. Также могут строить гнезда рядом с домами людей. Такие гнезда часто разоряют собаки. Белая чайка питается рыбой и беспозвоночными животными. Часто птица сопровождает белого медведя, питаясь остатками его добычи</a:t>
            </a:r>
          </a:p>
          <a:p>
            <a:pPr algn="just"/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За последние десятилетия численность белой чайки снизилась. Одной из причин ученые называют потепление в Арктике. Также птица уязвима к химическому загрязнению окружающей среды, что подтверждено обнаружением высоких содержаний ртути в яйцах. А разливы нефти от средних до крупных и вовсе вызывают массовую гибель птиц.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7" y="1657227"/>
            <a:ext cx="324036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74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1528</Words>
  <Application>Microsoft Office PowerPoint</Application>
  <PresentationFormat>Экран (4:3)</PresentationFormat>
  <Paragraphs>55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janas</cp:lastModifiedBy>
  <cp:revision>24</cp:revision>
  <dcterms:created xsi:type="dcterms:W3CDTF">2018-03-09T11:36:59Z</dcterms:created>
  <dcterms:modified xsi:type="dcterms:W3CDTF">2024-07-24T06:16:45Z</dcterms:modified>
</cp:coreProperties>
</file>