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Default Extension="wdp" ContentType="image/vnd.ms-photo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sldIdLst>
    <p:sldId id="256" r:id="rId2"/>
    <p:sldId id="257" r:id="rId3"/>
    <p:sldId id="259" r:id="rId4"/>
    <p:sldId id="258" r:id="rId5"/>
    <p:sldId id="260" r:id="rId6"/>
    <p:sldId id="261" r:id="rId7"/>
    <p:sldId id="262" r:id="rId8"/>
    <p:sldId id="263" r:id="rId9"/>
    <p:sldId id="267" r:id="rId10"/>
    <p:sldId id="268" r:id="rId11"/>
    <p:sldId id="264" r:id="rId12"/>
    <p:sldId id="265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9933"/>
    <a:srgbClr val="F8F824"/>
    <a:srgbClr val="E44412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5" d="100"/>
          <a:sy n="75" d="100"/>
        </p:scale>
        <p:origin x="-1236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777240" y="0"/>
            <a:ext cx="7543800" cy="304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0" y="3200400"/>
            <a:ext cx="7543800" cy="1524000"/>
          </a:xfrm>
        </p:spPr>
        <p:txBody>
          <a:bodyPr>
            <a:noAutofit/>
          </a:bodyPr>
          <a:lstStyle>
            <a:lvl1pPr>
              <a:defRPr sz="8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62000" y="4724400"/>
            <a:ext cx="6858000" cy="990600"/>
          </a:xfrm>
        </p:spPr>
        <p:txBody>
          <a:bodyPr anchor="t" anchorCtr="0">
            <a:normAutofit/>
          </a:bodyPr>
          <a:lstStyle>
            <a:lvl1pPr marL="0" indent="0" algn="l">
              <a:buNone/>
              <a:defRPr sz="28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20.01.2024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Rectangle 6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685800"/>
            <a:ext cx="7239000" cy="3886200"/>
          </a:xfrm>
        </p:spPr>
        <p:txBody>
          <a:bodyPr vert="eaVert" anchor="t" anchorCtr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20.01.2024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62000" y="685803"/>
            <a:ext cx="1828800" cy="5410199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90800" y="685801"/>
            <a:ext cx="5715000" cy="4876800"/>
          </a:xfrm>
        </p:spPr>
        <p:txBody>
          <a:bodyPr vert="eaVert" anchor="t" anchorCtr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20.01.2024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20.01.2024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777240" y="0"/>
            <a:ext cx="7543800" cy="304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3276600"/>
            <a:ext cx="7543800" cy="1676400"/>
          </a:xfrm>
        </p:spPr>
        <p:txBody>
          <a:bodyPr anchor="b" anchorCtr="0"/>
          <a:lstStyle>
            <a:lvl1pPr algn="l">
              <a:defRPr sz="54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0" y="4953000"/>
            <a:ext cx="6858000" cy="914400"/>
          </a:xfrm>
        </p:spPr>
        <p:txBody>
          <a:bodyPr anchor="t" anchorCtr="0">
            <a:normAutofit/>
          </a:bodyPr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20.01.2024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Rectangle 7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2000" y="609601"/>
            <a:ext cx="3657600" cy="376732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609601"/>
            <a:ext cx="3657600" cy="376732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20.01.2024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58952" y="609600"/>
            <a:ext cx="3657600" cy="639763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58952" y="1329264"/>
            <a:ext cx="3657600" cy="3048000"/>
          </a:xfrm>
        </p:spPr>
        <p:txBody>
          <a:bodyPr anchor="t" anchorCtr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152" y="609600"/>
            <a:ext cx="3657600" cy="639763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1329264"/>
            <a:ext cx="3657600" cy="3048000"/>
          </a:xfrm>
        </p:spPr>
        <p:txBody>
          <a:bodyPr anchor="t" anchorCtr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20.01.2024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11" name="Straight Connector 10"/>
          <p:cNvCxnSpPr/>
          <p:nvPr/>
        </p:nvCxnSpPr>
        <p:spPr>
          <a:xfrm>
            <a:off x="758952" y="1249363"/>
            <a:ext cx="36576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4645152" y="1249363"/>
            <a:ext cx="36576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20.01.2024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20.01.2024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4572000"/>
            <a:ext cx="6784848" cy="1600200"/>
          </a:xfrm>
        </p:spPr>
        <p:txBody>
          <a:bodyPr anchor="b">
            <a:normAutofit/>
          </a:bodyPr>
          <a:lstStyle>
            <a:lvl1pPr algn="l">
              <a:defRPr sz="54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10868" y="457202"/>
            <a:ext cx="4594935" cy="4114799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2004" y="457200"/>
            <a:ext cx="2673657" cy="4114800"/>
          </a:xfrm>
        </p:spPr>
        <p:txBody>
          <a:bodyPr>
            <a:normAutofit/>
          </a:bodyPr>
          <a:lstStyle>
            <a:lvl1pPr marL="0" indent="0">
              <a:buNone/>
              <a:defRPr sz="21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20.01.2024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10" name="Straight Connector 9"/>
          <p:cNvCxnSpPr/>
          <p:nvPr/>
        </p:nvCxnSpPr>
        <p:spPr>
          <a:xfrm rot="5400000">
            <a:off x="1677195" y="2514601"/>
            <a:ext cx="3810000" cy="1588"/>
          </a:xfrm>
          <a:prstGeom prst="line">
            <a:avLst/>
          </a:prstGeom>
          <a:ln>
            <a:solidFill>
              <a:schemeClr val="tx2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8952" y="4572000"/>
            <a:ext cx="6784848" cy="1600200"/>
          </a:xfrm>
        </p:spPr>
        <p:txBody>
          <a:bodyPr anchor="b">
            <a:normAutofit/>
          </a:bodyPr>
          <a:lstStyle>
            <a:lvl1pPr algn="l">
              <a:defRPr sz="5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777240" y="457200"/>
            <a:ext cx="7543800" cy="2895600"/>
          </a:xfrm>
          <a:ln w="6350">
            <a:solidFill>
              <a:schemeClr val="tx2"/>
            </a:solidFill>
          </a:ln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0392" y="3505200"/>
            <a:ext cx="7391400" cy="804863"/>
          </a:xfrm>
        </p:spPr>
        <p:txBody>
          <a:bodyPr anchor="t" anchorCtr="0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20.01.2024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 l="-7000" r="-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62000" y="4572000"/>
            <a:ext cx="6781800" cy="16002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0" y="685800"/>
            <a:ext cx="7543800" cy="3886200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48400" y="620877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tx2">
                    <a:lumMod val="90000"/>
                    <a:lumOff val="10000"/>
                  </a:schemeClr>
                </a:solidFill>
                <a:latin typeface="+mn-lt"/>
              </a:defRPr>
            </a:lvl1pPr>
          </a:lstStyle>
          <a:p>
            <a:fld id="{B4C71EC6-210F-42DE-9C53-41977AD35B3D}" type="datetimeFigureOut">
              <a:rPr lang="ru-RU" smtClean="0"/>
              <a:pPr/>
              <a:t>20.01.2024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62002" y="6208778"/>
            <a:ext cx="487386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1">
                <a:solidFill>
                  <a:schemeClr val="tx2">
                    <a:lumMod val="90000"/>
                    <a:lumOff val="1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5687570"/>
            <a:ext cx="762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4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Rectangle 7"/>
          <p:cNvSpPr/>
          <p:nvPr/>
        </p:nvSpPr>
        <p:spPr>
          <a:xfrm>
            <a:off x="777240" y="0"/>
            <a:ext cx="7543800" cy="381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54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94360" indent="-27432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6868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8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64592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1901952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219456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8pPr>
      <a:lvl9pPr marL="246888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3" Type="http://schemas.openxmlformats.org/officeDocument/2006/relationships/image" Target="../media/image4.png"/><Relationship Id="rId7" Type="http://schemas.openxmlformats.org/officeDocument/2006/relationships/image" Target="../media/image6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8.xml"/><Relationship Id="rId6" Type="http://schemas.microsoft.com/office/2007/relationships/hdphoto" Target="../media/hdphoto2.wdp"/><Relationship Id="rId5" Type="http://schemas.openxmlformats.org/officeDocument/2006/relationships/image" Target="../media/image5.png"/><Relationship Id="rId4" Type="http://schemas.microsoft.com/office/2007/relationships/hdphoto" Target="../media/hdphoto1.wdp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8.xml"/><Relationship Id="rId6" Type="http://schemas.microsoft.com/office/2007/relationships/hdphoto" Target="../media/hdphoto5.wdp"/><Relationship Id="rId5" Type="http://schemas.openxmlformats.org/officeDocument/2006/relationships/image" Target="../media/image8.png"/><Relationship Id="rId4" Type="http://schemas.microsoft.com/office/2007/relationships/hdphoto" Target="../media/hdphoto4.wdp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1124744"/>
            <a:ext cx="9144000" cy="1981101"/>
          </a:xfrm>
        </p:spPr>
        <p:txBody>
          <a:bodyPr>
            <a:normAutofit/>
          </a:bodyPr>
          <a:lstStyle/>
          <a:p>
            <a:r>
              <a:rPr lang="ru-RU" sz="9600" b="1" dirty="0" smtClean="0">
                <a:ln w="31550" cmpd="sng">
                  <a:gradFill flip="none" rotWithShape="1">
                    <a:gsLst>
                      <a:gs pos="0">
                        <a:srgbClr val="FFF200"/>
                      </a:gs>
                      <a:gs pos="45000">
                        <a:srgbClr val="FF7A00"/>
                      </a:gs>
                      <a:gs pos="70000">
                        <a:srgbClr val="FF0300"/>
                      </a:gs>
                      <a:gs pos="100000">
                        <a:srgbClr val="4D0808"/>
                      </a:gs>
                    </a:gsLst>
                    <a:lin ang="11400000" scaled="0"/>
                    <a:tileRect/>
                  </a:gradFill>
                  <a:prstDash val="solid"/>
                </a:ln>
                <a:solidFill>
                  <a:srgbClr val="FFFFFF"/>
                </a:solidFill>
                <a:effectLst>
                  <a:glow rad="774700">
                    <a:srgbClr val="F8F824">
                      <a:alpha val="58000"/>
                    </a:srgbClr>
                  </a:glow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Jokerman" panose="04090605060D06020702" pitchFamily="82" charset="0"/>
              </a:rPr>
              <a:t> </a:t>
            </a:r>
            <a:r>
              <a:rPr lang="en-US" sz="9600" b="1" dirty="0" smtClean="0">
                <a:ln w="31550" cmpd="sng">
                  <a:gradFill flip="none" rotWithShape="1">
                    <a:gsLst>
                      <a:gs pos="0">
                        <a:srgbClr val="FFF200"/>
                      </a:gs>
                      <a:gs pos="45000">
                        <a:srgbClr val="FF7A00"/>
                      </a:gs>
                      <a:gs pos="70000">
                        <a:srgbClr val="FF0300"/>
                      </a:gs>
                      <a:gs pos="100000">
                        <a:srgbClr val="4D0808"/>
                      </a:gs>
                    </a:gsLst>
                    <a:lin ang="11400000" scaled="0"/>
                    <a:tileRect/>
                  </a:gradFill>
                  <a:prstDash val="solid"/>
                </a:ln>
                <a:solidFill>
                  <a:srgbClr val="FFFFFF"/>
                </a:solidFill>
                <a:effectLst>
                  <a:glow rad="457200">
                    <a:srgbClr val="F8F824">
                      <a:alpha val="59000"/>
                    </a:srgbClr>
                  </a:glow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Jokerman" panose="04090605060D06020702" pitchFamily="82" charset="0"/>
              </a:rPr>
              <a:t>ART-TERAPY</a:t>
            </a:r>
            <a:endParaRPr lang="ru-RU" sz="9600" b="1" dirty="0">
              <a:ln w="31550" cmpd="sng">
                <a:gradFill flip="none" rotWithShape="1">
                  <a:gsLst>
                    <a:gs pos="0">
                      <a:srgbClr val="FFF200"/>
                    </a:gs>
                    <a:gs pos="45000">
                      <a:srgbClr val="FF7A00"/>
                    </a:gs>
                    <a:gs pos="70000">
                      <a:srgbClr val="FF0300"/>
                    </a:gs>
                    <a:gs pos="100000">
                      <a:srgbClr val="4D0808"/>
                    </a:gs>
                  </a:gsLst>
                  <a:lin ang="11400000" scaled="0"/>
                  <a:tileRect/>
                </a:gradFill>
                <a:prstDash val="solid"/>
              </a:ln>
              <a:solidFill>
                <a:srgbClr val="FFFFFF"/>
              </a:solidFill>
              <a:effectLst>
                <a:glow rad="457200">
                  <a:srgbClr val="F8F824">
                    <a:alpha val="59000"/>
                  </a:srgbClr>
                </a:glow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31640" y="2996952"/>
            <a:ext cx="7416824" cy="990600"/>
          </a:xfrm>
        </p:spPr>
        <p:txBody>
          <a:bodyPr>
            <a:normAutofit/>
          </a:bodyPr>
          <a:lstStyle/>
          <a:p>
            <a:r>
              <a:rPr lang="ru-RU" sz="4400" b="1" dirty="0" smtClean="0">
                <a:latin typeface="Segoe Script" panose="020B0504020000000003" pitchFamily="34" charset="0"/>
              </a:rPr>
              <a:t>Дудлинг. Зентангл.</a:t>
            </a:r>
            <a:endParaRPr lang="ru-RU" sz="4400" b="1" dirty="0">
              <a:latin typeface="Segoe Script" panose="020B0504020000000003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285980" y="5334000"/>
            <a:ext cx="485802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i="1" dirty="0" smtClean="0"/>
              <a:t>Подготовила учитель ИЗО</a:t>
            </a:r>
          </a:p>
          <a:p>
            <a:pPr algn="ctr"/>
            <a:r>
              <a:rPr lang="ru-RU" b="1" i="1" dirty="0" smtClean="0"/>
              <a:t>МБОУ «Шахтерская СШ с. Дмитровка»</a:t>
            </a:r>
          </a:p>
          <a:p>
            <a:pPr algn="ctr"/>
            <a:r>
              <a:rPr lang="ru-RU" b="1" i="1" dirty="0" smtClean="0"/>
              <a:t>ЕГУРТОВА А.В.</a:t>
            </a:r>
            <a:endParaRPr lang="ru-RU" b="1" i="1" dirty="0"/>
          </a:p>
        </p:txBody>
      </p:sp>
    </p:spTree>
    <p:extLst>
      <p:ext uri="{BB962C8B-B14F-4D97-AF65-F5344CB8AC3E}">
        <p14:creationId xmlns="" xmlns:p14="http://schemas.microsoft.com/office/powerpoint/2010/main" val="808302204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34" presetClass="emph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12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13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4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5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6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 cstate="print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21383269">
            <a:off x="3526055" y="541616"/>
            <a:ext cx="4386064" cy="1223168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Преимущества метода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 rot="21392957">
            <a:off x="420250" y="1938901"/>
            <a:ext cx="8015468" cy="3455342"/>
          </a:xfrm>
        </p:spPr>
        <p:txBody>
          <a:bodyPr>
            <a:normAutofit fontScale="85000" lnSpcReduction="20000"/>
          </a:bodyPr>
          <a:lstStyle/>
          <a:p>
            <a:r>
              <a:rPr lang="ru-RU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Monotype Corsiva" panose="03010101010201010101" pitchFamily="66" charset="0"/>
              </a:rPr>
              <a:t>П</a:t>
            </a:r>
            <a:r>
              <a:rPr lang="ru-RU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Monotype Corsiva" panose="03010101010201010101" pitchFamily="66" charset="0"/>
              </a:rPr>
              <a:t>озволяет </a:t>
            </a:r>
            <a:r>
              <a:rPr lang="ru-RU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Monotype Corsiva" panose="03010101010201010101" pitchFamily="66" charset="0"/>
              </a:rPr>
              <a:t>работать с мыслями и чувствами, которые кажутся непреодолимыми (утраты, смерть, перенесённые травмы и насилие, страхи, внутренние конфликты, воспоминания детства, сновидения). </a:t>
            </a:r>
            <a:br>
              <a:rPr lang="ru-RU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Monotype Corsiva" panose="03010101010201010101" pitchFamily="66" charset="0"/>
              </a:rPr>
            </a:br>
            <a:endParaRPr lang="ru-RU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Monotype Corsiva" panose="03010101010201010101" pitchFamily="66" charset="0"/>
            </a:endParaRPr>
          </a:p>
          <a:p>
            <a:r>
              <a:rPr lang="ru-RU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Monotype Corsiva" panose="03010101010201010101" pitchFamily="66" charset="0"/>
              </a:rPr>
              <a:t>П</a:t>
            </a:r>
            <a:r>
              <a:rPr lang="ru-RU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Monotype Corsiva" panose="03010101010201010101" pitchFamily="66" charset="0"/>
              </a:rPr>
              <a:t>омогает </a:t>
            </a:r>
            <a:r>
              <a:rPr lang="ru-RU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Monotype Corsiva" panose="03010101010201010101" pitchFamily="66" charset="0"/>
              </a:rPr>
              <a:t>укрепить терапевтические взаимоотношения. </a:t>
            </a:r>
            <a:br>
              <a:rPr lang="ru-RU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Monotype Corsiva" panose="03010101010201010101" pitchFamily="66" charset="0"/>
              </a:rPr>
            </a:br>
            <a:endParaRPr lang="ru-RU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Monotype Corsiva" panose="03010101010201010101" pitchFamily="66" charset="0"/>
            </a:endParaRPr>
          </a:p>
          <a:p>
            <a:r>
              <a:rPr lang="ru-RU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Monotype Corsiva" panose="03010101010201010101" pitchFamily="66" charset="0"/>
              </a:rPr>
              <a:t>Способствует </a:t>
            </a:r>
            <a:r>
              <a:rPr lang="ru-RU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Monotype Corsiva" panose="03010101010201010101" pitchFamily="66" charset="0"/>
              </a:rPr>
              <a:t>возникновению чувства внутреннего контроля и порядка</a:t>
            </a:r>
            <a:r>
              <a:rPr lang="ru-RU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Monotype Corsiva" panose="03010101010201010101" pitchFamily="66" charset="0"/>
              </a:rPr>
              <a:t>;</a:t>
            </a:r>
            <a:br>
              <a:rPr lang="ru-RU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Monotype Corsiva" panose="03010101010201010101" pitchFamily="66" charset="0"/>
              </a:rPr>
            </a:br>
            <a:endParaRPr lang="ru-RU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Monotype Corsiva" panose="03010101010201010101" pitchFamily="66" charset="0"/>
            </a:endParaRPr>
          </a:p>
          <a:p>
            <a:r>
              <a:rPr lang="ru-RU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Monotype Corsiva" panose="03010101010201010101" pitchFamily="66" charset="0"/>
              </a:rPr>
              <a:t>Р</a:t>
            </a:r>
            <a:r>
              <a:rPr lang="ru-RU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Monotype Corsiva" panose="03010101010201010101" pitchFamily="66" charset="0"/>
              </a:rPr>
              <a:t>азвивает </a:t>
            </a:r>
            <a:r>
              <a:rPr lang="ru-RU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Monotype Corsiva" panose="03010101010201010101" pitchFamily="66" charset="0"/>
              </a:rPr>
              <a:t>и усиливает внимание к чувствам</a:t>
            </a:r>
            <a:r>
              <a:rPr lang="ru-RU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Monotype Corsiva" panose="03010101010201010101" pitchFamily="66" charset="0"/>
              </a:rPr>
              <a:t>;</a:t>
            </a:r>
            <a:br>
              <a:rPr lang="ru-RU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Monotype Corsiva" panose="03010101010201010101" pitchFamily="66" charset="0"/>
              </a:rPr>
            </a:br>
            <a:endParaRPr lang="ru-RU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Monotype Corsiva" panose="03010101010201010101" pitchFamily="66" charset="0"/>
            </a:endParaRPr>
          </a:p>
          <a:p>
            <a:r>
              <a:rPr lang="ru-RU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Monotype Corsiva" panose="03010101010201010101" pitchFamily="66" charset="0"/>
              </a:rPr>
              <a:t>У</a:t>
            </a:r>
            <a:r>
              <a:rPr lang="ru-RU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Monotype Corsiva" panose="03010101010201010101" pitchFamily="66" charset="0"/>
              </a:rPr>
              <a:t>силивает </a:t>
            </a:r>
            <a:r>
              <a:rPr lang="ru-RU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Monotype Corsiva" panose="03010101010201010101" pitchFamily="66" charset="0"/>
              </a:rPr>
              <a:t>ощущение собственной личностной ценности, повышает художественную компетентность. </a:t>
            </a:r>
          </a:p>
        </p:txBody>
      </p:sp>
    </p:spTree>
    <p:extLst>
      <p:ext uri="{BB962C8B-B14F-4D97-AF65-F5344CB8AC3E}">
        <p14:creationId xmlns="" xmlns:p14="http://schemas.microsoft.com/office/powerpoint/2010/main" val="33460429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 cstate="print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21338286">
            <a:off x="653407" y="4302387"/>
            <a:ext cx="4097084" cy="1724637"/>
          </a:xfrm>
        </p:spPr>
        <p:txBody>
          <a:bodyPr>
            <a:normAutofit fontScale="90000"/>
          </a:bodyPr>
          <a:lstStyle/>
          <a:p>
            <a:r>
              <a:rPr lang="ru-RU" sz="2400" dirty="0">
                <a:latin typeface="Arial Black" panose="020B0A04020102020204" pitchFamily="34" charset="0"/>
              </a:rPr>
              <a:t>Спектр проблем, при решении которых могут быть использованы </a:t>
            </a:r>
            <a:r>
              <a:rPr lang="ru-RU" sz="2400" dirty="0" smtClean="0">
                <a:latin typeface="Arial Black" panose="020B0A04020102020204" pitchFamily="34" charset="0"/>
              </a:rPr>
              <a:t>данные техники:</a:t>
            </a:r>
            <a:endParaRPr lang="ru-RU" sz="2400" dirty="0">
              <a:latin typeface="Arial Black" panose="020B0A04020102020204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 rot="21384577">
            <a:off x="3851920" y="404664"/>
            <a:ext cx="4594935" cy="4114799"/>
          </a:xfrm>
        </p:spPr>
        <p:txBody>
          <a:bodyPr>
            <a:normAutofit fontScale="85000" lnSpcReduction="20000"/>
          </a:bodyPr>
          <a:lstStyle/>
          <a:p>
            <a:pPr>
              <a:buFont typeface="Wingdings" panose="05000000000000000000" pitchFamily="2" charset="2"/>
              <a:buChar char="ü"/>
            </a:pPr>
            <a:endParaRPr lang="ru-RU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Monotype Corsiva" panose="03010101010201010101" pitchFamily="66" charset="0"/>
            </a:endParaRPr>
          </a:p>
          <a:p>
            <a:pPr>
              <a:buFont typeface="Wingdings" panose="05000000000000000000" pitchFamily="2" charset="2"/>
              <a:buChar char="ü"/>
            </a:pPr>
            <a:r>
              <a:rPr lang="ru-RU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Monotype Corsiva" panose="03010101010201010101" pitchFamily="66" charset="0"/>
              </a:rPr>
              <a:t>кризисные состояния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ru-RU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Monotype Corsiva" panose="03010101010201010101" pitchFamily="66" charset="0"/>
              </a:rPr>
              <a:t>экзистенциальные и возрастные кризисы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ru-RU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Monotype Corsiva" panose="03010101010201010101" pitchFamily="66" charset="0"/>
              </a:rPr>
              <a:t>травмы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ru-RU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Monotype Corsiva" panose="03010101010201010101" pitchFamily="66" charset="0"/>
              </a:rPr>
              <a:t>потери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ru-RU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Monotype Corsiva" panose="03010101010201010101" pitchFamily="66" charset="0"/>
              </a:rPr>
              <a:t>постстрессовые расстройства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ru-RU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Monotype Corsiva" panose="03010101010201010101" pitchFamily="66" charset="0"/>
              </a:rPr>
              <a:t>невротические расстройства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ru-RU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Monotype Corsiva" panose="03010101010201010101" pitchFamily="66" charset="0"/>
              </a:rPr>
              <a:t>психосоматические расстройства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ru-RU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Monotype Corsiva" panose="03010101010201010101" pitchFamily="66" charset="0"/>
              </a:rPr>
              <a:t>развитие креативности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ru-RU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Monotype Corsiva" panose="03010101010201010101" pitchFamily="66" charset="0"/>
              </a:rPr>
              <a:t>развитие целостности личности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ru-RU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Monotype Corsiva" panose="03010101010201010101" pitchFamily="66" charset="0"/>
              </a:rPr>
              <a:t>обнаружение личностных смыслов через творчество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ru-RU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Monotype Corsiva" panose="03010101010201010101" pitchFamily="66" charset="0"/>
              </a:rPr>
              <a:t>многое другое</a:t>
            </a:r>
          </a:p>
          <a:p>
            <a:pPr>
              <a:buFont typeface="Wingdings" panose="05000000000000000000" pitchFamily="2" charset="2"/>
              <a:buChar char="ü"/>
            </a:pPr>
            <a:endParaRPr lang="ru-RU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Monotype Corsiva" panose="03010101010201010101" pitchFamily="66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 rot="21394262">
            <a:off x="662383" y="2005937"/>
            <a:ext cx="3048000" cy="2286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="" xmlns:p14="http://schemas.microsoft.com/office/powerpoint/2010/main" val="3208250731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12000" r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971600" y="5589240"/>
            <a:ext cx="7128792" cy="1152128"/>
          </a:xfrm>
        </p:spPr>
        <p:txBody>
          <a:bodyPr>
            <a:scene3d>
              <a:camera prst="orthographicFront"/>
              <a:lightRig rig="flat" dir="tl"/>
            </a:scene3d>
            <a:sp3d contourW="19050" prstMaterial="clear">
              <a:bevelT w="50800" h="50800"/>
              <a:contourClr>
                <a:schemeClr val="accent5">
                  <a:tint val="70000"/>
                  <a:satMod val="180000"/>
                  <a:alpha val="70000"/>
                </a:schemeClr>
              </a:contourClr>
            </a:sp3d>
          </a:bodyPr>
          <a:lstStyle/>
          <a:p>
            <a:r>
              <a:rPr lang="ru-RU" b="1" dirty="0" smtClean="0">
                <a:ln w="19050">
                  <a:solidFill>
                    <a:schemeClr val="tx1">
                      <a:lumMod val="65000"/>
                      <a:lumOff val="35000"/>
                    </a:schemeClr>
                  </a:solidFill>
                </a:ln>
                <a:solidFill>
                  <a:schemeClr val="accent5">
                    <a:tint val="50000"/>
                    <a:satMod val="180000"/>
                  </a:schemeClr>
                </a:solidFill>
              </a:rPr>
              <a:t>Спасибо за внимание</a:t>
            </a:r>
            <a:endParaRPr lang="ru-RU" b="1" dirty="0">
              <a:ln w="19050">
                <a:solidFill>
                  <a:schemeClr val="tx1">
                    <a:lumMod val="65000"/>
                    <a:lumOff val="35000"/>
                  </a:schemeClr>
                </a:solidFill>
              </a:ln>
              <a:solidFill>
                <a:schemeClr val="accent5">
                  <a:tint val="50000"/>
                  <a:satMod val="180000"/>
                </a:scheme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3530408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 cstate="print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 rot="21387968">
            <a:off x="3635899" y="620688"/>
            <a:ext cx="4893583" cy="3763888"/>
          </a:xfrm>
        </p:spPr>
        <p:txBody>
          <a:bodyPr/>
          <a:lstStyle/>
          <a:p>
            <a:r>
              <a:rPr lang="ru-RU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Monotype Corsiva" panose="03010101010201010101" pitchFamily="66" charset="0"/>
              </a:rPr>
              <a:t>Дудлинг (от английского </a:t>
            </a:r>
            <a:r>
              <a:rPr lang="ru-RU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Monotype Corsiva" panose="03010101010201010101" pitchFamily="66" charset="0"/>
              </a:rPr>
              <a:t>doodle</a:t>
            </a:r>
            <a:r>
              <a:rPr lang="ru-RU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Monotype Corsiva" panose="03010101010201010101" pitchFamily="66" charset="0"/>
              </a:rPr>
              <a:t> – «бессознательный рисунок») – это рисование с помощью простых элементов (кружочков, закорючек, ромбиков, точечек, палочек и пр.).</a:t>
            </a:r>
          </a:p>
          <a:p>
            <a:endParaRPr lang="ru-RU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Monotype Corsiva" panose="03010101010201010101" pitchFamily="66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="" xmlns:a14="http://schemas.microsoft.com/office/drawing/2010/main">
                  <a14:imgLayer r:embed="rId4">
                    <a14:imgEffect>
                      <a14:backgroundRemoval t="0" b="100000" l="0" r="98235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27415" y="3068961"/>
            <a:ext cx="3794904" cy="2648992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="" xmlns:a14="http://schemas.microsoft.com/office/drawing/2010/main">
                  <a14:imgLayer r:embed="rId6">
                    <a14:imgEffect>
                      <a14:backgroundRemoval t="1733" b="100000" l="0" r="1000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1520" y="527415"/>
            <a:ext cx="2754575" cy="3477651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7" cstate="print">
            <a:extLst>
              <a:ext uri="{BEBA8EAE-BF5A-486C-A8C5-ECC9F3942E4B}">
                <a14:imgProps xmlns="" xmlns:a14="http://schemas.microsoft.com/office/drawing/2010/main">
                  <a14:imgLayer r:embed="rId8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691" y="3995119"/>
            <a:ext cx="4580691" cy="2574348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7014902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 rot="21324249">
            <a:off x="722426" y="2207427"/>
            <a:ext cx="7376304" cy="3063250"/>
          </a:xfrm>
        </p:spPr>
        <p:txBody>
          <a:bodyPr>
            <a:noAutofit/>
          </a:bodyPr>
          <a:lstStyle/>
          <a:p>
            <a:r>
              <a:rPr lang="ru-RU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Monotype Corsiva" panose="03010101010201010101" pitchFamily="66" charset="0"/>
              </a:rPr>
              <a:t>Дудлинг – </a:t>
            </a:r>
            <a:r>
              <a:rPr lang="ru-RU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Monotype Corsiva" panose="03010101010201010101" pitchFamily="66" charset="0"/>
              </a:rPr>
              <a:t>это наши привычные рисунки на полях в тетрадях, это рисование во время телефонного разговора, или совещания, или лекции</a:t>
            </a:r>
            <a:r>
              <a:rPr lang="ru-RU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Monotype Corsiva" panose="03010101010201010101" pitchFamily="66" charset="0"/>
              </a:rPr>
              <a:t>.</a:t>
            </a:r>
          </a:p>
          <a:p>
            <a:r>
              <a:rPr lang="ru-RU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Monotype Corsiva" panose="03010101010201010101" pitchFamily="66" charset="0"/>
              </a:rPr>
              <a:t> </a:t>
            </a:r>
            <a:r>
              <a:rPr lang="ru-RU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Monotype Corsiva" panose="03010101010201010101" pitchFamily="66" charset="0"/>
              </a:rPr>
              <a:t>По результатам американского исследования, которые были опубликованы в журнале прикладной когнитивной психологии, дудлинг помогает человеку не потерять концентрацию и не вздремнуть, а также не расходовать слишком много мыслительной энергии на обработку получаемой информации извне. Это сродни арт-медитации.</a:t>
            </a:r>
          </a:p>
        </p:txBody>
      </p:sp>
    </p:spTree>
    <p:extLst>
      <p:ext uri="{BB962C8B-B14F-4D97-AF65-F5344CB8AC3E}">
        <p14:creationId xmlns="" xmlns:p14="http://schemas.microsoft.com/office/powerpoint/2010/main" val="40276100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 rot="21388102">
            <a:off x="801817" y="1077216"/>
            <a:ext cx="7934511" cy="40838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800" dirty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latin typeface="Courier New" panose="02070309020205020404" pitchFamily="49" charset="0"/>
                <a:cs typeface="Courier New" panose="02070309020205020404" pitchFamily="49" charset="0"/>
              </a:rPr>
              <a:t>Любые бессознательные закорючки, начирканные на полях тетради во время лекции или урока, будут дудлами.</a:t>
            </a:r>
          </a:p>
        </p:txBody>
      </p:sp>
    </p:spTree>
    <p:extLst>
      <p:ext uri="{BB962C8B-B14F-4D97-AF65-F5344CB8AC3E}">
        <p14:creationId xmlns="" xmlns:p14="http://schemas.microsoft.com/office/powerpoint/2010/main" val="22731256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 cstate="print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 rot="21332556">
            <a:off x="3707904" y="476673"/>
            <a:ext cx="4968552" cy="4104456"/>
          </a:xfrm>
        </p:spPr>
        <p:txBody>
          <a:bodyPr/>
          <a:lstStyle/>
          <a:p>
            <a:pPr marL="0" indent="0">
              <a:buNone/>
            </a:pPr>
            <a:r>
              <a:rPr lang="ru-RU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Monotype Corsiva" panose="03010101010201010101" pitchFamily="66" charset="0"/>
              </a:rPr>
              <a:t>Зентангл </a:t>
            </a:r>
            <a:r>
              <a:rPr lang="ru-RU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Monotype Corsiva" panose="03010101010201010101" pitchFamily="66" charset="0"/>
              </a:rPr>
              <a:t>– это  вид спонтанного творчества </a:t>
            </a:r>
            <a:r>
              <a:rPr lang="ru-RU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Monotype Corsiva" panose="03010101010201010101" pitchFamily="66" charset="0"/>
              </a:rPr>
              <a:t>(</a:t>
            </a:r>
            <a:r>
              <a:rPr lang="ru-RU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Monotype Corsiva" panose="03010101010201010101" pitchFamily="66" charset="0"/>
              </a:rPr>
              <a:t>от </a:t>
            </a:r>
            <a:r>
              <a:rPr lang="ru-RU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Monotype Corsiva" panose="03010101010201010101" pitchFamily="66" charset="0"/>
              </a:rPr>
              <a:t>zen</a:t>
            </a:r>
            <a:r>
              <a:rPr lang="ru-RU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Monotype Corsiva" panose="03010101010201010101" pitchFamily="66" charset="0"/>
              </a:rPr>
              <a:t> – «уравновешенность, спокойствие» и </a:t>
            </a:r>
            <a:r>
              <a:rPr lang="ru-RU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Monotype Corsiva" panose="03010101010201010101" pitchFamily="66" charset="0"/>
              </a:rPr>
              <a:t>rectangle</a:t>
            </a:r>
            <a:r>
              <a:rPr lang="ru-RU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Monotype Corsiva" panose="03010101010201010101" pitchFamily="66" charset="0"/>
              </a:rPr>
              <a:t> – прямоугольник).</a:t>
            </a: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="" xmlns:a14="http://schemas.microsoft.com/office/drawing/2010/main">
                  <a14:imgLayer r:embed="rId4">
                    <a14:imgEffect>
                      <a14:backgroundRemoval t="0" b="96927" l="0" r="94483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404665"/>
            <a:ext cx="2952328" cy="2870884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="" xmlns:a14="http://schemas.microsoft.com/office/drawing/2010/main">
                  <a14:imgLayer r:embed="rId6">
                    <a14:imgEffect>
                      <a14:backgroundRemoval t="1286" b="100000" l="1148" r="94835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3068962"/>
            <a:ext cx="3384376" cy="3398943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5763659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33927" y="647805"/>
            <a:ext cx="4410075" cy="5686425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24" y="617886"/>
            <a:ext cx="4410075" cy="5734051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7526753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9" y="116633"/>
            <a:ext cx="8528155" cy="6595995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9228093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 cstate="print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бъект 3"/>
          <p:cNvSpPr>
            <a:spLocks noGrp="1"/>
          </p:cNvSpPr>
          <p:nvPr>
            <p:ph idx="1"/>
          </p:nvPr>
        </p:nvSpPr>
        <p:spPr>
          <a:xfrm rot="21385020">
            <a:off x="3707904" y="476672"/>
            <a:ext cx="5040560" cy="4752528"/>
          </a:xfrm>
        </p:spPr>
        <p:txBody>
          <a:bodyPr>
            <a:normAutofit fontScale="92500" lnSpcReduction="20000"/>
          </a:bodyPr>
          <a:lstStyle/>
          <a:p>
            <a:pPr marL="0" indent="0" fontAlgn="base">
              <a:buNone/>
            </a:pPr>
            <a:r>
              <a:rPr lang="ru-RU" b="1" dirty="0">
                <a:ln w="17780" cmpd="sng">
                  <a:noFill/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Monotype Corsiva" panose="03010101010201010101" pitchFamily="66" charset="0"/>
              </a:rPr>
              <a:t>Зентангл рисуется по </a:t>
            </a:r>
            <a:r>
              <a:rPr lang="ru-RU" b="1" dirty="0" smtClean="0">
                <a:ln w="17780" cmpd="sng">
                  <a:noFill/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Monotype Corsiva" panose="03010101010201010101" pitchFamily="66" charset="0"/>
              </a:rPr>
              <a:t>чётким </a:t>
            </a:r>
            <a:r>
              <a:rPr lang="ru-RU" b="1" dirty="0">
                <a:ln w="17780" cmpd="sng">
                  <a:noFill/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Monotype Corsiva" panose="03010101010201010101" pitchFamily="66" charset="0"/>
              </a:rPr>
              <a:t>правилам:</a:t>
            </a:r>
          </a:p>
          <a:p>
            <a:pPr fontAlgn="base"/>
            <a:r>
              <a:rPr lang="ru-RU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Monotype Corsiva" panose="03010101010201010101" pitchFamily="66" charset="0"/>
              </a:rPr>
              <a:t>на квадратах бумаги со стороной 9х9 см рисуется абстрактный узор, не имеющий верха или низа,</a:t>
            </a:r>
            <a:br>
              <a:rPr lang="ru-RU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Monotype Corsiva" panose="03010101010201010101" pitchFamily="66" charset="0"/>
              </a:rPr>
            </a:br>
            <a:r>
              <a:rPr lang="ru-RU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Monotype Corsiva" panose="03010101010201010101" pitchFamily="66" charset="0"/>
              </a:rPr>
              <a:t>то есть не ориентированный в пространстве;</a:t>
            </a:r>
          </a:p>
          <a:p>
            <a:pPr fontAlgn="base"/>
            <a:r>
              <a:rPr lang="ru-RU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Monotype Corsiva" panose="03010101010201010101" pitchFamily="66" charset="0"/>
              </a:rPr>
              <a:t>черные узоры на белом фоне;</a:t>
            </a:r>
          </a:p>
          <a:p>
            <a:pPr fontAlgn="base"/>
            <a:r>
              <a:rPr lang="ru-RU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Monotype Corsiva" panose="03010101010201010101" pitchFamily="66" charset="0"/>
              </a:rPr>
              <a:t>в зентанглах могут изображаться линии, геометрия, спирали, любые узоры, не содержащие </a:t>
            </a:r>
            <a:r>
              <a:rPr lang="ru-RU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Monotype Corsiva" panose="03010101010201010101" pitchFamily="66" charset="0"/>
              </a:rPr>
              <a:t>узнаваемых</a:t>
            </a:r>
            <a:endParaRPr lang="ru-RU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Monotype Corsiva" panose="03010101010201010101" pitchFamily="66" charset="0"/>
            </a:endParaRPr>
          </a:p>
          <a:p>
            <a:pPr fontAlgn="base"/>
            <a:r>
              <a:rPr lang="ru-RU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Monotype Corsiva" panose="03010101010201010101" pitchFamily="66" charset="0"/>
              </a:rPr>
              <a:t>зентангл</a:t>
            </a:r>
            <a:r>
              <a:rPr lang="ru-RU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Monotype Corsiva" panose="03010101010201010101" pitchFamily="66" charset="0"/>
              </a:rPr>
              <a:t> </a:t>
            </a:r>
            <a:r>
              <a:rPr lang="ru-RU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Monotype Corsiva" panose="03010101010201010101" pitchFamily="66" charset="0"/>
              </a:rPr>
              <a:t>задуман быть небольшим и относительно быстрым, так что его можно создать в любое время,</a:t>
            </a:r>
            <a:br>
              <a:rPr lang="ru-RU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Monotype Corsiva" panose="03010101010201010101" pitchFamily="66" charset="0"/>
              </a:rPr>
            </a:br>
            <a:r>
              <a:rPr lang="ru-RU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Monotype Corsiva" panose="03010101010201010101" pitchFamily="66" charset="0"/>
              </a:rPr>
              <a:t>когда приходит вдохновение, однако все линии в </a:t>
            </a:r>
            <a:r>
              <a:rPr lang="ru-RU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Monotype Corsiva" panose="03010101010201010101" pitchFamily="66" charset="0"/>
              </a:rPr>
              <a:t>зентангле</a:t>
            </a:r>
            <a:r>
              <a:rPr lang="ru-RU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Monotype Corsiva" panose="03010101010201010101" pitchFamily="66" charset="0"/>
              </a:rPr>
              <a:t> должны быть сделаны аккуратно.</a:t>
            </a:r>
          </a:p>
          <a:p>
            <a:endParaRPr lang="ru-RU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Monotype Corsiva" panose="03010101010201010101" pitchFamily="66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4811" t="5616" r="4769" b="7153"/>
          <a:stretch/>
        </p:blipFill>
        <p:spPr>
          <a:xfrm rot="21378699">
            <a:off x="468559" y="1529469"/>
            <a:ext cx="3089104" cy="4608512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0698394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 cstate="print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21383269">
            <a:off x="3526055" y="541616"/>
            <a:ext cx="4386064" cy="1223168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Преимущества метода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 rot="21392957">
            <a:off x="702297" y="2194997"/>
            <a:ext cx="6947318" cy="3224287"/>
          </a:xfrm>
        </p:spPr>
        <p:txBody>
          <a:bodyPr>
            <a:normAutofit fontScale="92500" lnSpcReduction="20000"/>
          </a:bodyPr>
          <a:lstStyle/>
          <a:p>
            <a:r>
              <a:rPr lang="ru-RU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Monotype Corsiva" panose="03010101010201010101" pitchFamily="66" charset="0"/>
              </a:rPr>
              <a:t>П</a:t>
            </a:r>
            <a:r>
              <a:rPr lang="ru-RU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Monotype Corsiva" panose="03010101010201010101" pitchFamily="66" charset="0"/>
              </a:rPr>
              <a:t>редоставляет </a:t>
            </a:r>
            <a:r>
              <a:rPr lang="ru-RU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Monotype Corsiva" panose="03010101010201010101" pitchFamily="66" charset="0"/>
              </a:rPr>
              <a:t>возможность для выражения агрессивных чувств в социально – приемлемой манере. </a:t>
            </a:r>
            <a:r>
              <a:rPr lang="ru-RU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Monotype Corsiva" panose="03010101010201010101" pitchFamily="66" charset="0"/>
              </a:rPr>
              <a:t/>
            </a:r>
            <a:br>
              <a:rPr lang="ru-RU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Monotype Corsiva" panose="03010101010201010101" pitchFamily="66" charset="0"/>
              </a:rPr>
            </a:br>
            <a:endParaRPr lang="ru-RU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Monotype Corsiva" panose="03010101010201010101" pitchFamily="66" charset="0"/>
            </a:endParaRPr>
          </a:p>
          <a:p>
            <a:r>
              <a:rPr lang="ru-RU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Monotype Corsiva" panose="03010101010201010101" pitchFamily="66" charset="0"/>
              </a:rPr>
              <a:t>У</a:t>
            </a:r>
            <a:r>
              <a:rPr lang="ru-RU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Monotype Corsiva" panose="03010101010201010101" pitchFamily="66" charset="0"/>
              </a:rPr>
              <a:t>скоряет </a:t>
            </a:r>
            <a:r>
              <a:rPr lang="ru-RU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Monotype Corsiva" panose="03010101010201010101" pitchFamily="66" charset="0"/>
              </a:rPr>
              <a:t>прогресс в терапии. Подсознательные конфликты и внутренние переживания легче выражаются с помощью зрительных образов, чем в разговоре во время вербальной психотерапии. </a:t>
            </a:r>
            <a:r>
              <a:rPr lang="ru-RU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Monotype Corsiva" panose="03010101010201010101" pitchFamily="66" charset="0"/>
              </a:rPr>
              <a:t/>
            </a:r>
            <a:br>
              <a:rPr lang="ru-RU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Monotype Corsiva" panose="03010101010201010101" pitchFamily="66" charset="0"/>
              </a:rPr>
            </a:br>
            <a:endParaRPr lang="ru-RU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Monotype Corsiva" panose="03010101010201010101" pitchFamily="66" charset="0"/>
            </a:endParaRPr>
          </a:p>
          <a:p>
            <a:r>
              <a:rPr lang="ru-RU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Monotype Corsiva" panose="03010101010201010101" pitchFamily="66" charset="0"/>
              </a:rPr>
              <a:t>Даёт </a:t>
            </a:r>
            <a:r>
              <a:rPr lang="ru-RU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Monotype Corsiva" panose="03010101010201010101" pitchFamily="66" charset="0"/>
              </a:rPr>
              <a:t>основания для интерпретаций и диагностической работы в процессе терапии. </a:t>
            </a:r>
            <a:r>
              <a:rPr lang="ru-RU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Monotype Corsiva" panose="03010101010201010101" pitchFamily="66" charset="0"/>
              </a:rPr>
              <a:t>интерпретацию </a:t>
            </a:r>
            <a:r>
              <a:rPr lang="ru-RU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Monotype Corsiva" panose="03010101010201010101" pitchFamily="66" charset="0"/>
              </a:rPr>
              <a:t>своих собственных творений;</a:t>
            </a:r>
          </a:p>
          <a:p>
            <a:endParaRPr lang="ru-RU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Monotype Corsiva" panose="03010101010201010101" pitchFamily="66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8495161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NewsPrint">
  <a:themeElements>
    <a:clrScheme name="NewsPrint">
      <a:dk1>
        <a:sysClr val="windowText" lastClr="000000"/>
      </a:dk1>
      <a:lt1>
        <a:sysClr val="window" lastClr="FFFFFF"/>
      </a:lt1>
      <a:dk2>
        <a:srgbClr val="303030"/>
      </a:dk2>
      <a:lt2>
        <a:srgbClr val="DEDEE0"/>
      </a:lt2>
      <a:accent1>
        <a:srgbClr val="AD0101"/>
      </a:accent1>
      <a:accent2>
        <a:srgbClr val="726056"/>
      </a:accent2>
      <a:accent3>
        <a:srgbClr val="AC956E"/>
      </a:accent3>
      <a:accent4>
        <a:srgbClr val="808DA9"/>
      </a:accent4>
      <a:accent5>
        <a:srgbClr val="424E5B"/>
      </a:accent5>
      <a:accent6>
        <a:srgbClr val="730E00"/>
      </a:accent6>
      <a:hlink>
        <a:srgbClr val="D26900"/>
      </a:hlink>
      <a:folHlink>
        <a:srgbClr val="D89243"/>
      </a:folHlink>
    </a:clrScheme>
    <a:fontScheme name="NewsPrint">
      <a:majorFont>
        <a:latin typeface="Impact"/>
        <a:ea typeface=""/>
        <a:cs typeface=""/>
        <a:font script="Jpan" typeface="HGP創英角ｺﾞｼｯｸUB"/>
        <a:font script="Hang" typeface="HY견고딕"/>
        <a:font script="Hans" typeface="微软雅黑"/>
        <a:font script="Hant" typeface="微軟正黑體"/>
        <a:font script="Arab" typeface="Tahoma"/>
        <a:font script="Hebr" typeface="Tohoma"/>
        <a:font script="Thai" typeface="Tahoma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NewsPrint">
      <a:fillStyleLst>
        <a:solidFill>
          <a:schemeClr val="phClr"/>
        </a:solidFill>
        <a:gradFill rotWithShape="1">
          <a:gsLst>
            <a:gs pos="0">
              <a:schemeClr val="phClr">
                <a:tint val="37000"/>
                <a:hueMod val="100000"/>
                <a:satMod val="200000"/>
                <a:lumMod val="88000"/>
              </a:schemeClr>
            </a:gs>
            <a:gs pos="100000">
              <a:schemeClr val="phClr">
                <a:tint val="53000"/>
                <a:shade val="100000"/>
                <a:hueMod val="100000"/>
                <a:satMod val="350000"/>
                <a:lumMod val="79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83000"/>
                <a:shade val="100000"/>
                <a:alpha val="100000"/>
                <a:hueMod val="100000"/>
                <a:satMod val="220000"/>
                <a:lumMod val="90000"/>
              </a:schemeClr>
            </a:gs>
            <a:gs pos="76000">
              <a:schemeClr val="phClr">
                <a:shade val="100000"/>
              </a:schemeClr>
            </a:gs>
            <a:gs pos="100000">
              <a:schemeClr val="phClr">
                <a:shade val="93000"/>
                <a:alpha val="100000"/>
                <a:satMod val="100000"/>
                <a:lumMod val="93000"/>
              </a:schemeClr>
            </a:gs>
          </a:gsLst>
          <a:path path="circle">
            <a:fillToRect l="15000" t="15000" r="100000" b="100000"/>
          </a:path>
        </a:gradFill>
      </a:fillStyleLst>
      <a:lnStyleLst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12700" dir="528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381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contourW="12700">
            <a:bevelT w="31750" h="127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3000"/>
              </a:schemeClr>
            </a:gs>
            <a:gs pos="100000">
              <a:schemeClr val="phClr">
                <a:shade val="55000"/>
              </a:schemeClr>
            </a:gs>
          </a:gsLst>
          <a:lin ang="5400000" scaled="1"/>
        </a:gradFill>
        <a:blipFill rotWithShape="1">
          <a:blip xmlns:r="http://schemas.openxmlformats.org/officeDocument/2006/relationships" r:embed="rId1">
            <a:duotone>
              <a:schemeClr val="phClr">
                <a:shade val="20000"/>
                <a:satMod val="350000"/>
                <a:lumMod val="125000"/>
              </a:schemeClr>
              <a:schemeClr val="phClr">
                <a:tint val="90000"/>
                <a:satMod val="25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Newsprint</Template>
  <TotalTime>228</TotalTime>
  <Words>232</Words>
  <Application>Microsoft Office PowerPoint</Application>
  <PresentationFormat>Экран (4:3)</PresentationFormat>
  <Paragraphs>39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NewsPrint</vt:lpstr>
      <vt:lpstr> ART-TERAPY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Преимущества метода</vt:lpstr>
      <vt:lpstr>Преимущества метода</vt:lpstr>
      <vt:lpstr>Спектр проблем, при решении которых могут быть использованы данные техники:</vt:lpstr>
      <vt:lpstr>Спасибо за внимание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ART-TERAPY</dc:title>
  <dc:creator>Алёна Шиверская</dc:creator>
  <cp:lastModifiedBy>User</cp:lastModifiedBy>
  <cp:revision>15</cp:revision>
  <dcterms:modified xsi:type="dcterms:W3CDTF">2024-01-20T10:01:04Z</dcterms:modified>
</cp:coreProperties>
</file>