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5" r:id="rId4"/>
    <p:sldId id="271" r:id="rId5"/>
    <p:sldId id="276" r:id="rId6"/>
    <p:sldId id="278" r:id="rId7"/>
    <p:sldId id="280" r:id="rId8"/>
    <p:sldId id="279" r:id="rId9"/>
    <p:sldId id="274" r:id="rId10"/>
    <p:sldId id="281" r:id="rId11"/>
    <p:sldId id="262" r:id="rId12"/>
    <p:sldId id="263" r:id="rId13"/>
    <p:sldId id="264" r:id="rId14"/>
    <p:sldId id="28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86;&#1090;&#1082;&#1088;&#1099;&#1090;&#1099;&#1081;%20&#1091;&#1088;&#1086;&#1082;%20&#1079;&#1072;&#1074;&#1090;&#1088;&#1072;\29895fbf44f2ad627aa783e0abd98d1d.mp3" TargetMode="Externa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\Desktop\&#1086;&#1090;&#1082;&#1088;&#1099;&#1090;&#1099;&#1081;%20&#1091;&#1088;&#1086;&#1082;%20&#1079;&#1072;&#1074;&#1090;&#1088;&#1072;\1.wmv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&#1086;&#1090;&#1082;&#1088;&#1099;&#1090;&#1099;&#1081;%20&#1091;&#1088;&#1086;&#1082;%20&#1079;&#1072;&#1074;&#1090;&#1088;&#1072;\1.wmv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468560" y="2420888"/>
            <a:ext cx="6368752" cy="139801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9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«Л  гика </a:t>
            </a:r>
            <a:r>
              <a:rPr lang="ru-RU" sz="9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/>
            </a:r>
            <a:br>
              <a:rPr lang="ru-RU" sz="9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ru-RU" sz="9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9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мы»</a:t>
            </a:r>
          </a:p>
        </p:txBody>
      </p:sp>
      <p:pic>
        <p:nvPicPr>
          <p:cNvPr id="7" name="Picture 6" descr="0b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27121">
            <a:off x="1993432" y="1911654"/>
            <a:ext cx="674725" cy="127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55576" y="4365104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Школа сыска</a:t>
            </a:r>
          </a:p>
        </p:txBody>
      </p:sp>
      <p:pic>
        <p:nvPicPr>
          <p:cNvPr id="10" name="Picture 2" descr="https://perlmutterunfiltered.files.wordpress.com/2015/03/silhouett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4365104"/>
            <a:ext cx="2016224" cy="22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http://dedektifsherlock.com/resimler/sherlock_resimler/a1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332656"/>
            <a:ext cx="1872208" cy="1674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29895fbf44f2ad627aa783e0abd98d1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8604448" y="638132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0657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2781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4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title"/>
          </p:nvPr>
        </p:nvSpPr>
        <p:spPr>
          <a:xfrm>
            <a:off x="2915816" y="476672"/>
            <a:ext cx="5111750" cy="1143000"/>
          </a:xfrm>
        </p:spPr>
        <p:txBody>
          <a:bodyPr/>
          <a:lstStyle/>
          <a:p>
            <a:pPr eaLnBrk="1" hangingPunct="1"/>
            <a:r>
              <a:rPr lang="ru-RU" sz="4000" b="1" i="1" dirty="0" smtClean="0">
                <a:solidFill>
                  <a:srgbClr val="FF0000"/>
                </a:solidFill>
                <a:latin typeface="Comic Sans MS" pitchFamily="66" charset="0"/>
              </a:rPr>
              <a:t>Фальшивомонетчик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2332038"/>
            <a:ext cx="8229600" cy="3184525"/>
          </a:xfrm>
        </p:spPr>
        <p:txBody>
          <a:bodyPr/>
          <a:lstStyle/>
          <a:p>
            <a:pPr eaLnBrk="1" hangingPunct="1"/>
            <a:r>
              <a:rPr lang="ru-RU" sz="2800" smtClean="0"/>
              <a:t>Искусный фальшивомонетчик снял копию со стодолларовой купюры и начал печатать фальшивки. Сделанные им копии во всех деталях повторяли оригинал. Но эксперт утверждает, что он совершил единственную ошибку.</a:t>
            </a:r>
          </a:p>
          <a:p>
            <a:pPr eaLnBrk="1" hangingPunct="1"/>
            <a:r>
              <a:rPr lang="ru-RU" sz="2800" smtClean="0"/>
              <a:t> Какую ошибку допустил преступник? </a:t>
            </a:r>
          </a:p>
        </p:txBody>
      </p:sp>
      <p:pic>
        <p:nvPicPr>
          <p:cNvPr id="432135" name="Picture 7" descr="word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5373688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9" descr="359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881313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Дело о хищении телефона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Аликовой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u="sng" dirty="0" smtClean="0"/>
              <a:t>Фигуранты дела:</a:t>
            </a:r>
            <a:r>
              <a:rPr lang="ru-RU" dirty="0" smtClean="0"/>
              <a:t> Иванов, Петров и Сидоров.</a:t>
            </a:r>
          </a:p>
          <a:p>
            <a:r>
              <a:rPr lang="ru-RU" u="sng" dirty="0" smtClean="0"/>
              <a:t>Допрос:</a:t>
            </a:r>
            <a:r>
              <a:rPr lang="ru-RU" dirty="0" smtClean="0"/>
              <a:t> на вопрос “Кто из троих обучающихся взял телефон </a:t>
            </a:r>
            <a:r>
              <a:rPr lang="ru-RU" dirty="0" err="1" smtClean="0"/>
              <a:t>Аликовой</a:t>
            </a:r>
            <a:r>
              <a:rPr lang="ru-RU" dirty="0" smtClean="0"/>
              <a:t>?” был получен следующий ответ: “Неверно, что если телефон </a:t>
            </a:r>
            <a:r>
              <a:rPr lang="ru-RU" dirty="0" err="1" smtClean="0"/>
              <a:t>Аликовой</a:t>
            </a:r>
            <a:r>
              <a:rPr lang="ru-RU" dirty="0" smtClean="0"/>
              <a:t> брал Петров, то и Сидоров брал телефон </a:t>
            </a:r>
            <a:r>
              <a:rPr lang="ru-RU" dirty="0" err="1" smtClean="0"/>
              <a:t>Аликовой</a:t>
            </a:r>
            <a:r>
              <a:rPr lang="ru-RU" dirty="0" smtClean="0"/>
              <a:t>, и если телефон взял Иванов, то Петров не брал”. Кто взял телефон </a:t>
            </a:r>
            <a:r>
              <a:rPr lang="ru-RU" dirty="0" err="1" smtClean="0"/>
              <a:t>Аликовой</a:t>
            </a:r>
            <a:r>
              <a:rPr lang="ru-RU" dirty="0" smtClean="0"/>
              <a:t>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0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Дело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 хулиганстве. Разбитое стекло</a:t>
            </a:r>
            <a:r>
              <a:rPr lang="ru-RU" b="1" dirty="0" smtClean="0"/>
              <a:t>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348880"/>
            <a:ext cx="65344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Три </a:t>
            </a:r>
            <a:r>
              <a:rPr lang="ru-RU" dirty="0" smtClean="0"/>
              <a:t>ученика, Симонов Саша, Кузин Коля и Вишнёв Ваня, играли во дворе школы в футбол и разбили мячом окно. На вопрос кто разбил окно были получены следующие ответы.</a:t>
            </a:r>
          </a:p>
          <a:p>
            <a:r>
              <a:rPr lang="ru-RU" dirty="0" smtClean="0"/>
              <a:t>Ваня сказал: “Это я разбил окно, Коля окно не разбивал”.</a:t>
            </a:r>
          </a:p>
          <a:p>
            <a:r>
              <a:rPr lang="ru-RU" dirty="0" smtClean="0"/>
              <a:t>Коля сказал: “Это сделал не я и не Саша”.</a:t>
            </a:r>
          </a:p>
          <a:p>
            <a:r>
              <a:rPr lang="ru-RU" dirty="0" smtClean="0"/>
              <a:t>Саша сказал: “Это сделал не я и не Ваня”.</a:t>
            </a:r>
          </a:p>
          <a:p>
            <a:r>
              <a:rPr lang="ru-RU" dirty="0" smtClean="0"/>
              <a:t>Но дежурная сидела и всё видела. Она сказала, что только один ученик говорит правду, но не назвала его фамилии. Кто из учеников разбил стекло?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76470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«О кладе»</a:t>
            </a:r>
            <a:b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11560" y="1700808"/>
            <a:ext cx="6048672" cy="450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Разбирается дело Батончика, Ленчика и Пончика. Кто-то из них нашел и утаил клад. На следствии каждый из них сделал по два заявления: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Батончик: «Я не делал этого. Пончик сделал это»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Ленчик: «Пончик невиновен. Батончик сделал это»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Пончик: « Я не делал этого. Ленчик не делал этого»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Суд установил, что один из них дважды солгал, другой дважды сказал правду, третий один раз солгал, один раз сказал правду. Кто из них утаил клад?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400" b="1" i="1" smtClean="0">
                <a:solidFill>
                  <a:srgbClr val="FF0000"/>
                </a:solidFill>
                <a:latin typeface="Comic Sans MS" pitchFamily="66" charset="0"/>
              </a:rPr>
              <a:t>Итоги совещания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ru-RU" sz="1800" b="1" dirty="0" smtClean="0"/>
              <a:t> Алгебра </a:t>
            </a:r>
            <a:r>
              <a:rPr lang="ru-RU" sz="1800" b="1" dirty="0" smtClean="0"/>
              <a:t>высказываний позволяет научиться моделировать простейшие мыслительные процессы.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b="1" dirty="0" smtClean="0"/>
              <a:t>    </a:t>
            </a:r>
            <a:r>
              <a:rPr lang="ru-RU" sz="2400" b="1" i="1" dirty="0" smtClean="0">
                <a:latin typeface="Comic Sans MS" pitchFamily="66" charset="0"/>
              </a:rPr>
              <a:t>«Методы эти позволяют Вам обрести ясность мысли, способность находить собственное оригинальное решение трудных задач, вырабатывают у Вас привычку к систематическому мышлению и, что особенно ценно, умение обнаруживать логические ошибки, изъяны и пробелы тех, кто не пытался овладеть привлекательным искусством логики.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i="1" dirty="0" smtClean="0">
                <a:latin typeface="Comic Sans MS" pitchFamily="66" charset="0"/>
              </a:rPr>
              <a:t> </a:t>
            </a:r>
            <a:r>
              <a:rPr lang="ru-RU" sz="2400" b="1" i="1" dirty="0" smtClean="0">
                <a:solidFill>
                  <a:schemeClr val="hlink"/>
                </a:solidFill>
                <a:latin typeface="Comic Sans MS" pitchFamily="66" charset="0"/>
              </a:rPr>
              <a:t>Попытайтесь. Вот все, о чем я прошу вас</a:t>
            </a:r>
            <a:r>
              <a:rPr lang="ru-RU" sz="2400" b="1" i="1" dirty="0" smtClean="0">
                <a:latin typeface="Comic Sans MS" pitchFamily="66" charset="0"/>
              </a:rPr>
              <a:t>»,</a:t>
            </a:r>
            <a:r>
              <a:rPr lang="ru-RU" sz="1800" b="1" dirty="0" smtClean="0"/>
              <a:t> – Льюис Кэрролл (псевдоним Чарльза </a:t>
            </a:r>
            <a:r>
              <a:rPr lang="ru-RU" sz="1800" b="1" dirty="0" err="1" smtClean="0"/>
              <a:t>Лютвиджа</a:t>
            </a:r>
            <a:r>
              <a:rPr lang="ru-RU" sz="1800" b="1" dirty="0" smtClean="0"/>
              <a:t> Доджсона (1832–1898)) – известный английский математик и литератор.</a:t>
            </a:r>
            <a:r>
              <a:rPr lang="ru-RU" sz="180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i="1" dirty="0" smtClean="0">
                <a:solidFill>
                  <a:srgbClr val="FF0000"/>
                </a:solidFill>
                <a:latin typeface="Comic Sans MS" pitchFamily="66" charset="0"/>
              </a:rPr>
              <a:t>  Недостаточно иметь хороший ум. </a:t>
            </a:r>
            <a:br>
              <a:rPr lang="ru-RU" b="1" i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Comic Sans MS" pitchFamily="66" charset="0"/>
              </a:rPr>
              <a:t>Главное – правильно его использовать"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                       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                        </a:t>
            </a:r>
            <a:r>
              <a:rPr lang="ru-RU" dirty="0" smtClean="0">
                <a:latin typeface="Comic Sans MS" pitchFamily="66" charset="0"/>
              </a:rPr>
              <a:t>Рене Декарт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Повышение квалификации сотрудников сыска. </a:t>
            </a:r>
            <a:b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600" dirty="0" smtClean="0"/>
              <a:t>Решение задач с помощью таблиц исти</a:t>
            </a:r>
            <a:r>
              <a:rPr lang="ru-RU" sz="3600" dirty="0" smtClean="0">
                <a:solidFill>
                  <a:schemeClr val="bg2"/>
                </a:solidFill>
              </a:rPr>
              <a:t>нности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Управляющая кнопка: далее 4">
            <a:hlinkClick r:id="rId3" action="ppaction://hlinkfile" highlightClick="1"/>
          </p:cNvPr>
          <p:cNvSpPr/>
          <p:nvPr/>
        </p:nvSpPr>
        <p:spPr>
          <a:xfrm>
            <a:off x="8460432" y="6237312"/>
            <a:ext cx="504056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1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39552" y="1700808"/>
            <a:ext cx="6100936" cy="4575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Решение задач с помощью        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         рассуждений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Comic Sans MS" pitchFamily="66" charset="0"/>
              </a:rPr>
              <a:t>   Задержанный</a:t>
            </a:r>
            <a:endParaRPr lang="ru-RU" dirty="0" smtClean="0"/>
          </a:p>
          <a:p>
            <a:r>
              <a:rPr lang="ru-RU" dirty="0" smtClean="0"/>
              <a:t>Грабитель </a:t>
            </a:r>
            <a:r>
              <a:rPr lang="ru-RU" dirty="0" smtClean="0"/>
              <a:t>глубокой зимней ночью забрался в дом. Никто его не видел. Однако уже через несколько часов его задержала полиция.</a:t>
            </a:r>
          </a:p>
          <a:p>
            <a:r>
              <a:rPr lang="ru-RU" dirty="0" smtClean="0"/>
              <a:t> Как им удалось выследить его?</a:t>
            </a:r>
          </a:p>
          <a:p>
            <a:endParaRPr lang="ru-RU" dirty="0"/>
          </a:p>
        </p:txBody>
      </p:sp>
      <p:pic>
        <p:nvPicPr>
          <p:cNvPr id="10" name="Picture 8" descr="g000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124744"/>
            <a:ext cx="2018068" cy="1618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Решение задач с помощью алгебры высказываний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схема </a:t>
            </a:r>
            <a:r>
              <a:rPr lang="ru-RU" dirty="0" smtClean="0"/>
              <a:t>решения: </a:t>
            </a:r>
          </a:p>
          <a:p>
            <a:pPr lvl="0"/>
            <a:r>
              <a:rPr lang="ru-RU" dirty="0" smtClean="0"/>
              <a:t>изучается условие задачи;</a:t>
            </a:r>
          </a:p>
          <a:p>
            <a:pPr lvl="0"/>
            <a:r>
              <a:rPr lang="ru-RU" dirty="0" smtClean="0"/>
              <a:t>вводится система обозначений для логических высказываний;</a:t>
            </a:r>
          </a:p>
          <a:p>
            <a:pPr lvl="0"/>
            <a:r>
              <a:rPr lang="ru-RU" dirty="0" smtClean="0"/>
              <a:t>конструируется логическая формула, описывающая логические связи между всеми высказываниями условия задачи;</a:t>
            </a:r>
          </a:p>
          <a:p>
            <a:pPr lvl="0"/>
            <a:r>
              <a:rPr lang="ru-RU" dirty="0" smtClean="0"/>
              <a:t>определяются значения истинности этой логической формулы;</a:t>
            </a:r>
          </a:p>
          <a:p>
            <a:pPr lvl="0"/>
            <a:r>
              <a:rPr lang="ru-RU" dirty="0" smtClean="0"/>
              <a:t>из полученных значений истинности формулы определяются значения истинности введённых логических высказываний, на основании которых делается заключение о решении.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229600" cy="633412"/>
          </a:xfrm>
        </p:spPr>
        <p:txBody>
          <a:bodyPr>
            <a:noAutofit/>
          </a:bodyPr>
          <a:lstStyle/>
          <a:p>
            <a:pPr algn="l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Решение задач с 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помощью</a:t>
            </a:r>
            <a:b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алгебры высказываний</a:t>
            </a:r>
            <a:endParaRPr lang="ru-RU" sz="4800" dirty="0"/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6613"/>
            <a:ext cx="7931150" cy="5545137"/>
          </a:xfrm>
        </p:spPr>
        <p:txBody>
          <a:bodyPr/>
          <a:lstStyle/>
          <a:p>
            <a:pPr marL="0" indent="357188">
              <a:buFont typeface="Wingdings" pitchFamily="2" charset="2"/>
              <a:buNone/>
            </a:pPr>
            <a:endParaRPr lang="ru-RU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357188">
              <a:buFont typeface="Wingdings" pitchFamily="2" charset="2"/>
              <a:buNone/>
            </a:pPr>
            <a:endParaRPr lang="ru-RU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357188">
              <a:buFont typeface="Wingdings" pitchFamily="2" charset="2"/>
              <a:buNone/>
            </a:pPr>
            <a:endParaRPr lang="ru-RU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357188">
              <a:buFont typeface="Wingdings" pitchFamily="2" charset="2"/>
              <a:buNone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Составить 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расписание занятий так, чтобы </a:t>
            </a:r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математика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была </a:t>
            </a:r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первым или вторым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уроком, </a:t>
            </a: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информатика первым или третьим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уроком, а </a:t>
            </a:r>
            <a:r>
              <a:rPr lang="ru-RU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физика – вторым или третьим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0" indent="357188">
              <a:buFont typeface="Wingdings" pitchFamily="2" charset="2"/>
              <a:buNone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расписании всего три урока. Сколько вариантов расписания с такими условиями можно составить?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633412"/>
          </a:xfrm>
        </p:spPr>
        <p:txBody>
          <a:bodyPr>
            <a:noAutofit/>
          </a:bodyPr>
          <a:lstStyle/>
          <a:p>
            <a:pPr algn="l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Решение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6613"/>
            <a:ext cx="8291513" cy="5832475"/>
          </a:xfrm>
        </p:spPr>
        <p:txBody>
          <a:bodyPr/>
          <a:lstStyle/>
          <a:p>
            <a:pPr marL="357188" indent="-357188">
              <a:buFont typeface="Wingdings" pitchFamily="2" charset="2"/>
              <a:buNone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Пусть:</a:t>
            </a:r>
          </a:p>
          <a:p>
            <a:pPr marL="357188" indent="-357188"/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М1 = «Математика первым уроком»</a:t>
            </a:r>
          </a:p>
          <a:p>
            <a:pPr marL="357188" indent="-357188"/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М2 = «Математика вторым уроком»</a:t>
            </a:r>
          </a:p>
          <a:p>
            <a:pPr marL="357188" indent="-357188"/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И1 = «Информатика первым уроком»</a:t>
            </a:r>
          </a:p>
          <a:p>
            <a:pPr marL="357188" indent="-357188"/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И3 = «Информатика третьим уроком»</a:t>
            </a:r>
          </a:p>
          <a:p>
            <a:pPr marL="357188" indent="-357188"/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Ф2 = «Физика вторым уроком»</a:t>
            </a:r>
          </a:p>
          <a:p>
            <a:pPr marL="357188" indent="-357188"/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Ф3 = «Физика третьим уроком»</a:t>
            </a:r>
          </a:p>
          <a:p>
            <a:pPr marL="357188" indent="-357188">
              <a:buFont typeface="Wingdings" pitchFamily="2" charset="2"/>
              <a:buNone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Тогда расписание можно свести к выражению:</a:t>
            </a:r>
          </a:p>
          <a:p>
            <a:pPr marL="357188" indent="-357188" algn="ctr">
              <a:buFont typeface="Wingdings" pitchFamily="2" charset="2"/>
              <a:buNone/>
            </a:pP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(М1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 М2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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(И1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 И3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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(Ф2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 Ф3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0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0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0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0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0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0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05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Решение. Раскрытие скобок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51520" y="1268760"/>
            <a:ext cx="8532440" cy="5112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7188" marR="0" lvl="0" indent="-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(М1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М2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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(И1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И3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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(Ф2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Ф3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	</a:t>
            </a:r>
          </a:p>
          <a:p>
            <a:pPr marL="357188" marR="0" lvl="0" indent="-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(М1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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И1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М1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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И3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М2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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И1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М2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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И3)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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(Ф2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Ф3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57188" marR="0" lvl="0" indent="-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Ф2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Ф2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М2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Ф2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М2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Ф2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Ф3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Ф3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М2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Ф3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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М2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Ф3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</a:b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Выбираем только непротиворечивые комбинации: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Ответ: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1 вариант – Математика, Физика, Информатика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2 вариант – Информатика, Математика, Физика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  <a:latin typeface="Comic Sans MS" pitchFamily="66" charset="0"/>
              </a:rPr>
              <a:t>Утреннее совещание</a:t>
            </a:r>
            <a:endParaRPr lang="ru-RU" smtClean="0"/>
          </a:p>
        </p:txBody>
      </p:sp>
      <p:grpSp>
        <p:nvGrpSpPr>
          <p:cNvPr id="2" name="Group 10"/>
          <p:cNvGrpSpPr>
            <a:grpSpLocks noGrp="1"/>
          </p:cNvGrpSpPr>
          <p:nvPr>
            <p:ph idx="1"/>
          </p:nvPr>
        </p:nvGrpSpPr>
        <p:grpSpPr bwMode="auto">
          <a:xfrm>
            <a:off x="3347864" y="1196752"/>
            <a:ext cx="1692275" cy="2128837"/>
            <a:chOff x="4272" y="384"/>
            <a:chExt cx="532" cy="1133"/>
          </a:xfrm>
        </p:grpSpPr>
        <p:pic>
          <p:nvPicPr>
            <p:cNvPr id="13317" name="Picture 11" descr="clock2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72" y="432"/>
              <a:ext cx="532" cy="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18" name="Rectangle 12"/>
            <p:cNvSpPr>
              <a:spLocks noChangeArrowheads="1"/>
            </p:cNvSpPr>
            <p:nvPr/>
          </p:nvSpPr>
          <p:spPr bwMode="auto">
            <a:xfrm>
              <a:off x="4272" y="384"/>
              <a:ext cx="528" cy="1133"/>
            </a:xfrm>
            <a:prstGeom prst="rect">
              <a:avLst/>
            </a:prstGeom>
            <a:noFill/>
            <a:ln w="76200" cmpd="tri">
              <a:solidFill>
                <a:srgbClr val="AC3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316" name="Прямоугольник 9"/>
          <p:cNvSpPr>
            <a:spLocks noChangeArrowheads="1"/>
          </p:cNvSpPr>
          <p:nvPr/>
        </p:nvSpPr>
        <p:spPr bwMode="auto">
          <a:xfrm>
            <a:off x="1331640" y="3501008"/>
            <a:ext cx="638333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2400" b="1" i="1" dirty="0">
                <a:latin typeface="Comic Sans MS" pitchFamily="66" charset="0"/>
              </a:rPr>
              <a:t>1</a:t>
            </a:r>
            <a:r>
              <a:rPr lang="ru-RU" sz="2800" b="1" i="1" dirty="0">
                <a:latin typeface="Comic Sans MS" pitchFamily="66" charset="0"/>
              </a:rPr>
              <a:t>. Формирование отдела сыска</a:t>
            </a:r>
          </a:p>
          <a:p>
            <a:pPr eaLnBrk="1" hangingPunct="1"/>
            <a:r>
              <a:rPr lang="ru-RU" sz="2800" b="1" i="1" dirty="0">
                <a:latin typeface="Comic Sans MS" pitchFamily="66" charset="0"/>
              </a:rPr>
              <a:t>2. Отдел по борьбе с мошенничеством</a:t>
            </a:r>
          </a:p>
          <a:p>
            <a:pPr eaLnBrk="1" hangingPunct="1"/>
            <a:r>
              <a:rPr lang="ru-RU" sz="2800" b="1" i="1" dirty="0">
                <a:latin typeface="Comic Sans MS" pitchFamily="66" charset="0"/>
              </a:rPr>
              <a:t>3. Криминальный отдел</a:t>
            </a:r>
          </a:p>
          <a:p>
            <a:pPr eaLnBrk="1" hangingPunct="1"/>
            <a:r>
              <a:rPr lang="ru-RU" sz="2800" b="1" i="1" dirty="0">
                <a:latin typeface="Comic Sans MS" pitchFamily="66" charset="0"/>
              </a:rPr>
              <a:t>4. Отдел по борьбе с коррупцией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663</Words>
  <Application>Microsoft Office PowerPoint</Application>
  <PresentationFormat>Экран (4:3)</PresentationFormat>
  <Paragraphs>69</Paragraphs>
  <Slides>14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«Л  гика   мы»</vt:lpstr>
      <vt:lpstr>Слайд 2</vt:lpstr>
      <vt:lpstr>Повышение квалификации сотрудников сыска.  Решение задач с помощью таблиц истинности.</vt:lpstr>
      <vt:lpstr>Решение задач с помощью                       рассуждений</vt:lpstr>
      <vt:lpstr>Решение задач с помощью алгебры высказываний</vt:lpstr>
      <vt:lpstr>Решение задач с помощью  алгебры высказываний</vt:lpstr>
      <vt:lpstr>Решение</vt:lpstr>
      <vt:lpstr>Решение. Раскрытие скобок</vt:lpstr>
      <vt:lpstr>Утреннее совещание</vt:lpstr>
      <vt:lpstr>Фальшивомонетчик</vt:lpstr>
      <vt:lpstr>Дело о хищении телефона Аликовой</vt:lpstr>
      <vt:lpstr> Дело о хулиганстве. Разбитое стекло. </vt:lpstr>
      <vt:lpstr>«О кладе» </vt:lpstr>
      <vt:lpstr>Итоги совещания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User</cp:lastModifiedBy>
  <cp:revision>39</cp:revision>
  <dcterms:created xsi:type="dcterms:W3CDTF">2012-08-01T06:03:44Z</dcterms:created>
  <dcterms:modified xsi:type="dcterms:W3CDTF">2016-11-23T17:57:06Z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207735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