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64" d="100"/>
          <a:sy n="64" d="100"/>
        </p:scale>
        <p:origin x="-282" y="-96"/>
      </p:cViewPr>
      <p:guideLst>
        <p:guide pos="2160" orient="horz"/>
        <p:guide pos="2880"/>
      </p:guideLst>
    </p:cSldViewPr>
  </p:slideViewPr>
  <p:gridSpacing cx="73736200" cy="73736200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presProps" Target="presProps.xml" /><Relationship Id="rId22" Type="http://schemas.openxmlformats.org/officeDocument/2006/relationships/tableStyles" Target="tableStyles.xml" /><Relationship Id="rId23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D973E46-0082-4C24-9007-73BA3C4814E8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E6FC77B-A7BC-449C-9501-FEBF2FABABB6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D973E46-0082-4C24-9007-73BA3C4814E8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E6FC77B-A7BC-449C-9501-FEBF2FABABB6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D973E46-0082-4C24-9007-73BA3C4814E8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E6FC77B-A7BC-449C-9501-FEBF2FABABB6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D973E46-0082-4C24-9007-73BA3C4814E8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E6FC77B-A7BC-449C-9501-FEBF2FABABB6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D973E46-0082-4C24-9007-73BA3C4814E8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E6FC77B-A7BC-449C-9501-FEBF2FABABB6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D973E46-0082-4C24-9007-73BA3C4814E8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E6FC77B-A7BC-449C-9501-FEBF2FABABB6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D973E46-0082-4C24-9007-73BA3C4814E8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E6FC77B-A7BC-449C-9501-FEBF2FABABB6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D973E46-0082-4C24-9007-73BA3C4814E8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E6FC77B-A7BC-449C-9501-FEBF2FABABB6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D973E46-0082-4C24-9007-73BA3C4814E8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E6FC77B-A7BC-449C-9501-FEBF2FABABB6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D973E46-0082-4C24-9007-73BA3C4814E8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E6FC77B-A7BC-449C-9501-FEBF2FABABB6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D973E46-0082-4C24-9007-73BA3C4814E8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E6FC77B-A7BC-449C-9501-FEBF2FABABB6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blipFill>
          <a:blip r:embed="rId13"/>
          <a:tile algn="tl" flip="none" sx="100000" sy="100000" tx="0" ty="0"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D973E46-0082-4C24-9007-73BA3C4814E8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6FC77B-A7BC-449C-9501-FEBF2FABABB6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 bwMode="auto">
          <a:xfrm>
            <a:off x="533400" y="1000108"/>
            <a:ext cx="7851648" cy="2643206"/>
          </a:xfrm>
        </p:spPr>
        <p:txBody>
          <a:bodyPr>
            <a:norm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ru-RU" sz="4800" b="1">
                <a:solidFill>
                  <a:srgbClr val="800000"/>
                </a:solidFill>
                <a:latin typeface="Franklin Gothic Medium"/>
              </a:rPr>
              <a:t>ВИД ГЛАГОЛА</a:t>
            </a:r>
            <a:endParaRPr lang="ru-RU" sz="4800" b="1">
              <a:solidFill>
                <a:srgbClr val="800000"/>
              </a:solidFill>
              <a:latin typeface="Franklin Gothic Medium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3494" name="WordArt 6"/>
          <p:cNvSpPr>
            <a:spLocks noChangeArrowheads="1" noChangeShapeType="1" noTextEdit="1"/>
          </p:cNvSpPr>
          <p:nvPr/>
        </p:nvSpPr>
        <p:spPr bwMode="auto">
          <a:xfrm rot="5400000">
            <a:off x="-1649268" y="3184395"/>
            <a:ext cx="5132714" cy="397055"/>
          </a:xfrm>
          <a:prstGeom prst="rect">
            <a:avLst/>
          </a:prstGeom>
        </p:spPr>
        <p:txBody>
          <a:bodyPr vert="vert" wrap="none" lIns="82945" tIns="41473" rIns="82945" bIns="41473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300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 scaled="1"/>
                </a:gradFill>
                <a:latin typeface="Arial"/>
                <a:cs typeface="Arial"/>
              </a:rPr>
              <a:t>несовершенный</a:t>
            </a:r>
            <a:endParaRPr lang="ru-RU" sz="330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800000"/>
              </a:solidFill>
              <a:latin typeface="Arial"/>
              <a:cs typeface="Arial"/>
            </a:endParaRPr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2051720" y="1052736"/>
            <a:ext cx="6242680" cy="4577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936" tIns="41469" rIns="82936" bIns="41469">
            <a:spAutoFit/>
          </a:bodyPr>
          <a:lstStyle/>
          <a:p>
            <a:pPr defTabSz="828013">
              <a:defRPr/>
            </a:pPr>
            <a:r>
              <a:rPr lang="ru-RU" sz="3600" b="1">
                <a:latin typeface="Franklin Gothic Medium"/>
              </a:rPr>
              <a:t>НЕ</a:t>
            </a:r>
            <a:r>
              <a:rPr lang="ru-RU" sz="3600">
                <a:latin typeface="Franklin Gothic Medium"/>
              </a:rPr>
              <a:t> совершил (действие не совершилось; началось, но не закончилось, не завершилось)</a:t>
            </a:r>
            <a:endParaRPr/>
          </a:p>
          <a:p>
            <a:pPr defTabSz="828013">
              <a:defRPr/>
            </a:pPr>
            <a:r>
              <a:rPr lang="ru-RU" sz="3600">
                <a:solidFill>
                  <a:srgbClr val="800000"/>
                </a:solidFill>
                <a:latin typeface="Franklin Gothic Medium"/>
              </a:rPr>
              <a:t>Что </a:t>
            </a:r>
            <a:r>
              <a:rPr lang="ru-RU" sz="3600">
                <a:solidFill>
                  <a:srgbClr val="800000"/>
                </a:solidFill>
                <a:latin typeface="Franklin Gothic Medium"/>
              </a:rPr>
              <a:t>делать?</a:t>
            </a:r>
            <a:endParaRPr/>
          </a:p>
          <a:p>
            <a:pPr defTabSz="828013">
              <a:defRPr/>
            </a:pPr>
            <a:r>
              <a:rPr lang="ru-RU" sz="3600">
                <a:solidFill>
                  <a:srgbClr val="800000"/>
                </a:solidFill>
                <a:latin typeface="Franklin Gothic Medium"/>
              </a:rPr>
              <a:t>Что делал?</a:t>
            </a:r>
            <a:endParaRPr/>
          </a:p>
          <a:p>
            <a:pPr defTabSz="828013">
              <a:defRPr/>
            </a:pPr>
            <a:r>
              <a:rPr lang="ru-RU" sz="3600">
                <a:solidFill>
                  <a:srgbClr val="800000"/>
                </a:solidFill>
                <a:latin typeface="Franklin Gothic Medium"/>
              </a:rPr>
              <a:t>Что делаю?</a:t>
            </a:r>
            <a:endParaRPr/>
          </a:p>
          <a:p>
            <a:pPr defTabSz="828013">
              <a:defRPr/>
            </a:pPr>
            <a:r>
              <a:rPr lang="ru-RU" sz="3600">
                <a:solidFill>
                  <a:srgbClr val="800000"/>
                </a:solidFill>
                <a:latin typeface="Franklin Gothic Medium"/>
              </a:rPr>
              <a:t>Что буду делать?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467544" y="260648"/>
            <a:ext cx="8229600" cy="723900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ru-RU" sz="2800" b="1">
                <a:solidFill>
                  <a:srgbClr val="800000"/>
                </a:solidFill>
                <a:latin typeface="Franklin Gothic Medium"/>
              </a:rPr>
              <a:t>Поиграем в Золушку? </a:t>
            </a:r>
            <a:br>
              <a:rPr lang="ru-RU" sz="2800" b="1">
                <a:solidFill>
                  <a:srgbClr val="800000"/>
                </a:solidFill>
                <a:latin typeface="Franklin Gothic Medium"/>
              </a:rPr>
            </a:br>
            <a:r>
              <a:rPr lang="ru-RU" sz="2800" b="1">
                <a:solidFill>
                  <a:srgbClr val="800000"/>
                </a:solidFill>
                <a:latin typeface="Franklin Gothic Medium"/>
              </a:rPr>
              <a:t>Из </a:t>
            </a:r>
            <a:r>
              <a:rPr lang="ru-RU" sz="2800" b="1">
                <a:solidFill>
                  <a:srgbClr val="800000"/>
                </a:solidFill>
                <a:latin typeface="Franklin Gothic Medium"/>
              </a:rPr>
              <a:t>данных </a:t>
            </a:r>
            <a:r>
              <a:rPr lang="ru-RU" sz="2800" b="1">
                <a:solidFill>
                  <a:srgbClr val="800000"/>
                </a:solidFill>
                <a:latin typeface="Franklin Gothic Medium"/>
              </a:rPr>
              <a:t>глаголов выбрать глаголы совершенного вида.</a:t>
            </a:r>
            <a:endParaRPr lang="ru-RU" sz="2800" b="1">
              <a:solidFill>
                <a:srgbClr val="800000"/>
              </a:solidFill>
              <a:latin typeface="Franklin Gothic Medium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 bwMode="auto">
          <a:xfrm>
            <a:off x="2987824" y="1556792"/>
            <a:ext cx="5976664" cy="4968552"/>
          </a:xfrm>
        </p:spPr>
        <p:txBody>
          <a:bodyPr>
            <a:normAutofit/>
          </a:bodyPr>
          <a:lstStyle/>
          <a:p>
            <a:pPr marL="274320" indent="-274320" algn="ctr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>
                <a:solidFill>
                  <a:srgbClr val="660033"/>
                </a:solidFill>
                <a:latin typeface="Franklin Gothic Medium"/>
              </a:rPr>
              <a:t>Слепил, долбил,</a:t>
            </a:r>
            <a:endParaRPr/>
          </a:p>
          <a:p>
            <a:pPr marL="274320" indent="-274320" algn="ctr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>
                <a:solidFill>
                  <a:srgbClr val="660033"/>
                </a:solidFill>
                <a:latin typeface="Franklin Gothic Medium"/>
              </a:rPr>
              <a:t>схватил,чинил</a:t>
            </a:r>
            <a:r>
              <a:rPr lang="ru-RU">
                <a:solidFill>
                  <a:srgbClr val="660033"/>
                </a:solidFill>
                <a:latin typeface="Franklin Gothic Medium"/>
              </a:rPr>
              <a:t>, стукнул, поссориться, мириться, подлечил, примерз, хохотал, бормочет, думать, рассмеяться, подарю,</a:t>
            </a:r>
            <a:endParaRPr/>
          </a:p>
          <a:p>
            <a:pPr marL="274320" indent="-274320" algn="ctr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>
                <a:solidFill>
                  <a:srgbClr val="660033"/>
                </a:solidFill>
                <a:latin typeface="Franklin Gothic Medium"/>
              </a:rPr>
              <a:t>увезу,  буду рисовать,</a:t>
            </a:r>
            <a:endParaRPr/>
          </a:p>
          <a:p>
            <a:pPr marL="274320" indent="-274320" algn="ctr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>
                <a:solidFill>
                  <a:srgbClr val="660033"/>
                </a:solidFill>
                <a:latin typeface="Franklin Gothic Medium"/>
              </a:rPr>
              <a:t>нарисую, расхвалил, кувыркался, помог.</a:t>
            </a:r>
            <a:endParaRPr/>
          </a:p>
          <a:p>
            <a:pPr marL="274320" indent="-274320" algn="ctr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>
                <a:solidFill>
                  <a:srgbClr val="FF0000"/>
                </a:solidFill>
                <a:latin typeface="Franklin Gothic Medium"/>
              </a:rPr>
              <a:t>Придумайте и запишите</a:t>
            </a:r>
            <a:endParaRPr/>
          </a:p>
          <a:p>
            <a:pPr marL="274320" indent="-274320" algn="ctr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>
                <a:solidFill>
                  <a:srgbClr val="FF0000"/>
                </a:solidFill>
                <a:latin typeface="Franklin Gothic Medium"/>
              </a:rPr>
              <a:t> еще 5 глаголов совершенного вида.</a:t>
            </a:r>
            <a:endParaRPr/>
          </a:p>
          <a:p>
            <a:pPr marL="274320" indent="-274320" algn="ctr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79512" y="1700808"/>
            <a:ext cx="2715141" cy="3000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467544" y="476672"/>
            <a:ext cx="8229600" cy="723900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  <a:defRPr/>
            </a:pPr>
            <a:r>
              <a:rPr lang="ru-RU" sz="3100" b="1">
                <a:solidFill>
                  <a:srgbClr val="800000"/>
                </a:solidFill>
                <a:latin typeface="Franklin Gothic Medium"/>
              </a:rPr>
              <a:t>Поиграем в Золушку? </a:t>
            </a:r>
            <a:br>
              <a:rPr lang="ru-RU" sz="3100" b="1">
                <a:solidFill>
                  <a:srgbClr val="800000"/>
                </a:solidFill>
                <a:latin typeface="Franklin Gothic Medium"/>
              </a:rPr>
            </a:br>
            <a:r>
              <a:rPr lang="ru-RU" sz="3100" b="1">
                <a:solidFill>
                  <a:srgbClr val="800000"/>
                </a:solidFill>
                <a:latin typeface="Franklin Gothic Medium"/>
              </a:rPr>
              <a:t>Из </a:t>
            </a:r>
            <a:r>
              <a:rPr lang="ru-RU" sz="3100" b="1">
                <a:solidFill>
                  <a:srgbClr val="800000"/>
                </a:solidFill>
                <a:latin typeface="Franklin Gothic Medium"/>
              </a:rPr>
              <a:t>данных </a:t>
            </a:r>
            <a:r>
              <a:rPr lang="ru-RU" sz="3100" b="1">
                <a:solidFill>
                  <a:srgbClr val="800000"/>
                </a:solidFill>
                <a:latin typeface="Franklin Gothic Medium"/>
              </a:rPr>
              <a:t>глаголов выбрать глаголы несовершенного вида</a:t>
            </a:r>
            <a:r>
              <a:rPr lang="ru-RU" sz="2400" b="1">
                <a:solidFill>
                  <a:srgbClr val="800000"/>
                </a:solidFill>
              </a:rPr>
              <a:t>.</a:t>
            </a:r>
            <a:endParaRPr lang="ru-RU" sz="2400" b="1">
              <a:solidFill>
                <a:srgbClr val="8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 bwMode="auto">
          <a:xfrm>
            <a:off x="3131840" y="1628800"/>
            <a:ext cx="5688632" cy="4937944"/>
          </a:xfrm>
        </p:spPr>
        <p:txBody>
          <a:bodyPr>
            <a:normAutofit lnSpcReduction="10000"/>
          </a:bodyPr>
          <a:lstStyle/>
          <a:p>
            <a:pPr marL="274320" indent="-274320" algn="ctr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>
                <a:solidFill>
                  <a:srgbClr val="660033"/>
                </a:solidFill>
                <a:latin typeface="Franklin Gothic Medium"/>
              </a:rPr>
              <a:t>Кудахтал, буду пилить, выдумал, зевать, притащить, жгу, визжал, завизжал, побелю, буду шуметь, лечу, купаюсь. Выкупаюсь, буду нырять, нырну, наряжаюсь. Боялся, испугался, буду сочинять, придумаю, буду барабанить, заснял, бриться.</a:t>
            </a:r>
            <a:endParaRPr/>
          </a:p>
          <a:p>
            <a:pPr marL="274320" indent="-274320" algn="ctr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>
                <a:solidFill>
                  <a:srgbClr val="FF0000"/>
                </a:solidFill>
                <a:latin typeface="Franklin Gothic Medium"/>
              </a:rPr>
              <a:t>Придумайте и запишите</a:t>
            </a:r>
            <a:endParaRPr/>
          </a:p>
          <a:p>
            <a:pPr marL="274320" indent="-274320" algn="ctr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>
                <a:solidFill>
                  <a:srgbClr val="FF0000"/>
                </a:solidFill>
                <a:latin typeface="Franklin Gothic Medium"/>
              </a:rPr>
              <a:t> еще 5 глаголов несовершенного вида.</a:t>
            </a:r>
            <a:endParaRPr/>
          </a:p>
          <a:p>
            <a:pPr marL="274320" indent="-274320" algn="ctr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51520" y="1988840"/>
            <a:ext cx="2640293" cy="29182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 sz="3200" b="1">
                <a:solidFill>
                  <a:srgbClr val="990000"/>
                </a:solidFill>
                <a:latin typeface="Franklin Gothic Medium"/>
              </a:rPr>
              <a:t>В чём разница?</a:t>
            </a:r>
            <a:endParaRPr/>
          </a:p>
        </p:txBody>
      </p:sp>
      <p:sp>
        <p:nvSpPr>
          <p:cNvPr id="13315" name="Rectangle 3"/>
          <p:cNvSpPr>
            <a:spLocks noChangeArrowheads="1"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buFont typeface="Wingdings"/>
              <a:buNone/>
              <a:defRPr/>
            </a:pPr>
            <a:r>
              <a:rPr lang="ru-RU"/>
              <a:t> </a:t>
            </a:r>
            <a:r>
              <a:rPr lang="ru-RU" b="1">
                <a:solidFill>
                  <a:srgbClr val="660033"/>
                </a:solidFill>
                <a:latin typeface="Franklin Gothic Medium"/>
              </a:rPr>
              <a:t>сов. в.                   </a:t>
            </a:r>
            <a:r>
              <a:rPr lang="ru-RU" b="1">
                <a:solidFill>
                  <a:srgbClr val="660033"/>
                </a:solidFill>
                <a:latin typeface="Franklin Gothic Medium"/>
              </a:rPr>
              <a:t>               несов</a:t>
            </a:r>
            <a:r>
              <a:rPr lang="ru-RU" b="1">
                <a:solidFill>
                  <a:srgbClr val="660033"/>
                </a:solidFill>
                <a:latin typeface="Franklin Gothic Medium"/>
              </a:rPr>
              <a:t>. в.</a:t>
            </a:r>
            <a:endParaRPr/>
          </a:p>
          <a:p>
            <a:pPr>
              <a:buFont typeface="Wingdings"/>
              <a:buNone/>
              <a:defRPr/>
            </a:pPr>
            <a:r>
              <a:rPr lang="ru-RU" b="1">
                <a:latin typeface="Franklin Gothic Medium"/>
              </a:rPr>
              <a:t>Вт</a:t>
            </a:r>
            <a:r>
              <a:rPr lang="ru-RU" b="1">
                <a:solidFill>
                  <a:srgbClr val="660033"/>
                </a:solidFill>
                <a:latin typeface="Franklin Gothic Medium"/>
              </a:rPr>
              <a:t>о</a:t>
            </a:r>
            <a:r>
              <a:rPr lang="ru-RU" b="1">
                <a:latin typeface="Franklin Gothic Medium"/>
              </a:rPr>
              <a:t>лк</a:t>
            </a:r>
            <a:r>
              <a:rPr lang="ru-RU" b="1">
                <a:solidFill>
                  <a:srgbClr val="660033"/>
                </a:solidFill>
                <a:latin typeface="Franklin Gothic Medium"/>
              </a:rPr>
              <a:t>ну</a:t>
            </a:r>
            <a:r>
              <a:rPr lang="ru-RU" b="1">
                <a:latin typeface="Franklin Gothic Medium"/>
              </a:rPr>
              <a:t>ть            </a:t>
            </a:r>
            <a:r>
              <a:rPr lang="ru-RU" b="1">
                <a:latin typeface="Franklin Gothic Medium"/>
              </a:rPr>
              <a:t>                 вт</a:t>
            </a:r>
            <a:r>
              <a:rPr lang="ru-RU" b="1">
                <a:solidFill>
                  <a:srgbClr val="660033"/>
                </a:solidFill>
                <a:latin typeface="Franklin Gothic Medium"/>
              </a:rPr>
              <a:t>а</a:t>
            </a:r>
            <a:r>
              <a:rPr lang="ru-RU" b="1">
                <a:latin typeface="Franklin Gothic Medium"/>
              </a:rPr>
              <a:t>лк</a:t>
            </a:r>
            <a:r>
              <a:rPr lang="ru-RU" b="1">
                <a:solidFill>
                  <a:srgbClr val="660033"/>
                </a:solidFill>
                <a:latin typeface="Franklin Gothic Medium"/>
              </a:rPr>
              <a:t>ива</a:t>
            </a:r>
            <a:r>
              <a:rPr lang="ru-RU" b="1">
                <a:latin typeface="Franklin Gothic Medium"/>
              </a:rPr>
              <a:t>ть</a:t>
            </a:r>
            <a:endParaRPr lang="ru-RU" b="1">
              <a:latin typeface="Franklin Gothic Medium"/>
            </a:endParaRPr>
          </a:p>
          <a:p>
            <a:pPr>
              <a:buFont typeface="Wingdings"/>
              <a:buNone/>
              <a:defRPr/>
            </a:pPr>
            <a:r>
              <a:rPr lang="ru-RU" b="1">
                <a:latin typeface="Franklin Gothic Medium"/>
              </a:rPr>
              <a:t>Освоить               </a:t>
            </a:r>
            <a:r>
              <a:rPr lang="ru-RU" b="1">
                <a:latin typeface="Franklin Gothic Medium"/>
              </a:rPr>
              <a:t>                 </a:t>
            </a:r>
            <a:r>
              <a:rPr lang="ru-RU" b="1">
                <a:latin typeface="Franklin Gothic Medium"/>
              </a:rPr>
              <a:t>осва</a:t>
            </a:r>
            <a:r>
              <a:rPr lang="ru-RU" b="1">
                <a:solidFill>
                  <a:srgbClr val="660033"/>
                </a:solidFill>
                <a:latin typeface="Franklin Gothic Medium"/>
              </a:rPr>
              <a:t>ива</a:t>
            </a:r>
            <a:r>
              <a:rPr lang="ru-RU" b="1">
                <a:latin typeface="Franklin Gothic Medium"/>
              </a:rPr>
              <a:t>ть</a:t>
            </a:r>
            <a:endParaRPr/>
          </a:p>
          <a:p>
            <a:pPr>
              <a:buFont typeface="Wingdings"/>
              <a:buNone/>
              <a:defRPr/>
            </a:pPr>
            <a:r>
              <a:rPr lang="ru-RU" b="1">
                <a:latin typeface="Franklin Gothic Medium"/>
              </a:rPr>
              <a:t>Посмотреть            </a:t>
            </a:r>
            <a:r>
              <a:rPr lang="ru-RU" b="1">
                <a:latin typeface="Franklin Gothic Medium"/>
              </a:rPr>
              <a:t>              посматр</a:t>
            </a:r>
            <a:r>
              <a:rPr lang="ru-RU" b="1">
                <a:solidFill>
                  <a:srgbClr val="660033"/>
                </a:solidFill>
                <a:latin typeface="Franklin Gothic Medium"/>
              </a:rPr>
              <a:t>ива</a:t>
            </a:r>
            <a:r>
              <a:rPr lang="ru-RU" b="1">
                <a:latin typeface="Franklin Gothic Medium"/>
              </a:rPr>
              <a:t>ть</a:t>
            </a:r>
            <a:endParaRPr lang="ru-RU" b="1">
              <a:latin typeface="Franklin Gothic Medium"/>
            </a:endParaRPr>
          </a:p>
          <a:p>
            <a:pPr>
              <a:buFont typeface="Wingdings"/>
              <a:buNone/>
              <a:defRPr/>
            </a:pPr>
            <a:r>
              <a:rPr lang="ru-RU" b="1">
                <a:latin typeface="Franklin Gothic Medium"/>
              </a:rPr>
              <a:t>Спросить                </a:t>
            </a:r>
            <a:r>
              <a:rPr lang="ru-RU" b="1">
                <a:latin typeface="Franklin Gothic Medium"/>
              </a:rPr>
              <a:t>               спраш</a:t>
            </a:r>
            <a:r>
              <a:rPr lang="ru-RU" b="1">
                <a:solidFill>
                  <a:srgbClr val="660033"/>
                </a:solidFill>
                <a:latin typeface="Franklin Gothic Medium"/>
              </a:rPr>
              <a:t>ива</a:t>
            </a:r>
            <a:r>
              <a:rPr lang="ru-RU" b="1">
                <a:latin typeface="Franklin Gothic Medium"/>
              </a:rPr>
              <a:t>ть</a:t>
            </a:r>
            <a:endParaRPr lang="ru-RU" b="1">
              <a:latin typeface="Franklin Gothic Medium"/>
            </a:endParaRPr>
          </a:p>
          <a:p>
            <a:pPr>
              <a:buFont typeface="Wingdings"/>
              <a:buNone/>
              <a:defRPr/>
            </a:pPr>
            <a:r>
              <a:rPr lang="ru-RU" b="1">
                <a:latin typeface="Franklin Gothic Medium"/>
              </a:rPr>
              <a:t>Умолчать               </a:t>
            </a:r>
            <a:r>
              <a:rPr lang="ru-RU" b="1">
                <a:latin typeface="Franklin Gothic Medium"/>
              </a:rPr>
              <a:t>               умалч</a:t>
            </a:r>
            <a:r>
              <a:rPr lang="ru-RU" b="1">
                <a:solidFill>
                  <a:srgbClr val="660033"/>
                </a:solidFill>
                <a:latin typeface="Franklin Gothic Medium"/>
              </a:rPr>
              <a:t>ива</a:t>
            </a:r>
            <a:r>
              <a:rPr lang="ru-RU" b="1">
                <a:latin typeface="Franklin Gothic Medium"/>
              </a:rPr>
              <a:t>ть</a:t>
            </a:r>
            <a:endParaRPr lang="ru-RU" b="1">
              <a:latin typeface="Franklin Gothic Medium"/>
            </a:endParaRPr>
          </a:p>
          <a:p>
            <a:pPr>
              <a:buFont typeface="Wingdings"/>
              <a:buNone/>
              <a:defRPr/>
            </a:pPr>
            <a:r>
              <a:rPr lang="ru-RU" b="1">
                <a:latin typeface="Franklin Gothic Medium"/>
              </a:rPr>
              <a:t>Разбросать            </a:t>
            </a:r>
            <a:r>
              <a:rPr lang="ru-RU" b="1">
                <a:latin typeface="Franklin Gothic Medium"/>
              </a:rPr>
              <a:t>              </a:t>
            </a:r>
            <a:r>
              <a:rPr lang="ru-RU" b="1">
                <a:latin typeface="Franklin Gothic Medium"/>
              </a:rPr>
              <a:t>разбрас</a:t>
            </a:r>
            <a:r>
              <a:rPr lang="ru-RU" b="1">
                <a:solidFill>
                  <a:srgbClr val="660033"/>
                </a:solidFill>
                <a:latin typeface="Franklin Gothic Medium"/>
              </a:rPr>
              <a:t>ыва</a:t>
            </a:r>
            <a:r>
              <a:rPr lang="ru-RU" b="1">
                <a:latin typeface="Franklin Gothic Medium"/>
              </a:rPr>
              <a:t>ть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043608" y="332656"/>
            <a:ext cx="7467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>
                <a:solidFill>
                  <a:srgbClr val="660033"/>
                </a:solidFill>
                <a:latin typeface="Franklin Gothic Medium"/>
              </a:rPr>
              <a:t>Сравните лексическое значение в парах глаголов.</a:t>
            </a:r>
            <a:endParaRPr/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1447800" y="2590800"/>
            <a:ext cx="1841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endParaRPr lang="ru-RU"/>
          </a:p>
          <a:p>
            <a:pPr>
              <a:defRPr/>
            </a:pPr>
            <a:endParaRPr lang="ru-RU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03210" y="5517232"/>
            <a:ext cx="862652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663300"/>
                </a:solidFill>
                <a:latin typeface="Franklin Gothic Medium"/>
              </a:rPr>
              <a:t>Давайте предположим, какие из перечисленных пар </a:t>
            </a:r>
            <a:endParaRPr/>
          </a:p>
          <a:p>
            <a:pPr algn="ctr">
              <a:defRPr/>
            </a:pPr>
            <a:r>
              <a:rPr lang="ru-RU" sz="2800" b="1">
                <a:solidFill>
                  <a:srgbClr val="663300"/>
                </a:solidFill>
                <a:latin typeface="Franklin Gothic Medium"/>
              </a:rPr>
              <a:t>являются видовыми.</a:t>
            </a:r>
            <a:endParaRPr/>
          </a:p>
        </p:txBody>
      </p:sp>
      <p:sp>
        <p:nvSpPr>
          <p:cNvPr id="2" name="TextBox 11"/>
          <p:cNvSpPr txBox="1">
            <a:spLocks noChangeArrowheads="1"/>
          </p:cNvSpPr>
          <p:nvPr/>
        </p:nvSpPr>
        <p:spPr bwMode="auto">
          <a:xfrm>
            <a:off x="1371600" y="2819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endParaRPr lang="ru-RU" sz="2400">
              <a:solidFill>
                <a:srgbClr val="0070C0"/>
              </a:solidFill>
            </a:endParaRPr>
          </a:p>
        </p:txBody>
      </p:sp>
      <p:sp>
        <p:nvSpPr>
          <p:cNvPr id="5" name="TextBox 11"/>
          <p:cNvSpPr txBox="1">
            <a:spLocks noChangeArrowheads="1"/>
          </p:cNvSpPr>
          <p:nvPr/>
        </p:nvSpPr>
        <p:spPr bwMode="auto">
          <a:xfrm>
            <a:off x="1835696" y="3717032"/>
            <a:ext cx="659892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>
                <a:solidFill>
                  <a:srgbClr val="660033"/>
                </a:solidFill>
                <a:latin typeface="Franklin Gothic Medium"/>
              </a:rPr>
              <a:t>сказала - говорила</a:t>
            </a:r>
            <a:endParaRPr/>
          </a:p>
          <a:p>
            <a:pPr>
              <a:defRPr/>
            </a:pPr>
            <a:r>
              <a:rPr lang="ru-RU" sz="2800">
                <a:solidFill>
                  <a:srgbClr val="660033"/>
                </a:solidFill>
                <a:latin typeface="Franklin Gothic Medium"/>
              </a:rPr>
              <a:t>перекувыркнулось - перекувыркивалось</a:t>
            </a:r>
            <a:endParaRPr/>
          </a:p>
        </p:txBody>
      </p:sp>
      <p:sp>
        <p:nvSpPr>
          <p:cNvPr id="23570" name="AutoShape 18"/>
          <p:cNvSpPr>
            <a:spLocks noChangeArrowheads="1"/>
          </p:cNvSpPr>
          <p:nvPr/>
        </p:nvSpPr>
        <p:spPr bwMode="auto">
          <a:xfrm>
            <a:off x="899592" y="1052736"/>
            <a:ext cx="2260848" cy="576064"/>
          </a:xfrm>
          <a:prstGeom prst="wedgeRoundRectCallout">
            <a:avLst>
              <a:gd name="adj1" fmla="val 57986"/>
              <a:gd name="adj2" fmla="val 81597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>
                <a:solidFill>
                  <a:srgbClr val="660033"/>
                </a:solidFill>
                <a:latin typeface="Franklin Gothic Medium"/>
              </a:rPr>
              <a:t> «вверх»</a:t>
            </a:r>
            <a:endParaRPr/>
          </a:p>
        </p:txBody>
      </p:sp>
      <p:sp>
        <p:nvSpPr>
          <p:cNvPr id="23571" name="AutoShape 19"/>
          <p:cNvSpPr>
            <a:spLocks noChangeArrowheads="1"/>
          </p:cNvSpPr>
          <p:nvPr/>
        </p:nvSpPr>
        <p:spPr bwMode="auto">
          <a:xfrm>
            <a:off x="899592" y="2132856"/>
            <a:ext cx="2332856" cy="576064"/>
          </a:xfrm>
          <a:prstGeom prst="wedgeRoundRectCallout">
            <a:avLst>
              <a:gd name="adj1" fmla="val 56685"/>
              <a:gd name="adj2" fmla="val -80903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/>
              <a:t> </a:t>
            </a:r>
            <a:r>
              <a:rPr lang="ru-RU" sz="2400">
                <a:solidFill>
                  <a:srgbClr val="660033"/>
                </a:solidFill>
                <a:latin typeface="Franklin Gothic Medium"/>
              </a:rPr>
              <a:t>«вниз»</a:t>
            </a:r>
            <a:endParaRPr/>
          </a:p>
        </p:txBody>
      </p:sp>
      <p:sp>
        <p:nvSpPr>
          <p:cNvPr id="23572" name="AutoShape 20"/>
          <p:cNvSpPr>
            <a:spLocks noChangeArrowheads="1"/>
          </p:cNvSpPr>
          <p:nvPr/>
        </p:nvSpPr>
        <p:spPr bwMode="auto">
          <a:xfrm>
            <a:off x="6629400" y="1981200"/>
            <a:ext cx="1828800" cy="457200"/>
          </a:xfrm>
          <a:prstGeom prst="wedgeRoundRectCallout">
            <a:avLst>
              <a:gd name="adj1" fmla="val -149306"/>
              <a:gd name="adj2" fmla="val 154167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>
                <a:solidFill>
                  <a:srgbClr val="660033"/>
                </a:solidFill>
                <a:latin typeface="Franklin Gothic Medium"/>
              </a:rPr>
              <a:t> «немного»</a:t>
            </a:r>
            <a:endParaRPr/>
          </a:p>
        </p:txBody>
      </p:sp>
      <p:sp>
        <p:nvSpPr>
          <p:cNvPr id="23573" name="AutoShape 21"/>
          <p:cNvSpPr>
            <a:spLocks noChangeArrowheads="1"/>
          </p:cNvSpPr>
          <p:nvPr/>
        </p:nvSpPr>
        <p:spPr bwMode="auto">
          <a:xfrm>
            <a:off x="4067944" y="4797152"/>
            <a:ext cx="1944216" cy="457200"/>
          </a:xfrm>
          <a:prstGeom prst="wedgeRoundRectCallout">
            <a:avLst>
              <a:gd name="adj1" fmla="val -75176"/>
              <a:gd name="adj2" fmla="val -68750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/>
              <a:t> </a:t>
            </a:r>
            <a:r>
              <a:rPr lang="ru-RU" sz="2400">
                <a:latin typeface="Franklin Gothic Medium"/>
              </a:rPr>
              <a:t>совпадает</a:t>
            </a:r>
            <a:endParaRPr/>
          </a:p>
        </p:txBody>
      </p:sp>
      <p:pic>
        <p:nvPicPr>
          <p:cNvPr id="23574" name="Picture 2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323528" y="2924944"/>
            <a:ext cx="1310680" cy="981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11"/>
          <p:cNvSpPr txBox="1">
            <a:spLocks noChangeArrowheads="1"/>
          </p:cNvSpPr>
          <p:nvPr/>
        </p:nvSpPr>
        <p:spPr bwMode="auto">
          <a:xfrm>
            <a:off x="3347863" y="1412776"/>
            <a:ext cx="27363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>
                <a:solidFill>
                  <a:srgbClr val="990000"/>
                </a:solidFill>
                <a:latin typeface="Franklin Gothic Medium"/>
              </a:rPr>
              <a:t>за</a:t>
            </a:r>
            <a:r>
              <a:rPr lang="ru-RU" sz="2800">
                <a:latin typeface="Franklin Gothic Medium"/>
              </a:rPr>
              <a:t>лезла - лезла</a:t>
            </a:r>
            <a:endParaRPr/>
          </a:p>
          <a:p>
            <a:pPr>
              <a:defRPr/>
            </a:pPr>
            <a:r>
              <a:rPr lang="ru-RU" sz="2800">
                <a:solidFill>
                  <a:srgbClr val="990000"/>
                </a:solidFill>
                <a:latin typeface="Franklin Gothic Medium"/>
              </a:rPr>
              <a:t>с</a:t>
            </a:r>
            <a:r>
              <a:rPr lang="ru-RU" sz="2800">
                <a:latin typeface="Franklin Gothic Medium"/>
              </a:rPr>
              <a:t>лезла - лезла</a:t>
            </a:r>
            <a:endParaRPr/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3131840" y="2708920"/>
            <a:ext cx="33625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>
                <a:solidFill>
                  <a:srgbClr val="990000"/>
                </a:solidFill>
              </a:rPr>
              <a:t>по</a:t>
            </a:r>
            <a:r>
              <a:rPr lang="ru-RU" sz="2800"/>
              <a:t>висела - висела</a:t>
            </a:r>
            <a:endParaRPr/>
          </a:p>
          <a:p>
            <a:pPr>
              <a:defRPr/>
            </a:pPr>
            <a:r>
              <a:rPr lang="ru-RU" sz="2800">
                <a:solidFill>
                  <a:srgbClr val="990000"/>
                </a:solidFill>
              </a:rPr>
              <a:t>по</a:t>
            </a:r>
            <a:r>
              <a:rPr lang="ru-RU" sz="2800"/>
              <a:t>прыгала - прыгала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115616" y="2780928"/>
            <a:ext cx="71628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>
                <a:solidFill>
                  <a:srgbClr val="800000"/>
                </a:solidFill>
                <a:latin typeface="Franklin Gothic Medium"/>
              </a:rPr>
              <a:t>С В</a:t>
            </a:r>
            <a:r>
              <a:rPr lang="ru-RU" sz="3200" b="1">
                <a:latin typeface="Franklin Gothic Medium"/>
              </a:rPr>
              <a:t>    </a:t>
            </a:r>
            <a:r>
              <a:rPr lang="ru-RU" sz="3200">
                <a:solidFill>
                  <a:srgbClr val="663300"/>
                </a:solidFill>
                <a:latin typeface="Franklin Gothic Medium"/>
              </a:rPr>
              <a:t>-а-, -</a:t>
            </a:r>
            <a:r>
              <a:rPr lang="ru-RU" sz="3200">
                <a:solidFill>
                  <a:srgbClr val="663300"/>
                </a:solidFill>
                <a:latin typeface="Franklin Gothic Medium"/>
              </a:rPr>
              <a:t>ыва</a:t>
            </a:r>
            <a:r>
              <a:rPr lang="ru-RU" sz="3200">
                <a:solidFill>
                  <a:srgbClr val="663300"/>
                </a:solidFill>
                <a:latin typeface="Franklin Gothic Medium"/>
              </a:rPr>
              <a:t>- (-ива), -</a:t>
            </a:r>
            <a:r>
              <a:rPr lang="ru-RU" sz="3200">
                <a:solidFill>
                  <a:srgbClr val="663300"/>
                </a:solidFill>
                <a:latin typeface="Franklin Gothic Medium"/>
              </a:rPr>
              <a:t>ва</a:t>
            </a:r>
            <a:r>
              <a:rPr lang="ru-RU" sz="3200">
                <a:solidFill>
                  <a:srgbClr val="663300"/>
                </a:solidFill>
                <a:latin typeface="Franklin Gothic Medium"/>
              </a:rPr>
              <a:t>-</a:t>
            </a:r>
            <a:r>
              <a:rPr lang="ru-RU" sz="3200" b="1">
                <a:solidFill>
                  <a:srgbClr val="663300"/>
                </a:solidFill>
                <a:latin typeface="Franklin Gothic Medium"/>
              </a:rPr>
              <a:t>   </a:t>
            </a:r>
            <a:r>
              <a:rPr lang="ru-RU" sz="3200" b="1">
                <a:latin typeface="Franklin Gothic Medium"/>
              </a:rPr>
              <a:t>     </a:t>
            </a:r>
            <a:r>
              <a:rPr lang="ru-RU" sz="3200" b="1">
                <a:solidFill>
                  <a:srgbClr val="800000"/>
                </a:solidFill>
                <a:latin typeface="Franklin Gothic Medium"/>
              </a:rPr>
              <a:t>Н С В</a:t>
            </a:r>
            <a:endParaRPr lang="ru-RU" sz="3200" b="1">
              <a:solidFill>
                <a:srgbClr val="800000"/>
              </a:solidFill>
              <a:latin typeface="Franklin Gothic Medium"/>
            </a:endParaRPr>
          </a:p>
          <a:p>
            <a:pPr>
              <a:defRPr/>
            </a:pPr>
            <a:r>
              <a:rPr lang="ru-RU" sz="2400" b="1"/>
              <a:t>       </a:t>
            </a:r>
            <a:endParaRPr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V="1">
            <a:off x="2267744" y="2780928"/>
            <a:ext cx="381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2411760" y="764704"/>
            <a:ext cx="3960440" cy="97802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rgbClr val="660033"/>
                </a:solidFill>
                <a:latin typeface="Franklin Gothic Medium"/>
              </a:rPr>
              <a:t>видовая пара</a:t>
            </a:r>
            <a:endParaRPr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V="1">
            <a:off x="2267744" y="1772816"/>
            <a:ext cx="1748408" cy="9361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4499992" y="1772816"/>
            <a:ext cx="1524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199" name="Rectangle 10"/>
          <p:cNvSpPr>
            <a:spLocks noChangeArrowheads="1"/>
          </p:cNvSpPr>
          <p:nvPr/>
        </p:nvSpPr>
        <p:spPr bwMode="auto">
          <a:xfrm>
            <a:off x="2051720" y="3861048"/>
            <a:ext cx="5112568" cy="10801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ru-RU" sz="2800" b="1">
                <a:latin typeface="Franklin Gothic Medium"/>
              </a:rPr>
              <a:t>одинаковое лексическое</a:t>
            </a:r>
            <a:endParaRPr/>
          </a:p>
          <a:p>
            <a:pPr algn="ctr">
              <a:spcAft>
                <a:spcPts val="1000"/>
              </a:spcAft>
              <a:defRPr/>
            </a:pPr>
            <a:r>
              <a:rPr lang="ru-RU" sz="2800" b="1">
                <a:latin typeface="Franklin Gothic Medium"/>
              </a:rPr>
              <a:t>значение</a:t>
            </a:r>
            <a:endParaRPr lang="ru-RU" sz="2800">
              <a:latin typeface="Franklin Gothic Medium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 bwMode="auto">
          <a:xfrm>
            <a:off x="457200" y="0"/>
            <a:ext cx="8229600" cy="612616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ru-RU"/>
              <a:t>	</a:t>
            </a:r>
            <a:endParaRPr/>
          </a:p>
          <a:p>
            <a:pPr>
              <a:buFontTx/>
              <a:buNone/>
              <a:defRPr/>
            </a:pPr>
            <a:r>
              <a:rPr lang="ru-RU" sz="2400"/>
              <a:t>		</a:t>
            </a:r>
            <a:endParaRPr/>
          </a:p>
          <a:p>
            <a:pPr>
              <a:buFontTx/>
              <a:buNone/>
              <a:defRPr/>
            </a:pPr>
            <a:r>
              <a:rPr lang="ru-RU" sz="2400" b="1" i="1">
                <a:solidFill>
                  <a:srgbClr val="0033CC"/>
                </a:solidFill>
              </a:rPr>
              <a:t>			</a:t>
            </a:r>
            <a:r>
              <a:rPr lang="ru-RU" sz="3600" b="1" i="1">
                <a:solidFill>
                  <a:srgbClr val="663300"/>
                </a:solidFill>
                <a:latin typeface="Franklin Gothic Medium"/>
              </a:rPr>
              <a:t>Положить - класть</a:t>
            </a:r>
            <a:r>
              <a:rPr lang="ru-RU" sz="3600" i="1">
                <a:solidFill>
                  <a:srgbClr val="663300"/>
                </a:solidFill>
                <a:latin typeface="Franklin Gothic Medium"/>
              </a:rPr>
              <a:t> </a:t>
            </a:r>
            <a:endParaRPr lang="ru-RU" sz="2400" i="1">
              <a:solidFill>
                <a:srgbClr val="663300"/>
              </a:solidFill>
              <a:latin typeface="Franklin Gothic Medium"/>
            </a:endParaRPr>
          </a:p>
          <a:p>
            <a:pPr>
              <a:buFontTx/>
              <a:buNone/>
              <a:defRPr/>
            </a:pPr>
            <a:r>
              <a:rPr lang="ru-RU" sz="2400">
                <a:latin typeface="Franklin Gothic Medium"/>
              </a:rPr>
              <a:t>		Друзья Петя и Вася забежали в класс. Петя весело крикнул:	</a:t>
            </a:r>
            <a:endParaRPr/>
          </a:p>
          <a:p>
            <a:pPr>
              <a:buFontTx/>
              <a:buChar char="-"/>
              <a:defRPr/>
            </a:pPr>
            <a:r>
              <a:rPr lang="ru-RU" sz="2400">
                <a:latin typeface="Franklin Gothic Medium"/>
              </a:rPr>
              <a:t>Ложи портфель на парту!</a:t>
            </a:r>
            <a:endParaRPr/>
          </a:p>
          <a:p>
            <a:pPr>
              <a:buFontTx/>
              <a:buChar char="-"/>
              <a:defRPr/>
            </a:pPr>
            <a:r>
              <a:rPr lang="ru-RU" sz="2400">
                <a:latin typeface="Franklin Gothic Medium"/>
              </a:rPr>
              <a:t>Не ложи, а </a:t>
            </a:r>
            <a:r>
              <a:rPr lang="ru-RU" sz="2400">
                <a:latin typeface="Franklin Gothic Medium"/>
              </a:rPr>
              <a:t>поклади</a:t>
            </a:r>
            <a:r>
              <a:rPr lang="ru-RU" sz="2400">
                <a:latin typeface="Franklin Gothic Medium"/>
              </a:rPr>
              <a:t>, - исправил друга Вася.</a:t>
            </a:r>
            <a:endParaRPr/>
          </a:p>
          <a:p>
            <a:pPr>
              <a:buFontTx/>
              <a:buChar char="-"/>
              <a:defRPr/>
            </a:pPr>
            <a:r>
              <a:rPr lang="ru-RU" sz="2400">
                <a:latin typeface="Franklin Gothic Medium"/>
              </a:rPr>
              <a:t>Ну, вы и грамотеи, - засмеялась Ира, - разве так говорят?   </a:t>
            </a:r>
            <a:endParaRPr/>
          </a:p>
          <a:p>
            <a:pPr>
              <a:buFontTx/>
              <a:buNone/>
              <a:defRPr/>
            </a:pPr>
            <a:r>
              <a:rPr lang="ru-RU" sz="2400">
                <a:latin typeface="Franklin Gothic Medium"/>
              </a:rPr>
              <a:t>		А как правильно употреблять в речи видовую пару – </a:t>
            </a:r>
            <a:r>
              <a:rPr lang="ru-RU" sz="2400" b="1">
                <a:solidFill>
                  <a:schemeClr val="accent2">
                    <a:lumMod val="75000"/>
                  </a:schemeClr>
                </a:solidFill>
                <a:latin typeface="Franklin Gothic Medium"/>
              </a:rPr>
              <a:t>положить – класть</a:t>
            </a:r>
            <a:r>
              <a:rPr lang="ru-RU" sz="2400" b="1">
                <a:latin typeface="Franklin Gothic Medium"/>
              </a:rPr>
              <a:t>?</a:t>
            </a:r>
            <a:endParaRPr/>
          </a:p>
          <a:p>
            <a:pPr>
              <a:buFontTx/>
              <a:buNone/>
              <a:defRPr/>
            </a:pPr>
            <a:endParaRPr lang="ru-RU" sz="2400"/>
          </a:p>
          <a:p>
            <a:pPr>
              <a:buFontTx/>
              <a:buNone/>
              <a:defRPr/>
            </a:pPr>
            <a:endParaRPr lang="ru-RU" sz="2400"/>
          </a:p>
          <a:p>
            <a:pPr>
              <a:buFontTx/>
              <a:buNone/>
              <a:defRPr/>
            </a:pPr>
            <a:endParaRPr lang="ru-RU" sz="2400"/>
          </a:p>
          <a:p>
            <a:pPr>
              <a:buFontTx/>
              <a:buNone/>
              <a:defRPr/>
            </a:pPr>
            <a:endParaRPr lang="ru-RU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838200" y="533400"/>
            <a:ext cx="610494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i="1" cap="all" spc="250">
                <a:solidFill>
                  <a:srgbClr val="663300"/>
                </a:solidFill>
                <a:latin typeface="Franklin Gothic Medium"/>
                <a:cs typeface="Arial"/>
              </a:rPr>
              <a:t>Говорим правильно</a:t>
            </a:r>
            <a:r>
              <a:rPr lang="ru-RU" sz="4000" b="1" i="1" cap="all" spc="250">
                <a:solidFill>
                  <a:srgbClr val="663300"/>
                </a:solidFill>
                <a:latin typeface="Arial"/>
                <a:cs typeface="Arial"/>
              </a:rPr>
              <a:t>!</a:t>
            </a:r>
            <a:endParaRPr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524000" y="1981200"/>
            <a:ext cx="6248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>
                <a:solidFill>
                  <a:srgbClr val="0070C0"/>
                </a:solidFill>
              </a:rPr>
              <a:t>ПОЛОЖИЛ		</a:t>
            </a:r>
            <a:r>
              <a:rPr lang="ru-RU" sz="3200" b="1">
                <a:solidFill>
                  <a:srgbClr val="663300"/>
                </a:solidFill>
              </a:rPr>
              <a:t>КЛАЛ</a:t>
            </a:r>
            <a:endParaRPr/>
          </a:p>
          <a:p>
            <a:pPr>
              <a:defRPr/>
            </a:pPr>
            <a:r>
              <a:rPr lang="ru-RU" sz="3200" b="1">
                <a:solidFill>
                  <a:srgbClr val="0070C0"/>
                </a:solidFill>
              </a:rPr>
              <a:t>ПОЛОЖИ		</a:t>
            </a:r>
            <a:r>
              <a:rPr lang="ru-RU" sz="3200" b="1">
                <a:solidFill>
                  <a:srgbClr val="0070C0"/>
                </a:solidFill>
              </a:rPr>
              <a:t>          </a:t>
            </a:r>
            <a:r>
              <a:rPr lang="ru-RU" sz="3200" b="1">
                <a:solidFill>
                  <a:srgbClr val="663300"/>
                </a:solidFill>
              </a:rPr>
              <a:t>КЛАДИ</a:t>
            </a:r>
            <a:endParaRPr lang="ru-RU" sz="3200" b="1">
              <a:solidFill>
                <a:srgbClr val="663300"/>
              </a:solidFill>
            </a:endParaRPr>
          </a:p>
          <a:p>
            <a:pPr>
              <a:defRPr/>
            </a:pPr>
            <a:r>
              <a:rPr lang="ru-RU" sz="3200" b="1">
                <a:solidFill>
                  <a:srgbClr val="0070C0"/>
                </a:solidFill>
              </a:rPr>
              <a:t>ПОЛОЖИТЕ		</a:t>
            </a:r>
            <a:r>
              <a:rPr lang="ru-RU" sz="3200" b="1">
                <a:solidFill>
                  <a:srgbClr val="663300"/>
                </a:solidFill>
              </a:rPr>
              <a:t>КЛАДИТЕ</a:t>
            </a:r>
            <a:endParaRPr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81000" y="4114800"/>
            <a:ext cx="75274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>
                <a:latin typeface="Franklin Gothic Medium"/>
              </a:rPr>
              <a:t>В чем особенность глаголов с корнем </a:t>
            </a:r>
            <a:r>
              <a:rPr lang="ru-RU" sz="2800">
                <a:solidFill>
                  <a:srgbClr val="800000"/>
                </a:solidFill>
                <a:latin typeface="Franklin Gothic Medium"/>
              </a:rPr>
              <a:t>–лож–? </a:t>
            </a:r>
            <a:endParaRPr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11560" y="5373216"/>
            <a:ext cx="77774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>
                <a:latin typeface="Franklin Gothic Medium"/>
              </a:rPr>
              <a:t>В чем особенность глаголов с корнем –</a:t>
            </a:r>
            <a:r>
              <a:rPr lang="ru-RU" sz="2800">
                <a:solidFill>
                  <a:srgbClr val="800000"/>
                </a:solidFill>
                <a:latin typeface="Franklin Gothic Medium"/>
              </a:rPr>
              <a:t>кла</a:t>
            </a:r>
            <a:r>
              <a:rPr lang="ru-RU" sz="2800">
                <a:solidFill>
                  <a:srgbClr val="800000"/>
                </a:solidFill>
                <a:latin typeface="Franklin Gothic Medium"/>
              </a:rPr>
              <a:t>(</a:t>
            </a:r>
            <a:r>
              <a:rPr lang="ru-RU" sz="2800">
                <a:solidFill>
                  <a:srgbClr val="800000"/>
                </a:solidFill>
                <a:latin typeface="Franklin Gothic Medium"/>
              </a:rPr>
              <a:t>д</a:t>
            </a:r>
            <a:r>
              <a:rPr lang="ru-RU" sz="2800">
                <a:solidFill>
                  <a:srgbClr val="800000"/>
                </a:solidFill>
                <a:latin typeface="Franklin Gothic Medium"/>
              </a:rPr>
              <a:t>)</a:t>
            </a:r>
            <a:r>
              <a:rPr lang="ru-RU" sz="2800">
                <a:latin typeface="Franklin Gothic Medium"/>
              </a:rPr>
              <a:t>–?</a:t>
            </a:r>
            <a:endParaRPr/>
          </a:p>
        </p:txBody>
      </p:sp>
      <p:sp>
        <p:nvSpPr>
          <p:cNvPr id="8" name="Прямоугольная выноска 7"/>
          <p:cNvSpPr/>
          <p:nvPr/>
        </p:nvSpPr>
        <p:spPr bwMode="auto">
          <a:xfrm>
            <a:off x="467544" y="5301208"/>
            <a:ext cx="8064896" cy="720080"/>
          </a:xfrm>
          <a:prstGeom prst="wedgeRectCallout">
            <a:avLst>
              <a:gd name="adj1" fmla="val -44749"/>
              <a:gd name="adj2" fmla="val 844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>
                <a:solidFill>
                  <a:schemeClr val="tx1"/>
                </a:solidFill>
                <a:latin typeface="Franklin Gothic Medium"/>
              </a:rPr>
              <a:t>Эти глаголы не употребляются </a:t>
            </a:r>
            <a:r>
              <a:rPr lang="ru-RU" sz="2800" b="1">
                <a:solidFill>
                  <a:srgbClr val="800000"/>
                </a:solidFill>
                <a:latin typeface="Franklin Gothic Medium"/>
              </a:rPr>
              <a:t>без приставки</a:t>
            </a:r>
            <a:r>
              <a:rPr lang="ru-RU" sz="2800">
                <a:solidFill>
                  <a:schemeClr val="tx1"/>
                </a:solidFill>
                <a:latin typeface="Franklin Gothic Medium"/>
              </a:rPr>
              <a:t>.</a:t>
            </a:r>
            <a:endParaRPr/>
          </a:p>
        </p:txBody>
      </p:sp>
      <p:sp>
        <p:nvSpPr>
          <p:cNvPr id="9" name="Прямоугольная выноска 8"/>
          <p:cNvSpPr/>
          <p:nvPr/>
        </p:nvSpPr>
        <p:spPr bwMode="auto">
          <a:xfrm>
            <a:off x="467544" y="4077072"/>
            <a:ext cx="7924800" cy="612775"/>
          </a:xfrm>
          <a:prstGeom prst="wedgeRectCallout">
            <a:avLst>
              <a:gd name="adj1" fmla="val -44749"/>
              <a:gd name="adj2" fmla="val 844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>
                <a:solidFill>
                  <a:schemeClr val="tx1"/>
                </a:solidFill>
                <a:latin typeface="Franklin Gothic Medium"/>
              </a:rPr>
              <a:t>Эти глаголы не употребляются </a:t>
            </a:r>
            <a:r>
              <a:rPr lang="ru-RU" sz="2800" b="1">
                <a:solidFill>
                  <a:srgbClr val="800000"/>
                </a:solidFill>
                <a:latin typeface="Franklin Gothic Medium"/>
              </a:rPr>
              <a:t>с приставкой</a:t>
            </a:r>
            <a:r>
              <a:rPr lang="ru-RU" sz="2400">
                <a:solidFill>
                  <a:schemeClr val="tx1"/>
                </a:solidFill>
              </a:rPr>
              <a:t>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39552" y="404664"/>
            <a:ext cx="79629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>
                <a:solidFill>
                  <a:srgbClr val="800000"/>
                </a:solidFill>
                <a:latin typeface="Franklin Gothic Medium"/>
              </a:rPr>
              <a:t>Спишите, вставьте подходящую форму глаголов </a:t>
            </a:r>
            <a:r>
              <a:rPr lang="ru-RU" sz="2800" i="1">
                <a:solidFill>
                  <a:srgbClr val="800000"/>
                </a:solidFill>
                <a:latin typeface="Franklin Gothic Medium"/>
              </a:rPr>
              <a:t>класть, положить</a:t>
            </a:r>
            <a:r>
              <a:rPr lang="ru-RU" sz="2800">
                <a:solidFill>
                  <a:srgbClr val="800000"/>
                </a:solidFill>
                <a:latin typeface="Franklin Gothic Medium"/>
              </a:rPr>
              <a:t>. </a:t>
            </a:r>
            <a:endParaRPr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600" y="2286000"/>
            <a:ext cx="7848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  <a:defRPr/>
            </a:pPr>
            <a:r>
              <a:rPr lang="ru-RU" sz="2800">
                <a:latin typeface="Franklin Gothic Medium"/>
              </a:rPr>
              <a:t>Митя … чертеж в портфель.</a:t>
            </a:r>
            <a:endParaRPr/>
          </a:p>
          <a:p>
            <a:pPr marL="457200" indent="-457200">
              <a:buFontTx/>
              <a:buAutoNum type="arabicPeriod"/>
              <a:defRPr/>
            </a:pPr>
            <a:r>
              <a:rPr lang="ru-RU" sz="2800">
                <a:latin typeface="Franklin Gothic Medium"/>
              </a:rPr>
              <a:t>Пятиклассники, … все всегда на место – не будете ничего искать.</a:t>
            </a:r>
            <a:endParaRPr/>
          </a:p>
          <a:p>
            <a:pPr marL="457200" indent="-457200">
              <a:buFontTx/>
              <a:buAutoNum type="arabicPeriod"/>
              <a:defRPr/>
            </a:pPr>
            <a:r>
              <a:rPr lang="ru-RU" sz="2800">
                <a:latin typeface="Franklin Gothic Medium"/>
              </a:rPr>
              <a:t>… горчицу в отдельную посуду.</a:t>
            </a:r>
            <a:endParaRPr/>
          </a:p>
        </p:txBody>
      </p:sp>
      <p:sp>
        <p:nvSpPr>
          <p:cNvPr id="7" name="Блок-схема: альтернативный процесс 6"/>
          <p:cNvSpPr/>
          <p:nvPr/>
        </p:nvSpPr>
        <p:spPr bwMode="auto">
          <a:xfrm>
            <a:off x="467544" y="1988840"/>
            <a:ext cx="8136904" cy="2592288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457200" indent="-457200">
              <a:buFontTx/>
              <a:buAutoNum type="arabicPeriod"/>
              <a:defRPr/>
            </a:pPr>
            <a:r>
              <a:rPr lang="ru-RU" sz="2800" i="1">
                <a:solidFill>
                  <a:schemeClr val="tx1"/>
                </a:solidFill>
                <a:latin typeface="Franklin Gothic Medium"/>
              </a:rPr>
              <a:t>Митя </a:t>
            </a:r>
            <a:r>
              <a:rPr lang="ru-RU" sz="2800" i="1">
                <a:solidFill>
                  <a:srgbClr val="990000"/>
                </a:solidFill>
                <a:latin typeface="Franklin Gothic Medium"/>
              </a:rPr>
              <a:t>положил</a:t>
            </a:r>
            <a:r>
              <a:rPr lang="ru-RU" sz="2800" i="1">
                <a:solidFill>
                  <a:schemeClr val="tx1"/>
                </a:solidFill>
                <a:latin typeface="Franklin Gothic Medium"/>
              </a:rPr>
              <a:t> чертеж в портфель.</a:t>
            </a:r>
            <a:endParaRPr/>
          </a:p>
          <a:p>
            <a:pPr marL="457200" indent="-457200">
              <a:buFontTx/>
              <a:buAutoNum type="arabicPeriod"/>
              <a:defRPr/>
            </a:pPr>
            <a:r>
              <a:rPr lang="ru-RU" sz="2800" i="1">
                <a:solidFill>
                  <a:schemeClr val="tx1"/>
                </a:solidFill>
                <a:latin typeface="Franklin Gothic Medium"/>
              </a:rPr>
              <a:t>Пятиклассники, </a:t>
            </a:r>
            <a:r>
              <a:rPr lang="ru-RU" sz="2800" i="1">
                <a:solidFill>
                  <a:srgbClr val="990000"/>
                </a:solidFill>
                <a:latin typeface="Franklin Gothic Medium"/>
              </a:rPr>
              <a:t>кладите</a:t>
            </a:r>
            <a:r>
              <a:rPr lang="ru-RU" sz="2800" i="1">
                <a:solidFill>
                  <a:schemeClr val="tx1"/>
                </a:solidFill>
                <a:latin typeface="Franklin Gothic Medium"/>
              </a:rPr>
              <a:t> все всегда на место – не будете ничего искать.</a:t>
            </a:r>
            <a:endParaRPr/>
          </a:p>
          <a:p>
            <a:pPr marL="457200" indent="-457200">
              <a:buFontTx/>
              <a:buAutoNum type="arabicPeriod"/>
              <a:defRPr/>
            </a:pPr>
            <a:r>
              <a:rPr lang="ru-RU" sz="2800" i="1">
                <a:solidFill>
                  <a:srgbClr val="990000"/>
                </a:solidFill>
                <a:latin typeface="Franklin Gothic Medium"/>
              </a:rPr>
              <a:t>Положи</a:t>
            </a:r>
            <a:r>
              <a:rPr lang="ru-RU" sz="2800" i="1">
                <a:solidFill>
                  <a:schemeClr val="tx1"/>
                </a:solidFill>
                <a:latin typeface="Franklin Gothic Medium"/>
              </a:rPr>
              <a:t> горчицу в отдельную посуду.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 noGrp="1"/>
          </p:cNvSpPr>
          <p:nvPr>
            <p:ph type="title"/>
          </p:nvPr>
        </p:nvSpPr>
        <p:spPr bwMode="auto">
          <a:xfrm>
            <a:off x="467544" y="90872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/>
              <a:t> </a:t>
            </a:r>
            <a:r>
              <a:rPr lang="ru-RU" sz="3600">
                <a:solidFill>
                  <a:srgbClr val="800000"/>
                </a:solidFill>
                <a:latin typeface="Franklin Gothic Medium"/>
              </a:rPr>
              <a:t>«Четвертый лишний»</a:t>
            </a:r>
            <a:endParaRPr lang="en-US" sz="3600">
              <a:solidFill>
                <a:srgbClr val="800000"/>
              </a:solidFill>
              <a:latin typeface="Franklin Gothic Medium"/>
            </a:endParaRPr>
          </a:p>
        </p:txBody>
      </p:sp>
      <p:sp>
        <p:nvSpPr>
          <p:cNvPr id="71683" name="Rectangle 3"/>
          <p:cNvSpPr>
            <a:spLocks noChangeArrowheads="1" noGrp="1"/>
          </p:cNvSpPr>
          <p:nvPr>
            <p:ph type="body" idx="1"/>
          </p:nvPr>
        </p:nvSpPr>
        <p:spPr bwMode="auto">
          <a:xfrm>
            <a:off x="467544" y="2636912"/>
            <a:ext cx="8229600" cy="125273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i="1">
                <a:latin typeface="Franklin Gothic Medium"/>
              </a:rPr>
              <a:t>(Не)здоровится, (не)был, (не)хотел, (не)заметил.</a:t>
            </a:r>
            <a:endParaRPr lang="en-US" i="1">
              <a:latin typeface="Franklin Gothic Medium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ChangeArrowheads="1" noGrp="1"/>
          </p:cNvSpPr>
          <p:nvPr>
            <p:ph idx="1"/>
          </p:nvPr>
        </p:nvSpPr>
        <p:spPr bwMode="auto">
          <a:xfrm>
            <a:off x="395536" y="2348880"/>
            <a:ext cx="8748464" cy="3500437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buFontTx/>
              <a:buNone/>
              <a:defRPr/>
            </a:pPr>
            <a:r>
              <a:rPr lang="ru-RU">
                <a:solidFill>
                  <a:srgbClr val="800000"/>
                </a:solidFill>
                <a:latin typeface="Franklin Gothic Medium"/>
              </a:rPr>
              <a:t>«Перегрузите» в подходящий транспорт </a:t>
            </a:r>
            <a:endParaRPr lang="ru-RU">
              <a:solidFill>
                <a:srgbClr val="800000"/>
              </a:solidFill>
              <a:latin typeface="Franklin Gothic Medium"/>
            </a:endParaRPr>
          </a:p>
          <a:p>
            <a:pPr>
              <a:buFontTx/>
              <a:buNone/>
              <a:defRPr/>
            </a:pPr>
            <a:r>
              <a:rPr lang="ru-RU">
                <a:solidFill>
                  <a:srgbClr val="800000"/>
                </a:solidFill>
                <a:latin typeface="Franklin Gothic Medium"/>
              </a:rPr>
              <a:t>эти слова</a:t>
            </a:r>
            <a:endParaRPr lang="ru-RU">
              <a:solidFill>
                <a:srgbClr val="800000"/>
              </a:solidFill>
              <a:latin typeface="Franklin Gothic Medium"/>
            </a:endParaRPr>
          </a:p>
          <a:p>
            <a:pPr>
              <a:buFontTx/>
              <a:buNone/>
              <a:defRPr/>
            </a:pPr>
            <a:r>
              <a:rPr lang="ru-RU">
                <a:latin typeface="Franklin Gothic Medium"/>
              </a:rPr>
              <a:t>    </a:t>
            </a:r>
            <a:r>
              <a:rPr lang="ru-RU">
                <a:latin typeface="Franklin Gothic Medium"/>
              </a:rPr>
              <a:t>(Не)</a:t>
            </a:r>
            <a:r>
              <a:rPr lang="ru-RU">
                <a:latin typeface="Franklin Gothic Medium"/>
              </a:rPr>
              <a:t>доумевать</a:t>
            </a:r>
            <a:r>
              <a:rPr lang="ru-RU">
                <a:latin typeface="Franklin Gothic Medium"/>
              </a:rPr>
              <a:t>, </a:t>
            </a:r>
            <a:r>
              <a:rPr lang="ru-RU">
                <a:latin typeface="Franklin Gothic Medium"/>
              </a:rPr>
              <a:t>(</a:t>
            </a:r>
            <a:r>
              <a:rPr lang="ru-RU">
                <a:latin typeface="Franklin Gothic Medium"/>
              </a:rPr>
              <a:t>не</a:t>
            </a:r>
            <a:r>
              <a:rPr lang="ru-RU">
                <a:latin typeface="Franklin Gothic Medium"/>
              </a:rPr>
              <a:t>)горевать, (не)</a:t>
            </a:r>
            <a:r>
              <a:rPr lang="ru-RU">
                <a:latin typeface="Franklin Gothic Medium"/>
              </a:rPr>
              <a:t>навидеть</a:t>
            </a:r>
            <a:r>
              <a:rPr lang="ru-RU">
                <a:latin typeface="Franklin Gothic Medium"/>
              </a:rPr>
              <a:t>, </a:t>
            </a:r>
            <a:endParaRPr/>
          </a:p>
          <a:p>
            <a:pPr>
              <a:buFontTx/>
              <a:buNone/>
              <a:defRPr/>
            </a:pPr>
            <a:r>
              <a:rPr lang="ru-RU">
                <a:latin typeface="Franklin Gothic Medium"/>
              </a:rPr>
              <a:t> </a:t>
            </a:r>
            <a:r>
              <a:rPr lang="ru-RU">
                <a:latin typeface="Franklin Gothic Medium"/>
              </a:rPr>
              <a:t>   </a:t>
            </a:r>
            <a:r>
              <a:rPr lang="ru-RU">
                <a:latin typeface="Franklin Gothic Medium"/>
              </a:rPr>
              <a:t>(не)ждать, </a:t>
            </a:r>
            <a:r>
              <a:rPr lang="ru-RU">
                <a:latin typeface="Franklin Gothic Medium"/>
              </a:rPr>
              <a:t>(</a:t>
            </a:r>
            <a:r>
              <a:rPr lang="ru-RU">
                <a:latin typeface="Franklin Gothic Medium"/>
              </a:rPr>
              <a:t>не)взирать</a:t>
            </a:r>
            <a:r>
              <a:rPr lang="ru-RU">
                <a:latin typeface="Franklin Gothic Medium"/>
              </a:rPr>
              <a:t>,  </a:t>
            </a:r>
            <a:r>
              <a:rPr lang="ru-RU">
                <a:latin typeface="Franklin Gothic Medium"/>
              </a:rPr>
              <a:t>(не)готовить,</a:t>
            </a:r>
            <a:br>
              <a:rPr lang="ru-RU">
                <a:latin typeface="Franklin Gothic Medium"/>
              </a:rPr>
            </a:br>
            <a:r>
              <a:rPr lang="ru-RU">
                <a:latin typeface="Franklin Gothic Medium"/>
              </a:rPr>
              <a:t>(не)здоровится, (не)применить, (не)завидовать, (</a:t>
            </a:r>
            <a:r>
              <a:rPr lang="ru-RU">
                <a:latin typeface="Franklin Gothic Medium"/>
              </a:rPr>
              <a:t>не)сносить. </a:t>
            </a:r>
            <a:endParaRPr lang="ru-RU">
              <a:latin typeface="Franklin Gothic Medium"/>
            </a:endParaRPr>
          </a:p>
        </p:txBody>
      </p:sp>
      <p:pic>
        <p:nvPicPr>
          <p:cNvPr id="3076" name="Picture 6" descr="C:\Users\Сокол\Desktop\Рисунок1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4352974" y="260648"/>
            <a:ext cx="4791026" cy="1728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7" name="Picture 7" descr="C:\Users\Сокол\Desktop\Рисунок2.jpg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323528" y="260648"/>
            <a:ext cx="3744416" cy="17258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 noGrp="1"/>
          </p:cNvSpPr>
          <p:nvPr>
            <p:ph type="title"/>
          </p:nvPr>
        </p:nvSpPr>
        <p:spPr bwMode="auto">
          <a:xfrm>
            <a:off x="1259632" y="260648"/>
            <a:ext cx="7313612" cy="122443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200" b="1">
                <a:latin typeface="Franklin Gothic Medium"/>
              </a:rPr>
              <a:t>Ёжик переходит дорогу</a:t>
            </a:r>
            <a:br>
              <a:rPr lang="ru-RU" sz="3200" b="1">
                <a:latin typeface="Franklin Gothic Medium"/>
              </a:rPr>
            </a:br>
            <a:r>
              <a:rPr lang="ru-RU" sz="3200" b="1">
                <a:latin typeface="Franklin Gothic Medium"/>
              </a:rPr>
              <a:t>(что делает?)  </a:t>
            </a:r>
            <a:br>
              <a:rPr lang="ru-RU" sz="3200" b="1">
                <a:latin typeface="Franklin Gothic Medium"/>
              </a:rPr>
            </a:br>
            <a:endParaRPr lang="ru-RU" sz="3200" b="1">
              <a:latin typeface="Franklin Gothic Medium"/>
            </a:endParaRPr>
          </a:p>
        </p:txBody>
      </p:sp>
      <p:pic>
        <p:nvPicPr>
          <p:cNvPr id="8196" name="Picture 4" descr="ёжик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3132138" y="2349500"/>
            <a:ext cx="2109787" cy="2663825"/>
          </a:xfrm>
          <a:prstGeom prst="rect">
            <a:avLst/>
          </a:prstGeom>
          <a:noFill/>
        </p:spPr>
      </p:pic>
      <p:sp>
        <p:nvSpPr>
          <p:cNvPr id="8197" name="Line 5"/>
          <p:cNvSpPr>
            <a:spLocks noChangeShapeType="1"/>
          </p:cNvSpPr>
          <p:nvPr/>
        </p:nvSpPr>
        <p:spPr bwMode="auto">
          <a:xfrm flipH="1">
            <a:off x="3276600" y="2133600"/>
            <a:ext cx="2590800" cy="3671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H="1">
            <a:off x="4932363" y="2276475"/>
            <a:ext cx="2160587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3203848" y="1196752"/>
            <a:ext cx="39501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>
                <a:solidFill>
                  <a:srgbClr val="800000"/>
                </a:solidFill>
                <a:latin typeface="Franklin Gothic Medium"/>
              </a:rPr>
              <a:t>несовершенный вид</a:t>
            </a:r>
            <a:endParaRPr lang="ru-RU" sz="3200">
              <a:solidFill>
                <a:srgbClr val="8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 sz="3200" b="1">
                <a:solidFill>
                  <a:srgbClr val="660033"/>
                </a:solidFill>
                <a:latin typeface="Franklin Gothic Medium"/>
              </a:rPr>
              <a:t>Ёжик перешёл дорогу</a:t>
            </a:r>
            <a:br>
              <a:rPr lang="ru-RU" sz="3200" b="1">
                <a:solidFill>
                  <a:srgbClr val="660033"/>
                </a:solidFill>
                <a:latin typeface="Franklin Gothic Medium"/>
              </a:rPr>
            </a:br>
            <a:r>
              <a:rPr lang="ru-RU" sz="3200" b="1">
                <a:solidFill>
                  <a:srgbClr val="660033"/>
                </a:solidFill>
                <a:latin typeface="Franklin Gothic Medium"/>
              </a:rPr>
              <a:t>(что сделал</a:t>
            </a:r>
            <a:r>
              <a:rPr lang="ru-RU" sz="3200" b="1">
                <a:solidFill>
                  <a:srgbClr val="660033"/>
                </a:solidFill>
                <a:latin typeface="Franklin Gothic Medium"/>
              </a:rPr>
              <a:t>?)</a:t>
            </a:r>
            <a:endParaRPr lang="ru-RU" sz="3200" b="1">
              <a:solidFill>
                <a:srgbClr val="660033"/>
              </a:solidFill>
              <a:latin typeface="Franklin Gothic Medium"/>
            </a:endParaRPr>
          </a:p>
        </p:txBody>
      </p:sp>
      <p:pic>
        <p:nvPicPr>
          <p:cNvPr id="9220" name="Picture 4" descr="ёжик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tretch/>
        </p:blipFill>
        <p:spPr bwMode="auto">
          <a:xfrm>
            <a:off x="5076825" y="2708275"/>
            <a:ext cx="2052638" cy="2592388"/>
          </a:xfrm>
          <a:prstGeom prst="rect">
            <a:avLst/>
          </a:prstGeom>
          <a:noFill/>
          <a:ln/>
        </p:spPr>
      </p:pic>
      <p:sp>
        <p:nvSpPr>
          <p:cNvPr id="9221" name="Line 5"/>
          <p:cNvSpPr>
            <a:spLocks noChangeShapeType="1"/>
          </p:cNvSpPr>
          <p:nvPr/>
        </p:nvSpPr>
        <p:spPr bwMode="auto">
          <a:xfrm flipH="1">
            <a:off x="3995738" y="2276475"/>
            <a:ext cx="1871662" cy="381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 flipH="1">
            <a:off x="2555875" y="1773238"/>
            <a:ext cx="2087563" cy="4248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843807" y="1484784"/>
            <a:ext cx="35092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>
                <a:solidFill>
                  <a:srgbClr val="800000"/>
                </a:solidFill>
                <a:latin typeface="Franklin Gothic Medium"/>
              </a:rPr>
              <a:t>совершенный вид</a:t>
            </a:r>
            <a:endParaRPr lang="ru-RU" sz="3200">
              <a:solidFill>
                <a:srgbClr val="800000"/>
              </a:solidFill>
              <a:latin typeface="Franklin Gothic Medium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 noGrp="1"/>
          </p:cNvSpPr>
          <p:nvPr>
            <p:ph type="body" idx="1"/>
          </p:nvPr>
        </p:nvSpPr>
        <p:spPr bwMode="auto">
          <a:xfrm>
            <a:off x="539552" y="764704"/>
            <a:ext cx="8229600" cy="4525963"/>
          </a:xfrm>
        </p:spPr>
        <p:txBody>
          <a:bodyPr/>
          <a:lstStyle/>
          <a:p>
            <a:pPr algn="ctr">
              <a:buFont typeface="Wingdings"/>
              <a:buNone/>
              <a:defRPr/>
            </a:pPr>
            <a:r>
              <a:rPr lang="ru-RU" b="1"/>
              <a:t>      </a:t>
            </a:r>
            <a:r>
              <a:rPr lang="ru-RU" sz="3600" b="1">
                <a:solidFill>
                  <a:srgbClr val="800000"/>
                </a:solidFill>
                <a:latin typeface="Franklin Gothic Medium"/>
              </a:rPr>
              <a:t>виды глагола</a:t>
            </a:r>
            <a:endParaRPr/>
          </a:p>
          <a:p>
            <a:pPr>
              <a:buFont typeface="Wingdings"/>
              <a:buNone/>
              <a:defRPr/>
            </a:pPr>
            <a:endParaRPr lang="ru-RU" b="1"/>
          </a:p>
          <a:p>
            <a:pPr>
              <a:buFont typeface="Wingdings"/>
              <a:buNone/>
              <a:defRPr/>
            </a:pPr>
            <a:r>
              <a:rPr lang="ru-RU" b="1">
                <a:solidFill>
                  <a:srgbClr val="660033"/>
                </a:solidFill>
              </a:rPr>
              <a:t>Несовершенный   </a:t>
            </a:r>
            <a:r>
              <a:rPr lang="ru-RU" b="1"/>
              <a:t>                  </a:t>
            </a:r>
            <a:r>
              <a:rPr lang="ru-RU" b="1">
                <a:solidFill>
                  <a:srgbClr val="990000"/>
                </a:solidFill>
              </a:rPr>
              <a:t>совершенный</a:t>
            </a:r>
            <a:endParaRPr/>
          </a:p>
          <a:p>
            <a:pPr algn="ctr">
              <a:buFont typeface="Wingdings"/>
              <a:buNone/>
              <a:defRPr/>
            </a:pPr>
            <a:r>
              <a:rPr lang="ru-RU" b="1"/>
              <a:t>  что</a:t>
            </a:r>
            <a:endParaRPr lang="ru-RU" b="1"/>
          </a:p>
          <a:p>
            <a:pPr>
              <a:buFont typeface="Wingdings"/>
              <a:buNone/>
              <a:defRPr/>
            </a:pPr>
            <a:endParaRPr lang="ru-RU" b="1"/>
          </a:p>
          <a:p>
            <a:pPr>
              <a:buFont typeface="Wingdings"/>
              <a:buNone/>
              <a:defRPr/>
            </a:pPr>
            <a:r>
              <a:rPr lang="ru-RU" b="1"/>
              <a:t>   </a:t>
            </a:r>
            <a:r>
              <a:rPr lang="ru-RU" sz="3600" b="1">
                <a:latin typeface="Franklin Gothic Medium"/>
              </a:rPr>
              <a:t>делал?                       </a:t>
            </a:r>
            <a:r>
              <a:rPr lang="ru-RU" sz="3600" b="1">
                <a:latin typeface="Franklin Gothic Medium"/>
              </a:rPr>
              <a:t>           </a:t>
            </a:r>
            <a:r>
              <a:rPr lang="ru-RU" sz="3600" b="1">
                <a:solidFill>
                  <a:srgbClr val="990000"/>
                </a:solidFill>
                <a:latin typeface="Franklin Gothic Medium"/>
              </a:rPr>
              <a:t>с</a:t>
            </a:r>
            <a:r>
              <a:rPr lang="ru-RU" sz="3600" b="1">
                <a:latin typeface="Franklin Gothic Medium"/>
              </a:rPr>
              <a:t>делал</a:t>
            </a:r>
            <a:r>
              <a:rPr lang="ru-RU" sz="3600" b="1">
                <a:latin typeface="Franklin Gothic Medium"/>
              </a:rPr>
              <a:t>?</a:t>
            </a:r>
            <a:endParaRPr/>
          </a:p>
          <a:p>
            <a:pPr>
              <a:buFont typeface="Wingdings"/>
              <a:buNone/>
              <a:defRPr/>
            </a:pPr>
            <a:endParaRPr lang="ru-RU" b="1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1619672" y="2924944"/>
            <a:ext cx="2520280" cy="864741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5292080" y="3068960"/>
            <a:ext cx="1440160" cy="72008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tretch/>
        </p:blipFill>
        <p:spPr bwMode="auto">
          <a:xfrm>
            <a:off x="1547664" y="548680"/>
            <a:ext cx="6480720" cy="52104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" name="Заголовок 4"/>
          <p:cNvPicPr>
            <a:picLocks noChangeArrowheads="1" noGrp="1"/>
          </p:cNvPicPr>
          <p:nvPr>
            <p:ph type="body" idx="4294967295"/>
          </p:nvPr>
        </p:nvPicPr>
        <p:blipFill>
          <a:blip r:embed="rId2"/>
          <a:stretch/>
        </p:blipFill>
        <p:spPr bwMode="auto">
          <a:xfrm>
            <a:off x="251520" y="548680"/>
            <a:ext cx="1094400" cy="5688597"/>
          </a:xfrm>
          <a:prstGeom prst="rect">
            <a:avLst/>
          </a:prstGeom>
          <a:noFill/>
          <a:ln/>
        </p:spPr>
      </p:pic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2286720" y="1012427"/>
            <a:ext cx="4877567" cy="409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927" tIns="41464" rIns="82927" bIns="41464">
            <a:spAutoFit/>
          </a:bodyPr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/>
              <a:buNone/>
              <a:defRPr/>
            </a:pPr>
            <a:r>
              <a:rPr lang="ru-RU" sz="4000" b="1">
                <a:latin typeface="Franklin Gothic Medium"/>
              </a:rPr>
              <a:t>С</a:t>
            </a:r>
            <a:r>
              <a:rPr lang="ru-RU" sz="4000">
                <a:latin typeface="Franklin Gothic Medium"/>
              </a:rPr>
              <a:t>ОВЕРШИЛ (закончил, завершил)</a:t>
            </a:r>
            <a:endParaRPr/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/>
              <a:buNone/>
              <a:defRPr/>
            </a:pPr>
            <a:endParaRPr lang="ru-RU" sz="4000">
              <a:latin typeface="Franklin Gothic Medium"/>
            </a:endParaRPr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/>
              <a:buNone/>
              <a:defRPr/>
            </a:pPr>
            <a:r>
              <a:rPr lang="ru-RU" sz="4000">
                <a:solidFill>
                  <a:srgbClr val="800000"/>
                </a:solidFill>
                <a:latin typeface="Franklin Gothic Medium"/>
              </a:rPr>
              <a:t>Что </a:t>
            </a:r>
            <a:r>
              <a:rPr lang="ru-RU" sz="4000" b="1">
                <a:solidFill>
                  <a:srgbClr val="800000"/>
                </a:solidFill>
                <a:latin typeface="Franklin Gothic Medium"/>
              </a:rPr>
              <a:t>с</a:t>
            </a:r>
            <a:r>
              <a:rPr lang="ru-RU" sz="4000">
                <a:solidFill>
                  <a:srgbClr val="800000"/>
                </a:solidFill>
                <a:latin typeface="Franklin Gothic Medium"/>
              </a:rPr>
              <a:t>делал?</a:t>
            </a:r>
            <a:endParaRPr/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/>
              <a:buNone/>
              <a:defRPr/>
            </a:pPr>
            <a:r>
              <a:rPr lang="ru-RU" sz="4000">
                <a:solidFill>
                  <a:srgbClr val="800000"/>
                </a:solidFill>
                <a:latin typeface="Franklin Gothic Medium"/>
              </a:rPr>
              <a:t>Что </a:t>
            </a:r>
            <a:r>
              <a:rPr lang="ru-RU" sz="4000" b="1">
                <a:solidFill>
                  <a:srgbClr val="800000"/>
                </a:solidFill>
                <a:latin typeface="Franklin Gothic Medium"/>
              </a:rPr>
              <a:t>с</a:t>
            </a:r>
            <a:r>
              <a:rPr lang="ru-RU" sz="4000">
                <a:solidFill>
                  <a:srgbClr val="800000"/>
                </a:solidFill>
                <a:latin typeface="Franklin Gothic Medium"/>
              </a:rPr>
              <a:t>делать?</a:t>
            </a:r>
            <a:endParaRPr/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/>
              <a:buNone/>
              <a:defRPr/>
            </a:pPr>
            <a:r>
              <a:rPr lang="ru-RU" sz="4000">
                <a:solidFill>
                  <a:srgbClr val="800000"/>
                </a:solidFill>
                <a:latin typeface="Franklin Gothic Medium"/>
              </a:rPr>
              <a:t>Что </a:t>
            </a:r>
            <a:r>
              <a:rPr lang="ru-RU" sz="4000" b="1">
                <a:solidFill>
                  <a:srgbClr val="800000"/>
                </a:solidFill>
                <a:latin typeface="Franklin Gothic Medium"/>
              </a:rPr>
              <a:t>с</a:t>
            </a:r>
            <a:r>
              <a:rPr lang="ru-RU" sz="4000">
                <a:solidFill>
                  <a:srgbClr val="800000"/>
                </a:solidFill>
                <a:latin typeface="Franklin Gothic Medium"/>
              </a:rPr>
              <a:t>делаю?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259632" y="548680"/>
            <a:ext cx="6588224" cy="55352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R7-Office/2024.1.1.375</Application>
  <DocSecurity>0</DocSecurity>
  <PresentationFormat>Экран (4:3)</PresentationFormat>
  <Paragraphs>0</Paragraphs>
  <Slides>18</Slides>
  <Notes>18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Manager/>
  <Company>Microsoft</Company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 ГЛАГОЛА</dc:title>
  <dc:subject/>
  <dc:creator>Татьяна</dc:creator>
  <cp:keywords/>
  <dc:description/>
  <dc:identifier/>
  <dc:language/>
  <cp:lastModifiedBy>Любовь Балтаева</cp:lastModifiedBy>
  <cp:revision>2</cp:revision>
  <dcterms:created xsi:type="dcterms:W3CDTF">2015-04-29T20:27:15Z</dcterms:created>
  <dcterms:modified xsi:type="dcterms:W3CDTF">2024-06-25T08:12:36Z</dcterms:modified>
  <cp:category/>
  <cp:contentStatus/>
  <cp:version/>
</cp:coreProperties>
</file>