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1" r:id="rId4"/>
    <p:sldId id="280" r:id="rId5"/>
    <p:sldId id="262" r:id="rId6"/>
    <p:sldId id="272" r:id="rId7"/>
    <p:sldId id="258" r:id="rId8"/>
    <p:sldId id="259" r:id="rId9"/>
    <p:sldId id="263" r:id="rId10"/>
    <p:sldId id="264" r:id="rId11"/>
    <p:sldId id="265" r:id="rId12"/>
    <p:sldId id="267" r:id="rId13"/>
    <p:sldId id="268" r:id="rId14"/>
    <p:sldId id="273" r:id="rId15"/>
    <p:sldId id="269" r:id="rId16"/>
    <p:sldId id="270" r:id="rId17"/>
    <p:sldId id="266" r:id="rId18"/>
    <p:sldId id="274" r:id="rId19"/>
    <p:sldId id="275" r:id="rId20"/>
    <p:sldId id="281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03" autoAdjust="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34A08-85F8-45B4-A37F-3644236FC893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5DC9-305B-4D88-85D0-B2D857CF0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8101042" cy="300039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График линейного уравнения с двумя</a:t>
            </a:r>
            <a:br>
              <a:rPr lang="ru-RU" sz="5400" dirty="0" smtClean="0"/>
            </a:br>
            <a:r>
              <a:rPr lang="ru-RU" sz="5400" dirty="0" smtClean="0"/>
              <a:t>переменными.</a:t>
            </a:r>
            <a:endParaRPr lang="ru-RU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Построить в одной системе координат</a:t>
            </a:r>
          </a:p>
          <a:p>
            <a:pPr>
              <a:buNone/>
            </a:pPr>
            <a:r>
              <a:rPr lang="ru-RU" dirty="0"/>
              <a:t>г</a:t>
            </a:r>
            <a:r>
              <a:rPr lang="ru-RU" dirty="0" smtClean="0"/>
              <a:t>рафики уравнений у – 2х = о ,  у- 2х = 2 и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у -2х =-2.</a:t>
            </a:r>
          </a:p>
          <a:p>
            <a:pPr>
              <a:buNone/>
            </a:pPr>
            <a:r>
              <a:rPr lang="ru-RU" dirty="0" smtClean="0"/>
              <a:t>1.Выразим у через х.</a:t>
            </a:r>
          </a:p>
          <a:p>
            <a:pPr>
              <a:buNone/>
            </a:pPr>
            <a:r>
              <a:rPr lang="ru-RU" dirty="0" err="1"/>
              <a:t>у</a:t>
            </a:r>
            <a:r>
              <a:rPr lang="ru-RU" dirty="0" err="1" smtClean="0"/>
              <a:t>=</a:t>
            </a:r>
            <a:r>
              <a:rPr lang="ru-RU" dirty="0" smtClean="0"/>
              <a:t> 2х</a:t>
            </a:r>
          </a:p>
          <a:p>
            <a:pPr>
              <a:buNone/>
            </a:pPr>
            <a:r>
              <a:rPr lang="ru-RU" dirty="0" err="1"/>
              <a:t>у</a:t>
            </a:r>
            <a:r>
              <a:rPr lang="ru-RU" dirty="0" err="1" smtClean="0"/>
              <a:t>=</a:t>
            </a:r>
            <a:r>
              <a:rPr lang="ru-RU" dirty="0" smtClean="0"/>
              <a:t> 2х + 2</a:t>
            </a:r>
          </a:p>
          <a:p>
            <a:pPr>
              <a:buNone/>
            </a:pPr>
            <a:r>
              <a:rPr lang="ru-RU" dirty="0"/>
              <a:t>у</a:t>
            </a:r>
            <a:r>
              <a:rPr lang="ru-RU" dirty="0" smtClean="0"/>
              <a:t> = 2х - 2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у=2х, у=2х+2, у=2х -2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0  1</a:t>
            </a:r>
          </a:p>
          <a:p>
            <a:pPr>
              <a:buNone/>
            </a:pPr>
            <a:r>
              <a:rPr lang="ru-RU" dirty="0" smtClean="0"/>
              <a:t> у 0  1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err="1" smtClean="0"/>
              <a:t>х</a:t>
            </a:r>
            <a:r>
              <a:rPr lang="ru-RU" dirty="0" smtClean="0"/>
              <a:t>  0  1</a:t>
            </a:r>
          </a:p>
          <a:p>
            <a:pPr>
              <a:buNone/>
            </a:pPr>
            <a:r>
              <a:rPr lang="ru-RU" dirty="0"/>
              <a:t>у</a:t>
            </a:r>
            <a:r>
              <a:rPr lang="ru-RU" dirty="0" smtClean="0"/>
              <a:t>  2  4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err="1"/>
              <a:t>х</a:t>
            </a:r>
            <a:r>
              <a:rPr lang="ru-RU" dirty="0" smtClean="0"/>
              <a:t> 0   1</a:t>
            </a:r>
          </a:p>
          <a:p>
            <a:pPr>
              <a:buNone/>
            </a:pPr>
            <a:r>
              <a:rPr lang="ru-RU" dirty="0"/>
              <a:t>у</a:t>
            </a:r>
            <a:r>
              <a:rPr lang="ru-RU" dirty="0" smtClean="0"/>
              <a:t> -2  0</a:t>
            </a:r>
          </a:p>
          <a:p>
            <a:pPr>
              <a:buNone/>
            </a:pPr>
            <a:r>
              <a:rPr lang="ru-RU" dirty="0" smtClean="0"/>
              <a:t>Каково взаимное расположение графиков?</a:t>
            </a:r>
          </a:p>
          <a:p>
            <a:pPr>
              <a:buNone/>
            </a:pPr>
            <a:r>
              <a:rPr lang="ru-RU" dirty="0" smtClean="0"/>
              <a:t>От чего зависит расположение графиков?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2214554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158" y="400050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85720" y="5715016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92877" y="2250273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92877" y="3964785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21439" y="5750735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V="1">
            <a:off x="2821769" y="4036223"/>
            <a:ext cx="500066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357554" y="3857628"/>
            <a:ext cx="53578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3464711" y="2178835"/>
            <a:ext cx="3786214" cy="3286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357554" y="1857364"/>
            <a:ext cx="3500462" cy="3071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3786182" y="2428868"/>
            <a:ext cx="3857652" cy="3286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Блок-схема: узел 32"/>
          <p:cNvSpPr/>
          <p:nvPr/>
        </p:nvSpPr>
        <p:spPr>
          <a:xfrm>
            <a:off x="4572000" y="2857496"/>
            <a:ext cx="671514" cy="4572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4" name="Блок-схема: узел 33"/>
          <p:cNvSpPr/>
          <p:nvPr/>
        </p:nvSpPr>
        <p:spPr>
          <a:xfrm>
            <a:off x="7500958" y="4714884"/>
            <a:ext cx="1214446" cy="457200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К=2</a:t>
            </a:r>
            <a:endParaRPr lang="ru-RU" dirty="0"/>
          </a:p>
        </p:txBody>
      </p:sp>
      <p:sp>
        <p:nvSpPr>
          <p:cNvPr id="35" name="Блок-схема: узел 34"/>
          <p:cNvSpPr/>
          <p:nvPr/>
        </p:nvSpPr>
        <p:spPr>
          <a:xfrm>
            <a:off x="5429256" y="4357694"/>
            <a:ext cx="714380" cy="428628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-2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Постройте графики уравнений в одной системе координат: у-х-1=0 и у+х+1=0.</a:t>
            </a:r>
          </a:p>
          <a:p>
            <a:pPr>
              <a:buNone/>
            </a:pPr>
            <a:r>
              <a:rPr lang="ru-RU" dirty="0" smtClean="0"/>
              <a:t>1.Выразим у через х.</a:t>
            </a:r>
          </a:p>
          <a:p>
            <a:pPr>
              <a:buNone/>
            </a:pPr>
            <a:r>
              <a:rPr lang="ru-RU" dirty="0" smtClean="0"/>
              <a:t>у = х+1</a:t>
            </a:r>
          </a:p>
          <a:p>
            <a:pPr>
              <a:buNone/>
            </a:pPr>
            <a:r>
              <a:rPr lang="ru-RU" dirty="0" smtClean="0"/>
              <a:t>у = -х-1 </a:t>
            </a:r>
          </a:p>
          <a:p>
            <a:pPr>
              <a:buNone/>
            </a:pPr>
            <a:r>
              <a:rPr lang="ru-RU" dirty="0" smtClean="0"/>
              <a:t>Чему равен угловой коэффициент?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к = 1   и   к = -1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=х+1,  </a:t>
            </a:r>
            <a:r>
              <a:rPr lang="ru-RU" dirty="0" err="1" smtClean="0"/>
              <a:t>у=-х</a:t>
            </a:r>
            <a:r>
              <a:rPr lang="ru-RU" dirty="0" smtClean="0"/>
              <a:t> -1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х</a:t>
            </a:r>
            <a:r>
              <a:rPr lang="ru-RU" dirty="0" smtClean="0"/>
              <a:t>   0   -1</a:t>
            </a:r>
          </a:p>
          <a:p>
            <a:pPr>
              <a:buNone/>
            </a:pPr>
            <a:r>
              <a:rPr lang="ru-RU" dirty="0"/>
              <a:t>у</a:t>
            </a:r>
            <a:r>
              <a:rPr lang="ru-RU" dirty="0" smtClean="0"/>
              <a:t>    1    0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х</a:t>
            </a:r>
            <a:r>
              <a:rPr lang="ru-RU" dirty="0" smtClean="0"/>
              <a:t>    0    -1</a:t>
            </a:r>
          </a:p>
          <a:p>
            <a:pPr>
              <a:buNone/>
            </a:pPr>
            <a:r>
              <a:rPr lang="ru-RU" dirty="0"/>
              <a:t>у</a:t>
            </a:r>
            <a:r>
              <a:rPr lang="ru-RU" dirty="0" smtClean="0"/>
              <a:t>   -1     0</a:t>
            </a:r>
          </a:p>
          <a:p>
            <a:pPr>
              <a:buNone/>
            </a:pPr>
            <a:r>
              <a:rPr lang="ru-RU" dirty="0" smtClean="0"/>
              <a:t>Каково взаимное расположение прямых?</a:t>
            </a:r>
            <a:endParaRPr lang="ru-RU" dirty="0"/>
          </a:p>
          <a:p>
            <a:pPr>
              <a:buNone/>
            </a:pPr>
            <a:r>
              <a:rPr lang="ru-RU" dirty="0" smtClean="0"/>
              <a:t>Назовите координаты точки пересечения.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214311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158" y="3929066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28596" y="221455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92877" y="4036223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V="1">
            <a:off x="3607587" y="3464719"/>
            <a:ext cx="40005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929058" y="3286124"/>
            <a:ext cx="48577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4036215" y="1750207"/>
            <a:ext cx="2786082" cy="2571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3893339" y="2107397"/>
            <a:ext cx="3143272" cy="3071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dirty="0" smtClean="0"/>
              <a:t>Алгоритм построения графика уравнения  с двумя переменными.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Выразить у через х.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Выбрать две точки (задать таблицу).</a:t>
            </a:r>
          </a:p>
          <a:p>
            <a:pPr marL="514350" indent="-51435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Построить прямую.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Не выполняя построения, выяснить, принадлежит ли точка А(6;1) графикам уравнений </a:t>
            </a:r>
          </a:p>
          <a:p>
            <a:pPr>
              <a:buNone/>
            </a:pPr>
            <a:r>
              <a:rPr lang="ru-RU" sz="5400" dirty="0"/>
              <a:t> </a:t>
            </a:r>
            <a:r>
              <a:rPr lang="ru-RU" sz="5400" dirty="0" smtClean="0"/>
              <a:t>  </a:t>
            </a:r>
            <a:r>
              <a:rPr lang="ru-RU" sz="5400" dirty="0" err="1" smtClean="0"/>
              <a:t>х</a:t>
            </a:r>
            <a:r>
              <a:rPr lang="ru-RU" sz="5400" dirty="0" smtClean="0"/>
              <a:t> -2у =4  и   2х + у = 5?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Каково взаимное расположение прямых?</a:t>
            </a:r>
            <a:br>
              <a:rPr lang="ru-RU" sz="3200" dirty="0" smtClean="0"/>
            </a:br>
            <a:r>
              <a:rPr lang="ru-RU" sz="3200" dirty="0" smtClean="0"/>
              <a:t> Ответ обосновать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1)5х + 3=у   и  2 +5х = у</a:t>
            </a:r>
          </a:p>
          <a:p>
            <a:pPr>
              <a:buNone/>
            </a:pPr>
            <a:r>
              <a:rPr lang="ru-RU" dirty="0" smtClean="0"/>
              <a:t>2) 4-3х = у   и  7 + 3х = у</a:t>
            </a:r>
          </a:p>
          <a:p>
            <a:pPr>
              <a:buNone/>
            </a:pPr>
            <a:r>
              <a:rPr lang="ru-RU" dirty="0" smtClean="0"/>
              <a:t>3) 8х – у = 5 и  5 = -у +8х</a:t>
            </a:r>
          </a:p>
          <a:p>
            <a:pPr>
              <a:buNone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к=5, параллельны</a:t>
            </a:r>
          </a:p>
          <a:p>
            <a:pPr marL="514350" indent="-514350">
              <a:buAutoNum type="arabicParenR"/>
            </a:pPr>
            <a:r>
              <a:rPr lang="ru-RU" dirty="0" smtClean="0"/>
              <a:t>к₁ =-3 и к₂=3, пересекаются</a:t>
            </a:r>
          </a:p>
          <a:p>
            <a:pPr marL="514350" indent="-514350">
              <a:buAutoNum type="arabicParenR"/>
            </a:pPr>
            <a:r>
              <a:rPr lang="ru-RU" dirty="0" smtClean="0"/>
              <a:t>к₁ = к₂, прямые совпадают.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1.Если  угловые коэффициенты равны, то</a:t>
            </a:r>
          </a:p>
          <a:p>
            <a:pPr>
              <a:buNone/>
            </a:pPr>
            <a:r>
              <a:rPr lang="ru-RU" dirty="0" smtClean="0"/>
              <a:t>прямые параллельны.</a:t>
            </a:r>
          </a:p>
          <a:p>
            <a:pPr>
              <a:buNone/>
            </a:pPr>
            <a:r>
              <a:rPr lang="ru-RU" dirty="0" smtClean="0"/>
              <a:t>2.Если угловые коэффициенты различны, то</a:t>
            </a:r>
          </a:p>
          <a:p>
            <a:pPr>
              <a:buNone/>
            </a:pPr>
            <a:r>
              <a:rPr lang="ru-RU" dirty="0" smtClean="0"/>
              <a:t>прямые пересекаются.</a:t>
            </a:r>
          </a:p>
          <a:p>
            <a:pPr>
              <a:buNone/>
            </a:pPr>
            <a:r>
              <a:rPr lang="ru-RU" dirty="0" smtClean="0"/>
              <a:t>3.Если угловые коэффициенты равны, то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прямые совпадают.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Задача№6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Известно, что ордината некоторой точки     прямой, являющейся графиком уравнения 11х – 15у = 132, равна 0.</a:t>
            </a:r>
          </a:p>
          <a:p>
            <a:pPr>
              <a:buNone/>
            </a:pPr>
            <a:r>
              <a:rPr lang="ru-RU" dirty="0" smtClean="0"/>
              <a:t>      Найдите абсциссу  этой точки.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График, заданный уравнением  21х – 5у = 100,  проходит через  точку Р(3;у) .</a:t>
            </a:r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Найдите ординату точки Р.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Выберите из предложенного списка   уравнения: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1)3х +2;  </a:t>
            </a:r>
          </a:p>
          <a:p>
            <a:pPr>
              <a:buNone/>
            </a:pPr>
            <a:r>
              <a:rPr lang="ru-RU" dirty="0" smtClean="0"/>
              <a:t>2)8а – 4 = 7а; </a:t>
            </a:r>
          </a:p>
          <a:p>
            <a:pPr>
              <a:buNone/>
            </a:pPr>
            <a:r>
              <a:rPr lang="ru-RU" dirty="0" smtClean="0"/>
              <a:t>3) У²-Х=0;</a:t>
            </a:r>
          </a:p>
          <a:p>
            <a:pPr>
              <a:buNone/>
            </a:pPr>
            <a:r>
              <a:rPr lang="ru-RU" dirty="0" smtClean="0"/>
              <a:t>4) У +45Х = 0;</a:t>
            </a:r>
          </a:p>
          <a:p>
            <a:pPr>
              <a:buNone/>
            </a:pPr>
            <a:r>
              <a:rPr lang="ru-RU" dirty="0" smtClean="0"/>
              <a:t>5)1,2Х=- 4,8</a:t>
            </a:r>
          </a:p>
          <a:p>
            <a:pPr>
              <a:buNone/>
            </a:pPr>
            <a:r>
              <a:rPr lang="ru-RU" dirty="0" smtClean="0"/>
              <a:t>6)х+6у=0;</a:t>
            </a:r>
          </a:p>
          <a:p>
            <a:pPr>
              <a:buNone/>
            </a:pPr>
            <a:r>
              <a:rPr lang="ru-RU" dirty="0" smtClean="0"/>
              <a:t>7)2х –У³ =6;</a:t>
            </a:r>
          </a:p>
          <a:p>
            <a:pPr>
              <a:buNone/>
            </a:pPr>
            <a:r>
              <a:rPr lang="ru-RU" dirty="0" smtClean="0"/>
              <a:t>8) (О,9 </a:t>
            </a:r>
            <a:r>
              <a:rPr lang="ru-RU" dirty="0"/>
              <a:t>У</a:t>
            </a:r>
            <a:r>
              <a:rPr lang="ru-RU" dirty="0" smtClean="0"/>
              <a:t>+ 0,9Х) </a:t>
            </a:r>
            <a:r>
              <a:rPr lang="en-US" dirty="0" smtClean="0"/>
              <a:t>:</a:t>
            </a:r>
            <a:r>
              <a:rPr lang="ru-RU" dirty="0" smtClean="0"/>
              <a:t> 0,9</a:t>
            </a:r>
            <a:r>
              <a:rPr lang="en-US" dirty="0" smtClean="0"/>
              <a:t>m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3600" b="1" dirty="0" smtClean="0"/>
              <a:t>Какие уравнения являются уравнениями с двумя переменными?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Найдите значение коэффициента  </a:t>
            </a:r>
            <a:r>
              <a:rPr lang="ru-RU" sz="4000" dirty="0" smtClean="0"/>
              <a:t>а</a:t>
            </a:r>
            <a:r>
              <a:rPr lang="ru-RU" dirty="0" smtClean="0"/>
              <a:t>  в уравнении ах + 2у = 8, если известно, что пара х=2,у=1 является решением этого уравнения.</a:t>
            </a:r>
          </a:p>
          <a:p>
            <a:pPr>
              <a:buNone/>
            </a:pPr>
            <a:r>
              <a:rPr lang="ru-RU" dirty="0" smtClean="0"/>
              <a:t>Решение:</a:t>
            </a:r>
          </a:p>
          <a:p>
            <a:pPr>
              <a:buNone/>
            </a:pPr>
            <a:r>
              <a:rPr lang="ru-RU" dirty="0" smtClean="0"/>
              <a:t>Если  (2;1)- решение, то подставим эти значения в уравнение вместо </a:t>
            </a:r>
            <a:r>
              <a:rPr lang="ru-RU" dirty="0" err="1" smtClean="0"/>
              <a:t>х</a:t>
            </a:r>
            <a:r>
              <a:rPr lang="ru-RU" dirty="0" smtClean="0"/>
              <a:t> и у.</a:t>
            </a:r>
          </a:p>
          <a:p>
            <a:pPr>
              <a:buNone/>
            </a:pPr>
            <a:r>
              <a:rPr lang="ru-RU" dirty="0" smtClean="0"/>
              <a:t>                   а·2 + 2·1 = 8</a:t>
            </a:r>
          </a:p>
          <a:p>
            <a:pPr>
              <a:buNone/>
            </a:pPr>
            <a:r>
              <a:rPr lang="ru-RU" dirty="0" smtClean="0"/>
              <a:t>                     2а = 8-2;  а=3. Ответ: а = 3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Верно ли, что: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для точного  построения прямой необходимо  3 точки?</a:t>
            </a:r>
          </a:p>
          <a:p>
            <a:pPr>
              <a:buNone/>
            </a:pPr>
            <a:r>
              <a:rPr lang="ru-RU" dirty="0" smtClean="0"/>
              <a:t>2) прямые параллельны, если угловые коэффициенты равны?</a:t>
            </a:r>
          </a:p>
          <a:p>
            <a:pPr>
              <a:buNone/>
            </a:pPr>
            <a:r>
              <a:rPr lang="ru-RU" dirty="0" smtClean="0"/>
              <a:t>3) Прямые совпадают, если а=0,в=0,с=0?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Продолжите предложение…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61436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1)Уравнение   ах + </a:t>
            </a:r>
            <a:r>
              <a:rPr lang="ru-RU" dirty="0" err="1" smtClean="0"/>
              <a:t>ву</a:t>
            </a:r>
            <a:r>
              <a:rPr lang="ru-RU" smtClean="0"/>
              <a:t> = с </a:t>
            </a:r>
            <a:r>
              <a:rPr lang="ru-RU" dirty="0" smtClean="0"/>
              <a:t>называется…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i="1" dirty="0" smtClean="0"/>
              <a:t>линейным с двумя переменными.</a:t>
            </a:r>
          </a:p>
          <a:p>
            <a:pPr>
              <a:buNone/>
            </a:pPr>
            <a:r>
              <a:rPr lang="ru-RU" dirty="0" smtClean="0"/>
              <a:t>2)Чтобы выяснить проходит ли график функции через заданную точку, надо…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i="1" dirty="0" smtClean="0"/>
              <a:t>подставить координаты данной точки в уравнение и проверить, верное ли получилось равенство.</a:t>
            </a:r>
          </a:p>
          <a:p>
            <a:pPr>
              <a:buNone/>
            </a:pPr>
            <a:r>
              <a:rPr lang="ru-RU" dirty="0" smtClean="0"/>
              <a:t>3)Для построения графика уравнения с двумя  переменными, надо…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i="1" dirty="0" smtClean="0"/>
              <a:t>выразить у через </a:t>
            </a:r>
            <a:r>
              <a:rPr lang="ru-RU" i="1" dirty="0" err="1" smtClean="0"/>
              <a:t>х</a:t>
            </a:r>
            <a:r>
              <a:rPr lang="ru-RU" i="1" dirty="0" smtClean="0"/>
              <a:t> и </a:t>
            </a:r>
            <a:r>
              <a:rPr lang="ru-RU" i="1" dirty="0"/>
              <a:t> </a:t>
            </a:r>
            <a:r>
              <a:rPr lang="ru-RU" i="1" dirty="0" smtClean="0"/>
              <a:t>задать координаты двух точек.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</a:t>
            </a:r>
            <a:r>
              <a:rPr lang="ru-RU" sz="8800" dirty="0" smtClean="0"/>
              <a:t>Спасибо </a:t>
            </a:r>
          </a:p>
          <a:p>
            <a:pPr>
              <a:buNone/>
            </a:pPr>
            <a:r>
              <a:rPr lang="ru-RU" sz="8800" dirty="0"/>
              <a:t> </a:t>
            </a:r>
            <a:r>
              <a:rPr lang="ru-RU" sz="8800" dirty="0" smtClean="0"/>
              <a:t> за работу на</a:t>
            </a:r>
          </a:p>
          <a:p>
            <a:pPr>
              <a:buNone/>
            </a:pPr>
            <a:r>
              <a:rPr lang="ru-RU" sz="8800" dirty="0"/>
              <a:t> </a:t>
            </a:r>
            <a:r>
              <a:rPr lang="ru-RU" sz="8800" dirty="0" smtClean="0"/>
              <a:t>        уроке.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58204" cy="67151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Линейное уравнение с двумя переменными – это уравнение вида</a:t>
            </a:r>
            <a:br>
              <a:rPr lang="ru-RU" dirty="0" smtClean="0"/>
            </a:br>
            <a:r>
              <a:rPr lang="ru-RU" b="1" dirty="0" smtClean="0"/>
              <a:t>ах + </a:t>
            </a:r>
            <a:r>
              <a:rPr lang="ru-RU" b="1" dirty="0" err="1" smtClean="0"/>
              <a:t>ву</a:t>
            </a:r>
            <a:r>
              <a:rPr lang="ru-RU" b="1" dirty="0" smtClean="0"/>
              <a:t> = с, </a:t>
            </a:r>
            <a:r>
              <a:rPr lang="ru-RU" dirty="0" smtClean="0"/>
              <a:t>где </a:t>
            </a:r>
            <a:r>
              <a:rPr lang="ru-RU" dirty="0" err="1" smtClean="0"/>
              <a:t>х,у</a:t>
            </a:r>
            <a:r>
              <a:rPr lang="ru-RU" dirty="0" smtClean="0"/>
              <a:t> – переменные</a:t>
            </a:r>
            <a:br>
              <a:rPr lang="ru-RU" dirty="0" smtClean="0"/>
            </a:br>
            <a:r>
              <a:rPr lang="ru-RU" dirty="0" err="1" smtClean="0"/>
              <a:t>а,в,с</a:t>
            </a:r>
            <a:r>
              <a:rPr lang="ru-RU" dirty="0" smtClean="0"/>
              <a:t> – числа(коэффициенты) </a:t>
            </a:r>
            <a:br>
              <a:rPr lang="ru-RU" dirty="0" smtClean="0"/>
            </a:br>
            <a:r>
              <a:rPr lang="ru-RU" b="1" i="1" dirty="0" smtClean="0"/>
              <a:t>Решение уравнения</a:t>
            </a:r>
            <a:r>
              <a:rPr lang="ru-RU" dirty="0" smtClean="0"/>
              <a:t>- пара значений переменных, обращающая это уравнение в верное равенство.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 Является ли пара чисел (1;2) </a:t>
            </a:r>
          </a:p>
          <a:p>
            <a:pPr>
              <a:buNone/>
            </a:pPr>
            <a:r>
              <a:rPr lang="ru-RU" sz="4400" dirty="0" smtClean="0"/>
              <a:t>       решением уравнений</a:t>
            </a:r>
          </a:p>
          <a:p>
            <a:pPr>
              <a:buNone/>
            </a:pPr>
            <a:r>
              <a:rPr lang="ru-RU" sz="4400" dirty="0" smtClean="0"/>
              <a:t>              а)12х +5у = 1</a:t>
            </a:r>
          </a:p>
          <a:p>
            <a:pPr>
              <a:buNone/>
            </a:pPr>
            <a:r>
              <a:rPr lang="ru-RU" sz="4400" dirty="0" smtClean="0"/>
              <a:t>              б) 4у – </a:t>
            </a:r>
            <a:r>
              <a:rPr lang="ru-RU" sz="4400" dirty="0" err="1" smtClean="0"/>
              <a:t>х</a:t>
            </a:r>
            <a:r>
              <a:rPr lang="ru-RU" sz="4400" dirty="0" smtClean="0"/>
              <a:t> = 7 ? 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уравнений с двумя переменными: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Если  перенести слагаемое из одной части в другую, изменив его знак ,то получится уравнение, равносильное данному.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Если обе части умножить или разделить на одно и тоже отличное от нуля число, то получится уравнение, равносильное данному.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значит равносильные уравнения?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Уравнения, имеющие одни и те же решения.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Уравнения, не имеющие решений.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х + в у = с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0" y="1214422"/>
            <a:ext cx="2928926" cy="221457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/>
              <a:t>а</a:t>
            </a:r>
            <a:r>
              <a:rPr lang="ru-RU" sz="6000" dirty="0" smtClean="0"/>
              <a:t>=0</a:t>
            </a:r>
            <a:endParaRPr lang="ru-RU" sz="60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2071678"/>
            <a:ext cx="2714644" cy="20002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В=0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857884" y="1214422"/>
            <a:ext cx="3071834" cy="20002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а=0</a:t>
            </a:r>
          </a:p>
          <a:p>
            <a:pPr algn="ctr"/>
            <a:r>
              <a:rPr lang="ru-RU" sz="4800" dirty="0" smtClean="0"/>
              <a:t>в=0</a:t>
            </a:r>
          </a:p>
          <a:p>
            <a:pPr algn="ctr"/>
            <a:r>
              <a:rPr lang="ru-RU" sz="4800" dirty="0" err="1" smtClean="0"/>
              <a:t>с=о</a:t>
            </a:r>
            <a:endParaRPr lang="ru-RU" sz="4800" dirty="0"/>
          </a:p>
        </p:txBody>
      </p:sp>
      <p:sp>
        <p:nvSpPr>
          <p:cNvPr id="13" name="Стрелка вниз 12"/>
          <p:cNvSpPr/>
          <p:nvPr/>
        </p:nvSpPr>
        <p:spPr>
          <a:xfrm flipH="1">
            <a:off x="1214414" y="3500438"/>
            <a:ext cx="357190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357686" y="4143380"/>
            <a:ext cx="28575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215206" y="3357562"/>
            <a:ext cx="35719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4714884"/>
            <a:ext cx="2714644" cy="20002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ву=с</a:t>
            </a:r>
            <a:endParaRPr lang="ru-RU" sz="4000" dirty="0" smtClean="0"/>
          </a:p>
          <a:p>
            <a:pPr algn="ctr"/>
            <a:r>
              <a:rPr lang="ru-RU" sz="3600" dirty="0" smtClean="0"/>
              <a:t>График - </a:t>
            </a:r>
            <a:r>
              <a:rPr lang="ru-RU" sz="3600" b="1" dirty="0" smtClean="0"/>
              <a:t>прямая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5000636"/>
            <a:ext cx="2357454" cy="1714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ах=с</a:t>
            </a:r>
            <a:endParaRPr lang="ru-RU" sz="3600" dirty="0" smtClean="0"/>
          </a:p>
          <a:p>
            <a:pPr algn="ctr"/>
            <a:r>
              <a:rPr lang="ru-RU" sz="3600" dirty="0" smtClean="0"/>
              <a:t>График - </a:t>
            </a:r>
            <a:r>
              <a:rPr lang="ru-RU" sz="3600" b="1" dirty="0" smtClean="0"/>
              <a:t>прямая</a:t>
            </a:r>
            <a:endParaRPr lang="ru-RU" sz="3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286512" y="4714884"/>
            <a:ext cx="250033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0х+оу=0</a:t>
            </a:r>
          </a:p>
          <a:p>
            <a:pPr algn="ctr"/>
            <a:r>
              <a:rPr lang="ru-RU" sz="2400" b="1" dirty="0" smtClean="0"/>
              <a:t>Вся координатная плоскость</a:t>
            </a:r>
            <a:endParaRPr lang="ru-RU" sz="2400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286380" y="114298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107653" y="160733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857488" y="1214422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надо точек для построения прямой?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688" y="1357298"/>
            <a:ext cx="8858312" cy="5286412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/>
              <a:t>Две точки</a:t>
            </a:r>
            <a:r>
              <a:rPr lang="ru-RU" dirty="0" smtClean="0"/>
              <a:t>.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У= </a:t>
            </a:r>
            <a:r>
              <a:rPr lang="ru-RU" b="1" dirty="0" err="1" smtClean="0"/>
              <a:t>х</a:t>
            </a:r>
            <a:r>
              <a:rPr lang="ru-RU" b="1" dirty="0" smtClean="0"/>
              <a:t> + 2  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х</a:t>
            </a:r>
            <a:r>
              <a:rPr lang="ru-RU" dirty="0" smtClean="0"/>
              <a:t>      0   1  </a:t>
            </a:r>
          </a:p>
          <a:p>
            <a:pPr>
              <a:buNone/>
            </a:pPr>
            <a:r>
              <a:rPr lang="ru-RU" dirty="0" smtClean="0"/>
              <a:t>  у      2   3</a:t>
            </a:r>
          </a:p>
          <a:p>
            <a:pPr>
              <a:buNone/>
            </a:pPr>
            <a:r>
              <a:rPr lang="ru-RU" dirty="0" smtClean="0"/>
              <a:t>У(0) = 0 +2= 2</a:t>
            </a:r>
          </a:p>
          <a:p>
            <a:pPr>
              <a:buNone/>
            </a:pPr>
            <a:r>
              <a:rPr lang="ru-RU" dirty="0" smtClean="0"/>
              <a:t>У(1) = 1+2 =3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596" y="3214686"/>
            <a:ext cx="207170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29390" y="3213892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3643306" y="3857628"/>
            <a:ext cx="47149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00496" y="3786190"/>
            <a:ext cx="47863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4071934" y="1928802"/>
            <a:ext cx="3500462" cy="350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5429256" y="1357298"/>
            <a:ext cx="500066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8501090" y="4071942"/>
            <a:ext cx="500098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Построить график функции 2х – у =6.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Выразим у через х.</a:t>
            </a:r>
          </a:p>
          <a:p>
            <a:pPr marL="514350" indent="-514350">
              <a:buNone/>
            </a:pPr>
            <a:r>
              <a:rPr lang="ru-RU" dirty="0"/>
              <a:t> </a:t>
            </a:r>
            <a:r>
              <a:rPr lang="ru-RU" dirty="0" smtClean="0"/>
              <a:t>        у = 2х – 6</a:t>
            </a:r>
          </a:p>
          <a:p>
            <a:pPr marL="514350" indent="-514350">
              <a:buNone/>
            </a:pPr>
            <a:r>
              <a:rPr lang="ru-RU" dirty="0" err="1" smtClean="0"/>
              <a:t>х</a:t>
            </a:r>
            <a:r>
              <a:rPr lang="ru-RU" dirty="0" smtClean="0"/>
              <a:t>   3   4    </a:t>
            </a:r>
          </a:p>
          <a:p>
            <a:pPr marL="514350" indent="-514350">
              <a:buNone/>
            </a:pPr>
            <a:r>
              <a:rPr lang="ru-RU" dirty="0" smtClean="0"/>
              <a:t>у   0   2  </a:t>
            </a:r>
          </a:p>
          <a:p>
            <a:pPr marL="514350" indent="-514350">
              <a:buNone/>
            </a:pPr>
            <a:r>
              <a:rPr lang="ru-RU" dirty="0" smtClean="0"/>
              <a:t>У(3) = 2·3 – 6 =0</a:t>
            </a:r>
          </a:p>
          <a:p>
            <a:pPr marL="514350" indent="-514350">
              <a:buNone/>
            </a:pPr>
            <a:r>
              <a:rPr lang="ru-RU" dirty="0" smtClean="0"/>
              <a:t>У(4) = 2·3 – 6 =2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4000504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85720" y="400050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86580" y="399971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409</TotalTime>
  <Words>799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График линейного уравнения с двумя переменными.</vt:lpstr>
      <vt:lpstr>Выберите из предложенного списка   уравнения:</vt:lpstr>
      <vt:lpstr> Линейное уравнение с двумя переменными – это уравнение вида ах + ву = с, где х,у – переменные а,в,с – числа(коэффициенты)  Решение уравнения- пара значений переменных, обращающая это уравнение в верное равенство.  </vt:lpstr>
      <vt:lpstr>Слайд 4</vt:lpstr>
      <vt:lpstr>Свойства уравнений с двумя переменными:</vt:lpstr>
      <vt:lpstr>Что значит равносильные уравнения?</vt:lpstr>
      <vt:lpstr>ах + в у = с</vt:lpstr>
      <vt:lpstr>Сколько надо точек для построения прямой?</vt:lpstr>
      <vt:lpstr>Задача №1</vt:lpstr>
      <vt:lpstr>Задача №2</vt:lpstr>
      <vt:lpstr>у=2х, у=2х+2, у=2х -2</vt:lpstr>
      <vt:lpstr>Задача №3</vt:lpstr>
      <vt:lpstr>у=х+1,  у=-х -1</vt:lpstr>
      <vt:lpstr>Алгоритм построения графика уравнения  с двумя переменными. </vt:lpstr>
      <vt:lpstr>Задача №4</vt:lpstr>
      <vt:lpstr>Каково взаимное расположение прямых?  Ответ обосновать. </vt:lpstr>
      <vt:lpstr>Вывод:</vt:lpstr>
      <vt:lpstr>Задача№6 </vt:lpstr>
      <vt:lpstr>Задача.</vt:lpstr>
      <vt:lpstr>Задача</vt:lpstr>
      <vt:lpstr>Верно ли, что:</vt:lpstr>
      <vt:lpstr>Продолжите предложение…</vt:lpstr>
      <vt:lpstr>Слайд 23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  График линейного уравнения с двумя переменными».</dc:title>
  <dc:creator>Intel Cel 2.66</dc:creator>
  <cp:lastModifiedBy>Школа</cp:lastModifiedBy>
  <cp:revision>45</cp:revision>
  <dcterms:created xsi:type="dcterms:W3CDTF">2010-04-07T09:16:30Z</dcterms:created>
  <dcterms:modified xsi:type="dcterms:W3CDTF">2024-04-25T10:42:33Z</dcterms:modified>
</cp:coreProperties>
</file>