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71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D24DF4-3C5E-41F6-8051-929708A6FC18}" type="datetimeFigureOut">
              <a:rPr lang="ru-RU" smtClean="0"/>
              <a:t>05.01.2016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DA3985-88D4-4A45-B9AB-B0F20AC3A3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57418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A3985-88D4-4A45-B9AB-B0F20AC3A3AC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68337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05.01.2016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4144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05.01.2016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0559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05.01.2016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771157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05.01.2016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61344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05.01.2016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397753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05.01.2016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90167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05.01.2016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34887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05.01.2016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1773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05.01.2016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0315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05.01.2016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5138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05.01.2016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8998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05.01.2016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7648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05.01.2016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8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05.01.2016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6395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05.01.2016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3518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05.01.2016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0781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t>05.01.2016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1640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494" y="2348880"/>
            <a:ext cx="8496944" cy="864096"/>
          </a:xfrm>
        </p:spPr>
        <p:txBody>
          <a:bodyPr>
            <a:normAutofit/>
          </a:bodyPr>
          <a:lstStyle/>
          <a:p>
            <a:r>
              <a:rPr lang="ru-RU" sz="4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Нахождение </a:t>
            </a:r>
            <a:r>
              <a:rPr lang="ru-RU" sz="4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дроби </a:t>
            </a:r>
            <a:r>
              <a:rPr lang="ru-RU" sz="4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от числа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431432" y="5105400"/>
            <a:ext cx="4712568" cy="1752600"/>
          </a:xfrm>
        </p:spPr>
        <p:txBody>
          <a:bodyPr/>
          <a:lstStyle/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Туаева М.К.</a:t>
            </a:r>
          </a:p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МБОУ Гимназия №5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7030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Правила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ru-RU" dirty="0"/>
              <a:t>Чтобы найти дробь от числа, нужно это число умножить на данную дробь</a:t>
            </a:r>
            <a:r>
              <a:rPr lang="ru-RU" dirty="0" smtClean="0"/>
              <a:t>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/>
              <a:t>Чтобы найти несколько процентов от числа, нужно проценты перевести в десятичную дробь и умножить полученную дробь на число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689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Найдите дробь от числа</a:t>
            </a: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ru-RU" dirty="0" smtClean="0"/>
                  <a:t>А)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ru-RU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ru-RU" dirty="0" smtClean="0"/>
                  <a:t> </a:t>
                </a:r>
                <a:r>
                  <a:rPr lang="ru-RU" dirty="0" smtClean="0"/>
                  <a:t>от 16 </a:t>
                </a:r>
              </a:p>
              <a:p>
                <a:pPr marL="0" indent="0">
                  <a:buNone/>
                </a:pPr>
                <a:r>
                  <a:rPr lang="ru-RU" dirty="0" smtClean="0"/>
                  <a:t>Б)0,7 </a:t>
                </a:r>
                <a:r>
                  <a:rPr lang="ru-RU" dirty="0"/>
                  <a:t>от 40 </a:t>
                </a:r>
                <a:endParaRPr lang="ru-RU" dirty="0" smtClean="0"/>
              </a:p>
              <a:p>
                <a:pPr marL="0" indent="0">
                  <a:buNone/>
                </a:pPr>
                <a:r>
                  <a:rPr lang="ru-RU" dirty="0" smtClean="0"/>
                  <a:t>В)25</a:t>
                </a:r>
                <a:r>
                  <a:rPr lang="ru-RU" dirty="0"/>
                  <a:t>% от 12 </a:t>
                </a:r>
              </a:p>
              <a:p>
                <a:pPr marL="0" indent="0">
                  <a:buNone/>
                </a:pPr>
                <a:r>
                  <a:rPr lang="ru-RU" dirty="0" smtClean="0"/>
                  <a:t>Г)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ru-RU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ru-RU" dirty="0" smtClean="0"/>
                  <a:t> </a:t>
                </a:r>
                <a:r>
                  <a:rPr lang="ru-RU" dirty="0"/>
                  <a:t>от 35</a:t>
                </a:r>
              </a:p>
              <a:p>
                <a:pPr marL="0" indent="0">
                  <a:buNone/>
                </a:pPr>
                <a:r>
                  <a:rPr lang="ru-RU" dirty="0" smtClean="0"/>
                  <a:t>Д)0,2 </a:t>
                </a:r>
                <a:r>
                  <a:rPr lang="ru-RU" dirty="0"/>
                  <a:t>от 18</a:t>
                </a:r>
              </a:p>
              <a:p>
                <a:pPr marL="0" indent="0">
                  <a:buNone/>
                </a:pPr>
                <a:r>
                  <a:rPr lang="ru-RU" dirty="0" smtClean="0"/>
                  <a:t>Е)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ru-RU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ru-RU" dirty="0" smtClean="0"/>
                  <a:t> </a:t>
                </a:r>
                <a:r>
                  <a:rPr lang="ru-RU" dirty="0"/>
                  <a:t>от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>
                          <a:rPr lang="ru-RU" b="0" i="1" smtClean="0">
                            <a:latin typeface="Cambria Math" panose="02040503050406030204" pitchFamily="18" charset="0"/>
                          </a:rPr>
                          <m:t>17</m:t>
                        </m:r>
                      </m:den>
                    </m:f>
                  </m:oMath>
                </a14:m>
                <a:endParaRPr lang="ru-RU" dirty="0"/>
              </a:p>
              <a:p>
                <a:pPr marL="0" indent="0">
                  <a:buNone/>
                </a:pPr>
                <a:r>
                  <a:rPr lang="ru-RU" dirty="0" smtClean="0"/>
                  <a:t>Ж)20</a:t>
                </a:r>
                <a:r>
                  <a:rPr lang="ru-RU" dirty="0"/>
                  <a:t>% от 45</a:t>
                </a:r>
              </a:p>
              <a:p>
                <a:endParaRPr lang="ru-RU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76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8040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Сравните результаты</a:t>
            </a: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ru-RU" dirty="0" smtClean="0"/>
                  <a:t>А)3</a:t>
                </a:r>
              </a:p>
              <a:p>
                <a:pPr marL="0" indent="0">
                  <a:buNone/>
                </a:pPr>
                <a:r>
                  <a:rPr lang="ru-RU" dirty="0" smtClean="0"/>
                  <a:t>Б)28</a:t>
                </a:r>
              </a:p>
              <a:p>
                <a:pPr marL="0" indent="0">
                  <a:buNone/>
                </a:pPr>
                <a:r>
                  <a:rPr lang="ru-RU" dirty="0" smtClean="0"/>
                  <a:t>В)4</a:t>
                </a:r>
              </a:p>
              <a:p>
                <a:pPr marL="0" indent="0">
                  <a:buNone/>
                </a:pPr>
                <a:r>
                  <a:rPr lang="ru-RU" dirty="0" smtClean="0"/>
                  <a:t>Г)21</a:t>
                </a:r>
              </a:p>
              <a:p>
                <a:pPr marL="0" indent="0">
                  <a:buNone/>
                </a:pPr>
                <a:r>
                  <a:rPr lang="ru-RU" dirty="0" smtClean="0"/>
                  <a:t>Д)3,6</a:t>
                </a:r>
              </a:p>
              <a:p>
                <a:pPr marL="0" indent="0">
                  <a:buNone/>
                </a:pPr>
                <a:r>
                  <a:rPr lang="ru-RU" dirty="0" smtClean="0"/>
                  <a:t>Е)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ru-RU" b="0" i="1" smtClean="0">
                            <a:latin typeface="Cambria Math" panose="02040503050406030204" pitchFamily="18" charset="0"/>
                          </a:rPr>
                          <m:t>17</m:t>
                        </m:r>
                      </m:den>
                    </m:f>
                  </m:oMath>
                </a14:m>
                <a:endParaRPr lang="ru-RU" dirty="0" smtClean="0"/>
              </a:p>
              <a:p>
                <a:pPr marL="0" indent="0">
                  <a:buNone/>
                </a:pPr>
                <a:r>
                  <a:rPr lang="ru-RU" dirty="0" smtClean="0"/>
                  <a:t>Ж)9</a:t>
                </a:r>
                <a:endParaRPr lang="ru-RU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768" t="-94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3533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Решите задачи: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В классе 30 учащихся. 4/5 из них посещают спортивные секции. Сколько детей посещают спортивные секции?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В банке было 0,5 кг варенья. Во время чаепития было съедено 0,6 всего варенья. Сколько варенья было съедено?</a:t>
            </a:r>
          </a:p>
          <a:p>
            <a:pPr marL="514350" indent="-514350">
              <a:buFont typeface="+mj-lt"/>
              <a:buAutoNum type="arabicPeriod"/>
            </a:pP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7279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Сравните результаты: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ru-RU" dirty="0" smtClean="0"/>
                  <a:t>Решение задачи №1</a:t>
                </a:r>
              </a:p>
              <a:p>
                <a:pPr marL="0" indent="0">
                  <a:buNone/>
                </a:pPr>
                <a:r>
                  <a:rPr lang="ru-RU" dirty="0" smtClean="0"/>
                  <a:t>30 </a:t>
                </a:r>
                <a:r>
                  <a:rPr lang="ru-RU" dirty="0" smtClean="0">
                    <a:sym typeface="Symbol" panose="05050102010706020507" pitchFamily="18" charset="2"/>
                  </a:rPr>
                  <a:t> </a:t>
                </a:r>
                <a:r>
                  <a:rPr lang="ru-RU" dirty="0" smtClean="0"/>
                  <a:t>4 / 5=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0" i="1" dirty="0" smtClean="0">
                            <a:latin typeface="Cambria Math" panose="02040503050406030204" pitchFamily="18" charset="0"/>
                          </a:rPr>
                          <m:t>30∗4</m:t>
                        </m:r>
                      </m:num>
                      <m:den>
                        <m:r>
                          <a:rPr lang="ru-RU" b="0" i="1" dirty="0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ru-RU" dirty="0" smtClean="0"/>
                  <a:t>= 24 учащихся</a:t>
                </a:r>
              </a:p>
              <a:p>
                <a:pPr marL="0" indent="0">
                  <a:buNone/>
                </a:pPr>
                <a:r>
                  <a:rPr lang="ru-RU" dirty="0" smtClean="0"/>
                  <a:t>Ответ: 24 учащихся</a:t>
                </a:r>
              </a:p>
              <a:p>
                <a:pPr marL="0" indent="0">
                  <a:buNone/>
                </a:pPr>
                <a:r>
                  <a:rPr lang="ru-RU" dirty="0" smtClean="0"/>
                  <a:t>Решение задачи №2</a:t>
                </a:r>
              </a:p>
              <a:p>
                <a:pPr marL="0" indent="0">
                  <a:buNone/>
                </a:pPr>
                <a:r>
                  <a:rPr lang="ru-RU" dirty="0" smtClean="0"/>
                  <a:t>0,5</a:t>
                </a:r>
                <a14:m>
                  <m:oMath xmlns:m="http://schemas.openxmlformats.org/officeDocument/2006/math">
                    <m:r>
                      <a:rPr lang="ru-RU" i="1" dirty="0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</m:t>
                    </m:r>
                  </m:oMath>
                </a14:m>
                <a:r>
                  <a:rPr lang="ru-RU" dirty="0" smtClean="0"/>
                  <a:t>0,6= 0,3 кг.</a:t>
                </a:r>
              </a:p>
              <a:p>
                <a:pPr marL="0" indent="0">
                  <a:buNone/>
                </a:pPr>
                <a:r>
                  <a:rPr lang="ru-RU" dirty="0" smtClean="0"/>
                  <a:t>Ответ: 0,3 кг.</a:t>
                </a:r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852" t="-175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59770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№№487, 488,513, выучить </a:t>
            </a:r>
            <a:r>
              <a:rPr lang="ru-RU" dirty="0" smtClean="0"/>
              <a:t>правила. 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95610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Итог урока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Чему вы научились на уроке?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Как найти дробь от числа?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Какие 3 составляющие различают в задачах на нахождение дроби от числа?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61922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 урока: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Font typeface="Symbol" panose="05050102010706020507" pitchFamily="18" charset="2"/>
              <a:buChar char=""/>
            </a:pPr>
            <a:r>
              <a:rPr lang="ru-RU" dirty="0" smtClean="0"/>
              <a:t> Познакомить </a:t>
            </a:r>
            <a:r>
              <a:rPr lang="ru-RU" dirty="0"/>
              <a:t>учащихся с задачами на </a:t>
            </a:r>
            <a:r>
              <a:rPr lang="ru-RU" dirty="0" smtClean="0"/>
              <a:t>  нахождение </a:t>
            </a:r>
            <a:r>
              <a:rPr lang="ru-RU" dirty="0"/>
              <a:t>дроби от числа и </a:t>
            </a:r>
            <a:r>
              <a:rPr lang="ru-RU" dirty="0" smtClean="0"/>
              <a:t>решением </a:t>
            </a:r>
            <a:r>
              <a:rPr lang="ru-RU" dirty="0"/>
              <a:t>их с помощью умножения, способствовать развитию навыков решения задач и упражнений;</a:t>
            </a:r>
          </a:p>
          <a:p>
            <a:pPr lvl="0">
              <a:buFont typeface="Symbol" panose="05050102010706020507" pitchFamily="18" charset="2"/>
              <a:buChar char=""/>
            </a:pPr>
            <a:r>
              <a:rPr lang="ru-RU" dirty="0" smtClean="0"/>
              <a:t> Развивать </a:t>
            </a:r>
            <a:r>
              <a:rPr lang="ru-RU" dirty="0"/>
              <a:t>логическое мышление, умение самостоятельно работать, навыки взаимоконтроля</a:t>
            </a:r>
          </a:p>
          <a:p>
            <a:pPr lvl="0">
              <a:buFont typeface="Symbol" panose="05050102010706020507" pitchFamily="18" charset="2"/>
              <a:buChar char=""/>
            </a:pPr>
            <a:r>
              <a:rPr lang="ru-RU" dirty="0" smtClean="0"/>
              <a:t> Воспитать </a:t>
            </a:r>
            <a:r>
              <a:rPr lang="ru-RU" dirty="0"/>
              <a:t>отзывчивость, трудолюбие и аккуратность у учащихся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71402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Разминка</a:t>
            </a: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70000" lnSpcReduction="20000"/>
              </a:bodyPr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ru-RU" sz="39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ru-RU" sz="39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ru-RU" sz="39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ru-RU" sz="3900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</a:t>
                </a:r>
                <a:r>
                  <a:rPr lang="ru-RU" sz="39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20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90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ru-RU" sz="39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num>
                      <m:den>
                        <m:r>
                          <a:rPr lang="ru-RU" sz="39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ru-RU" sz="3900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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9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ru-RU" sz="39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4</m:t>
                        </m:r>
                      </m:num>
                      <m:den>
                        <m:r>
                          <a:rPr lang="ru-RU" sz="39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3</m:t>
                        </m:r>
                      </m:den>
                    </m:f>
                  </m:oMath>
                </a14:m>
                <a:r>
                  <a:rPr lang="ru-RU" sz="39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90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ru-RU" sz="39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</m:num>
                      <m:den>
                        <m:r>
                          <a:rPr lang="ru-RU" sz="39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ru-RU" sz="3900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</a:t>
                </a:r>
                <a:r>
                  <a:rPr lang="ru-RU" sz="3900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12</a:t>
                </a:r>
                <a:endParaRPr lang="ru-RU" sz="39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ru-RU" sz="390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ru-RU" sz="39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num>
                      <m:den>
                        <m:r>
                          <a:rPr lang="ru-RU" sz="39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15</m:t>
                        </m:r>
                      </m:den>
                    </m:f>
                  </m:oMath>
                </a14:m>
                <a:r>
                  <a:rPr lang="ru-RU" sz="3900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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90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ru-RU" sz="39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3</m:t>
                        </m:r>
                      </m:num>
                      <m:den>
                        <m:r>
                          <a:rPr lang="ru-RU" sz="39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8</m:t>
                        </m:r>
                      </m:den>
                    </m:f>
                  </m:oMath>
                </a14:m>
                <a:r>
                  <a:rPr lang="ru-RU" sz="39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</a:t>
                </a:r>
                <a:r>
                  <a:rPr lang="ru-RU" sz="39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</a:t>
                </a:r>
                <a:r>
                  <a:rPr lang="ru-RU" sz="3900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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9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ru-RU" sz="39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ru-RU" sz="39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20</m:t>
                        </m:r>
                      </m:den>
                    </m:f>
                  </m:oMath>
                </a14:m>
                <a:r>
                  <a:rPr lang="ru-RU" sz="39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5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90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ru-RU" sz="39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ru-RU" sz="39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ru-RU" sz="3900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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9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ru-RU" sz="39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2</m:t>
                        </m:r>
                      </m:num>
                      <m:den>
                        <m:r>
                          <a:rPr lang="ru-RU" sz="39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11</m:t>
                        </m:r>
                      </m:den>
                    </m:f>
                  </m:oMath>
                </a14:m>
                <a:endParaRPr lang="ru-RU" sz="3900" dirty="0" smtClean="0"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endParaRPr>
              </a:p>
              <a:p>
                <a:pPr marL="0" indent="0">
                  <a:buNone/>
                </a:pPr>
                <a:endParaRPr lang="ru-RU" dirty="0"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endParaRPr>
              </a:p>
              <a:p>
                <a:pPr marL="514350" indent="-514350">
                  <a:buFont typeface="+mj-lt"/>
                  <a:buAutoNum type="arabicPeriod"/>
                </a:pPr>
                <a:r>
                  <a:rPr lang="ru-RU" sz="3000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Как умножить дробь на число?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ru-RU" sz="3000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Как умножить дробь на дробь?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ru-RU" sz="3000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Как умножить смешанные числа?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ru-RU" sz="3000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Что такое процент?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ru-RU" sz="3000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Чему равен 1%, 5%, 37%, 100% ?</a:t>
                </a:r>
                <a:endParaRPr lang="ru-RU" sz="3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ru-RU" dirty="0" smtClean="0"/>
                  <a:t> </a:t>
                </a:r>
                <a:endParaRPr lang="ru-RU" dirty="0"/>
              </a:p>
              <a:p>
                <a:pPr marL="0" indent="0">
                  <a:buNone/>
                </a:pPr>
                <a:endParaRPr lang="ru-RU" dirty="0"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endParaRPr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480" t="-157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81003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Ответьте на вопросы: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Как называется:</a:t>
            </a:r>
          </a:p>
          <a:p>
            <a:pPr marL="0" indent="0">
              <a:buNone/>
            </a:pPr>
            <a:r>
              <a:rPr lang="ru-RU" dirty="0"/>
              <a:t>а</a:t>
            </a:r>
            <a:r>
              <a:rPr lang="ru-RU" dirty="0" smtClean="0"/>
              <a:t>)Сотая </a:t>
            </a:r>
            <a:r>
              <a:rPr lang="ru-RU" dirty="0"/>
              <a:t>доля метра</a:t>
            </a:r>
          </a:p>
          <a:p>
            <a:pPr marL="0" indent="0">
              <a:buNone/>
            </a:pPr>
            <a:r>
              <a:rPr lang="ru-RU" dirty="0" smtClean="0"/>
              <a:t>б)Седьмая </a:t>
            </a:r>
            <a:r>
              <a:rPr lang="ru-RU" dirty="0"/>
              <a:t>часть недели</a:t>
            </a:r>
          </a:p>
          <a:p>
            <a:pPr marL="0" indent="0">
              <a:buNone/>
            </a:pPr>
            <a:r>
              <a:rPr lang="ru-RU" dirty="0" smtClean="0"/>
              <a:t>в)Двенадцатая </a:t>
            </a:r>
            <a:r>
              <a:rPr lang="ru-RU" dirty="0"/>
              <a:t>часть года</a:t>
            </a:r>
          </a:p>
          <a:p>
            <a:pPr marL="0" indent="0">
              <a:buNone/>
            </a:pPr>
            <a:r>
              <a:rPr lang="ru-RU" dirty="0" smtClean="0"/>
              <a:t>г)Четверть </a:t>
            </a:r>
            <a:r>
              <a:rPr lang="ru-RU" dirty="0"/>
              <a:t>года</a:t>
            </a:r>
          </a:p>
          <a:p>
            <a:pPr marL="0" indent="0">
              <a:buNone/>
            </a:pPr>
            <a:r>
              <a:rPr lang="ru-RU" dirty="0"/>
              <a:t>д</a:t>
            </a:r>
            <a:r>
              <a:rPr lang="ru-RU" dirty="0" smtClean="0"/>
              <a:t>)Половина </a:t>
            </a:r>
            <a:r>
              <a:rPr lang="ru-RU" dirty="0"/>
              <a:t>часа</a:t>
            </a:r>
          </a:p>
          <a:p>
            <a:pPr marL="0" indent="0">
              <a:buNone/>
            </a:pPr>
            <a:r>
              <a:rPr lang="ru-RU" dirty="0"/>
              <a:t>е</a:t>
            </a:r>
            <a:r>
              <a:rPr lang="ru-RU" dirty="0" smtClean="0"/>
              <a:t>)Треть </a:t>
            </a:r>
            <a:r>
              <a:rPr lang="ru-RU" dirty="0"/>
              <a:t>минуты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8770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Ответьте на вопросы: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Какую часть года составляет:</a:t>
            </a:r>
          </a:p>
          <a:p>
            <a:pPr marL="0" indent="0">
              <a:buNone/>
            </a:pPr>
            <a:r>
              <a:rPr lang="ru-RU" dirty="0" smtClean="0"/>
              <a:t>а)Январь?</a:t>
            </a:r>
          </a:p>
          <a:p>
            <a:pPr marL="0" indent="0">
              <a:buNone/>
            </a:pPr>
            <a:r>
              <a:rPr lang="ru-RU" dirty="0" smtClean="0"/>
              <a:t>б)Апрель</a:t>
            </a:r>
            <a:r>
              <a:rPr lang="ru-RU" dirty="0"/>
              <a:t>?</a:t>
            </a:r>
          </a:p>
          <a:p>
            <a:pPr marL="0" indent="0">
              <a:buNone/>
            </a:pPr>
            <a:r>
              <a:rPr lang="ru-RU" dirty="0" smtClean="0"/>
              <a:t>в)Февраль</a:t>
            </a:r>
            <a:r>
              <a:rPr lang="ru-RU" dirty="0"/>
              <a:t>?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893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Решите задачу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Какая часть фигуры закрашена? Найдите площадь закрашенной фигуры, если площадь всей фигуры равна 40 кв. ед.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3140968"/>
            <a:ext cx="5554960" cy="3450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3396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Сравните полученный результат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Закрашено 3/5 фигуры; </a:t>
            </a:r>
            <a:r>
              <a:rPr lang="en-US" dirty="0" smtClean="0"/>
              <a:t>S</a:t>
            </a:r>
            <a:r>
              <a:rPr lang="ru-RU" sz="1600" dirty="0" err="1" smtClean="0"/>
              <a:t>закр</a:t>
            </a:r>
            <a:r>
              <a:rPr lang="ru-RU" sz="1600" dirty="0" smtClean="0"/>
              <a:t>. Фигуры</a:t>
            </a:r>
            <a:r>
              <a:rPr lang="en-US" dirty="0" smtClean="0"/>
              <a:t>= 40*3/5=24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576" y="2577480"/>
            <a:ext cx="5616624" cy="3947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1935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Решите задачу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Петя делал уроки 2/3 часа. Сколько минут Петя делал уроки?</a:t>
            </a:r>
          </a:p>
          <a:p>
            <a:pPr marL="0" indent="0">
              <a:buNone/>
            </a:pPr>
            <a:r>
              <a:rPr lang="ru-RU" dirty="0"/>
              <a:t>Как </a:t>
            </a:r>
            <a:r>
              <a:rPr lang="ru-RU" dirty="0" smtClean="0"/>
              <a:t>можно </a:t>
            </a:r>
            <a:r>
              <a:rPr lang="ru-RU" dirty="0"/>
              <a:t>решить эту задачу? Какие действия с обыкновенными дробями мы научились выполнять?</a:t>
            </a:r>
          </a:p>
        </p:txBody>
      </p:sp>
    </p:spTree>
    <p:extLst>
      <p:ext uri="{BB962C8B-B14F-4D97-AF65-F5344CB8AC3E}">
        <p14:creationId xmlns:p14="http://schemas.microsoft.com/office/powerpoint/2010/main" val="873649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Сравните полученный результат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Петя делал уроки 2/3 от 60 минут</a:t>
            </a:r>
          </a:p>
          <a:p>
            <a:pPr marL="0" indent="0">
              <a:buNone/>
            </a:pPr>
            <a:r>
              <a:rPr lang="ru-RU" dirty="0" smtClean="0"/>
              <a:t>Ответ: 60/3*2=40 минут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Данная задача называется задачей на нахождение дроби от числа. В таких задачах выделяют 3 составляющие: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ru-RU" dirty="0" smtClean="0"/>
              <a:t>Все число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ru-RU" dirty="0" smtClean="0"/>
              <a:t>Дробь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ru-RU" dirty="0" smtClean="0"/>
              <a:t>Значение Дроби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05774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60</TotalTime>
  <Words>342</Words>
  <Application>Microsoft Office PowerPoint</Application>
  <PresentationFormat>Экран (4:3)</PresentationFormat>
  <Paragraphs>81</Paragraphs>
  <Slides>16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6" baseType="lpstr">
      <vt:lpstr>Arial</vt:lpstr>
      <vt:lpstr>Calibri</vt:lpstr>
      <vt:lpstr>Cambria Math</vt:lpstr>
      <vt:lpstr>Courier New</vt:lpstr>
      <vt:lpstr>Symbol</vt:lpstr>
      <vt:lpstr>Times New Roman</vt:lpstr>
      <vt:lpstr>Trebuchet MS</vt:lpstr>
      <vt:lpstr>Wingdings</vt:lpstr>
      <vt:lpstr>Wingdings 3</vt:lpstr>
      <vt:lpstr>Грань</vt:lpstr>
      <vt:lpstr>Нахождение дроби от числа</vt:lpstr>
      <vt:lpstr>Цели урока:</vt:lpstr>
      <vt:lpstr>Разминка</vt:lpstr>
      <vt:lpstr>Ответьте на вопросы:</vt:lpstr>
      <vt:lpstr>Ответьте на вопросы:</vt:lpstr>
      <vt:lpstr>Решите задачу</vt:lpstr>
      <vt:lpstr>Сравните полученный результат</vt:lpstr>
      <vt:lpstr>Решите задачу</vt:lpstr>
      <vt:lpstr>Сравните полученный результат</vt:lpstr>
      <vt:lpstr>Правила</vt:lpstr>
      <vt:lpstr>Найдите дробь от числа</vt:lpstr>
      <vt:lpstr>Сравните результаты</vt:lpstr>
      <vt:lpstr>Решите задачи:</vt:lpstr>
      <vt:lpstr>Сравните результаты:</vt:lpstr>
      <vt:lpstr>Домашнее задание</vt:lpstr>
      <vt:lpstr>Итог урока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Нахождение дробей от числа</dc:title>
  <dc:creator>Константин Туаев</dc:creator>
  <cp:lastModifiedBy>Константин Туаев</cp:lastModifiedBy>
  <cp:revision>12</cp:revision>
  <dcterms:created xsi:type="dcterms:W3CDTF">2016-01-04T17:35:31Z</dcterms:created>
  <dcterms:modified xsi:type="dcterms:W3CDTF">2016-01-05T10:54:37Z</dcterms:modified>
</cp:coreProperties>
</file>