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2F24A61-49A3-4191-B581-A2FC5ABA1B31}" type="datetimeFigureOut">
              <a:rPr lang="ru-RU" smtClean="0"/>
              <a:t>18.10.2021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1151017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F24A61-49A3-4191-B581-A2FC5ABA1B31}" type="datetimeFigureOut">
              <a:rPr lang="ru-RU" smtClean="0"/>
              <a:t>18.10.2021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309388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F24A61-49A3-4191-B581-A2FC5ABA1B31}" type="datetimeFigureOut">
              <a:rPr lang="ru-RU" smtClean="0"/>
              <a:t>18.10.2021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170775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F24A61-49A3-4191-B581-A2FC5ABA1B31}" type="datetimeFigureOut">
              <a:rPr lang="ru-RU" smtClean="0"/>
              <a:t>18.10.2021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1824005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2F24A61-49A3-4191-B581-A2FC5ABA1B31}" type="datetimeFigureOut">
              <a:rPr lang="ru-RU" smtClean="0"/>
              <a:t>18.10.2021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261078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2F24A61-49A3-4191-B581-A2FC5ABA1B31}" type="datetimeFigureOut">
              <a:rPr lang="ru-RU" smtClean="0"/>
              <a:t>18.10.2021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549757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2F24A61-49A3-4191-B581-A2FC5ABA1B31}" type="datetimeFigureOut">
              <a:rPr lang="ru-RU" smtClean="0"/>
              <a:t>18.10.2021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402182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2F24A61-49A3-4191-B581-A2FC5ABA1B31}" type="datetimeFigureOut">
              <a:rPr lang="ru-RU" smtClean="0"/>
              <a:t>18.10.2021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377461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F24A61-49A3-4191-B581-A2FC5ABA1B31}" type="datetimeFigureOut">
              <a:rPr lang="ru-RU" smtClean="0"/>
              <a:t>18.10.2021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49937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2F24A61-49A3-4191-B581-A2FC5ABA1B31}" type="datetimeFigureOut">
              <a:rPr lang="ru-RU" smtClean="0"/>
              <a:t>18.10.2021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3758729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2F24A61-49A3-4191-B581-A2FC5ABA1B31}" type="datetimeFigureOut">
              <a:rPr lang="ru-RU" smtClean="0"/>
              <a:t>18.10.2021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3633DA-3BFB-46BC-B3DF-0CFFBAAF1106}" type="slidenum">
              <a:rPr lang="ru-RU" smtClean="0"/>
              <a:t>‹#›</a:t>
            </a:fld>
            <a:endParaRPr lang="ru-RU"/>
          </a:p>
        </p:txBody>
      </p:sp>
    </p:spTree>
    <p:extLst>
      <p:ext uri="{BB962C8B-B14F-4D97-AF65-F5344CB8AC3E}">
        <p14:creationId xmlns:p14="http://schemas.microsoft.com/office/powerpoint/2010/main" val="3185047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24A61-49A3-4191-B581-A2FC5ABA1B31}" type="datetimeFigureOut">
              <a:rPr lang="ru-RU" smtClean="0"/>
              <a:t>18.10.2021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633DA-3BFB-46BC-B3DF-0CFFBAAF1106}" type="slidenum">
              <a:rPr lang="ru-RU" smtClean="0"/>
              <a:t>‹#›</a:t>
            </a:fld>
            <a:endParaRPr lang="ru-RU"/>
          </a:p>
        </p:txBody>
      </p:sp>
    </p:spTree>
    <p:extLst>
      <p:ext uri="{BB962C8B-B14F-4D97-AF65-F5344CB8AC3E}">
        <p14:creationId xmlns:p14="http://schemas.microsoft.com/office/powerpoint/2010/main" val="1964797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Конспекты </a:t>
            </a:r>
            <a:endParaRPr lang="ru-RU" dirty="0"/>
          </a:p>
        </p:txBody>
      </p:sp>
      <p:sp>
        <p:nvSpPr>
          <p:cNvPr id="3" name="Подзаголовок 2"/>
          <p:cNvSpPr>
            <a:spLocks noGrp="1"/>
          </p:cNvSpPr>
          <p:nvPr>
            <p:ph type="subTitle" idx="1"/>
          </p:nvPr>
        </p:nvSpPr>
        <p:spPr/>
        <p:txBody>
          <a:bodyPr/>
          <a:lstStyle/>
          <a:p>
            <a:pPr algn="r"/>
            <a:r>
              <a:rPr lang="ru-RU" dirty="0" smtClean="0"/>
              <a:t>Фроленко Александра Н-418/2</a:t>
            </a:r>
            <a:endParaRPr lang="ru-RU" dirty="0"/>
          </a:p>
        </p:txBody>
      </p:sp>
    </p:spTree>
    <p:extLst>
      <p:ext uri="{BB962C8B-B14F-4D97-AF65-F5344CB8AC3E}">
        <p14:creationId xmlns:p14="http://schemas.microsoft.com/office/powerpoint/2010/main" val="714284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4873"/>
            <a:ext cx="10515600" cy="5752090"/>
          </a:xfrm>
        </p:spPr>
        <p:txBody>
          <a:bodyPr>
            <a:noAutofit/>
          </a:bodyPr>
          <a:lstStyle/>
          <a:p>
            <a:pPr marL="0" indent="0">
              <a:buNone/>
            </a:pPr>
            <a:r>
              <a:rPr lang="ru-RU" sz="1500" i="1" u="sng" dirty="0" smtClean="0"/>
              <a:t>Комплимент </a:t>
            </a:r>
            <a:r>
              <a:rPr lang="ru-RU" sz="1500" dirty="0" smtClean="0"/>
              <a:t>нередко смешивают с лестью. Если сказать человеку: "Как складно вы говорите!", то это польстит ему. Лесть приятна далеко не каждому, хотя часто люди не отмахиваются от нее. Французская пословица гласит: "Лесть - это умение сказать человеку то, что он сам о себе думает". Комплимент никого не обижает, он всех возвышает.</a:t>
            </a:r>
          </a:p>
          <a:p>
            <a:pPr marL="0" indent="0">
              <a:buNone/>
            </a:pPr>
            <a:r>
              <a:rPr lang="ru-RU" sz="1500" i="1" u="sng" dirty="0" smtClean="0"/>
              <a:t>Похвала </a:t>
            </a:r>
            <a:r>
              <a:rPr lang="ru-RU" sz="1500" dirty="0" smtClean="0"/>
              <a:t>является позитивным психологическим приемом воздействия на человека и оказывает более сильное действие, чем осуждение. Иногда достаточно сказать молодому сотруднику: "Сегодня Вы работаете значительно лучше и если еще чуть-чуть улучшите качество, то Вы достигнете превосходных результатов". Однако такая похвала опытному работнику может быть воспринята как обида, и его успехи лучше отметить в торжественной обстановке перед всем коллективом.[6]</a:t>
            </a:r>
          </a:p>
          <a:p>
            <a:pPr marL="0" indent="0">
              <a:buNone/>
            </a:pPr>
            <a:r>
              <a:rPr lang="ru-RU" sz="1500" i="1" u="sng" dirty="0" smtClean="0"/>
              <a:t>Просьба</a:t>
            </a:r>
            <a:r>
              <a:rPr lang="ru-RU" sz="1500" dirty="0" smtClean="0"/>
              <a:t> является весьма распространенной формой общения между коллегами, молодыми и опытными работниками и реже применяется во взаимоотношениях руководителя с подчиненными. Просящий обращается за советом, помощью, инструкцией к другому сотруднику, когда сомневается в формах и методах выполнения работы или не в силах ее сделать самостоятельно. Просьба руководителя является эффективным методом руковод­ства, т.к. воспринимается подчиненным как доброжелательное распоряжение и демонстрирует уважение к его личности.</a:t>
            </a:r>
          </a:p>
          <a:p>
            <a:pPr marL="0" indent="0">
              <a:buNone/>
            </a:pPr>
            <a:r>
              <a:rPr lang="ru-RU" sz="1500" i="1" u="sng" dirty="0" smtClean="0"/>
              <a:t>Совет</a:t>
            </a:r>
            <a:r>
              <a:rPr lang="ru-RU" sz="1500" dirty="0" smtClean="0"/>
              <a:t> - психологический метод, основанный на сочетании просьбы и убеждения, часто применяемый во взаимоотношениях коллег, наставников молодых рабочих и опытных руководителей. Можно сказать рабочему: "Иванов, замени инструмент" — это форма распоряжения. Можно сказать по-другому: "Я Вам советую заменить инструмент". Однако в оперативной работе, требующей принятия быстрых решений, использование советов и просьб руководителем должно быть минимизировано и исключено в тех случаях, когда рабочий допускает брак и срыв заданий.</a:t>
            </a:r>
          </a:p>
          <a:p>
            <a:pPr marL="0" indent="0">
              <a:buNone/>
            </a:pPr>
            <a:r>
              <a:rPr lang="ru-RU" sz="1500" i="1" u="sng" dirty="0" smtClean="0"/>
              <a:t>Поведение </a:t>
            </a:r>
            <a:r>
              <a:rPr lang="ru-RU" sz="1500" dirty="0" smtClean="0"/>
              <a:t>- совокупность взаимосвязанных реакций, осуществляемых человеком для приспособления к внешней среде. Поведение человека можно представить в виде синусоиды колебаний или броуновского движения внутри достаточно широкого поля, образованного моральными нормами, принятыми в той социальной группе (коллективе, семье), к которой принадлежит человек. Общественная мораль зависит от экономического строя общества, национальной принадлежности, социального класса, уровня жизни, образования и ряда других признаков, формирование общественной морали исторически и др.</a:t>
            </a:r>
            <a:endParaRPr lang="ru-RU" sz="1500" dirty="0"/>
          </a:p>
        </p:txBody>
      </p:sp>
    </p:spTree>
    <p:extLst>
      <p:ext uri="{BB962C8B-B14F-4D97-AF65-F5344CB8AC3E}">
        <p14:creationId xmlns:p14="http://schemas.microsoft.com/office/powerpoint/2010/main" val="239993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smtClean="0"/>
              <a:t>Дискуссионные методы активного обучения: назначение, классификация, психологический механизм воздействия.</a:t>
            </a:r>
            <a:endParaRPr lang="ru-RU" sz="3200" b="1" dirty="0"/>
          </a:p>
        </p:txBody>
      </p:sp>
      <p:sp>
        <p:nvSpPr>
          <p:cNvPr id="3" name="Объект 2"/>
          <p:cNvSpPr>
            <a:spLocks noGrp="1"/>
          </p:cNvSpPr>
          <p:nvPr>
            <p:ph idx="1"/>
          </p:nvPr>
        </p:nvSpPr>
        <p:spPr/>
        <p:txBody>
          <a:bodyPr>
            <a:normAutofit fontScale="92500" lnSpcReduction="10000"/>
          </a:bodyPr>
          <a:lstStyle/>
          <a:p>
            <a:pPr marL="0" indent="0">
              <a:buNone/>
            </a:pPr>
            <a:r>
              <a:rPr lang="ru-RU" i="1" u="sng" dirty="0" smtClean="0"/>
              <a:t>Дискуссионные методы </a:t>
            </a:r>
            <a:r>
              <a:rPr lang="ru-RU" dirty="0" smtClean="0"/>
              <a:t>- это вид методов активного социально-психологического обучения, основанных на организационной коммуникации в процессе решения учебно-профессиональных задач. Это методы, дающие возможность путем использования в процессе публичного спора системы логически обоснованных доводов воздействовать на мнения, позиции и установки участников дискуссии.</a:t>
            </a:r>
          </a:p>
          <a:p>
            <a:pPr marL="0" indent="0">
              <a:buNone/>
            </a:pPr>
            <a:r>
              <a:rPr lang="ru-RU" dirty="0" smtClean="0"/>
              <a:t>Эти методы применяются при обсуждении сложных теоретических и практических проблем, для обмена опытом между обучаемыми, уточнения и согласования позиций участников дискуссии, выработки единого подхода к исследованию определенного явления и др. Метод групповой дискуссии улучшает и закрепляет знания, увеличивает объем новой информации, вырабатывает умение спорить, доказывать, защищать и отстаивать свое мнение и прислушиваться к мнению других.</a:t>
            </a:r>
            <a:endParaRPr lang="ru-RU" dirty="0"/>
          </a:p>
        </p:txBody>
      </p:sp>
    </p:spTree>
    <p:extLst>
      <p:ext uri="{BB962C8B-B14F-4D97-AF65-F5344CB8AC3E}">
        <p14:creationId xmlns:p14="http://schemas.microsoft.com/office/powerpoint/2010/main" val="2797966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9527"/>
            <a:ext cx="10515600" cy="5687436"/>
          </a:xfrm>
        </p:spPr>
        <p:txBody>
          <a:bodyPr>
            <a:normAutofit fontScale="92500" lnSpcReduction="20000"/>
          </a:bodyPr>
          <a:lstStyle/>
          <a:p>
            <a:pPr marL="0" indent="0">
              <a:buNone/>
            </a:pPr>
            <a:r>
              <a:rPr lang="ru-RU" i="1" u="sng" dirty="0" smtClean="0"/>
              <a:t>Психологический механизм использования дискуссионных методов обучения позволяет:</a:t>
            </a:r>
          </a:p>
          <a:p>
            <a:pPr marL="0" indent="0">
              <a:buNone/>
            </a:pPr>
            <a:r>
              <a:rPr lang="ru-RU" dirty="0" smtClean="0"/>
              <a:t>- сопоставив противоположные позиции, дать возможность его участникам увидеть проблему с разных сторон;</a:t>
            </a:r>
          </a:p>
          <a:p>
            <a:pPr marL="0" indent="0">
              <a:buNone/>
            </a:pPr>
            <a:r>
              <a:rPr lang="ru-RU" dirty="0" smtClean="0"/>
              <a:t>- уточнить взаимные позиции, что уменьшает сопротивление восприятию новой информации;</a:t>
            </a:r>
          </a:p>
          <a:p>
            <a:pPr marL="0" indent="0">
              <a:buNone/>
            </a:pPr>
            <a:r>
              <a:rPr lang="ru-RU" dirty="0" smtClean="0"/>
              <a:t>- нивелировать скрытые конфликты, поскольку в процессе открытых высказываний появляется возможность устранить эмоциональную предвзятость в оценке позиций партнеров;</a:t>
            </a:r>
          </a:p>
          <a:p>
            <a:pPr marL="0" indent="0">
              <a:buNone/>
            </a:pPr>
            <a:r>
              <a:rPr lang="ru-RU" dirty="0" smtClean="0"/>
              <a:t>- выработать групповое решение, придав ему статус групповой нормы;</a:t>
            </a:r>
          </a:p>
          <a:p>
            <a:pPr marL="0" indent="0">
              <a:buNone/>
            </a:pPr>
            <a:r>
              <a:rPr lang="ru-RU" dirty="0" smtClean="0"/>
              <a:t>- используя механизм возложения и принятия ответственности, способствовать вовлечению участников дискуссии в последующую реализацию групповых решений; повысить эффективность отдачи и заинтересованность участников дискуссии в решении групповой задачи, предоставив им возможность проявить свою компетентность и тем самым удовлетворить потребность в признании и уважении.</a:t>
            </a:r>
            <a:endParaRPr lang="ru-RU" dirty="0"/>
          </a:p>
        </p:txBody>
      </p:sp>
    </p:spTree>
    <p:extLst>
      <p:ext uri="{BB962C8B-B14F-4D97-AF65-F5344CB8AC3E}">
        <p14:creationId xmlns:p14="http://schemas.microsoft.com/office/powerpoint/2010/main" val="587393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9382"/>
            <a:ext cx="10515600" cy="5927581"/>
          </a:xfrm>
        </p:spPr>
        <p:txBody>
          <a:bodyPr>
            <a:normAutofit fontScale="85000" lnSpcReduction="20000"/>
          </a:bodyPr>
          <a:lstStyle/>
          <a:p>
            <a:pPr marL="0" indent="0">
              <a:buNone/>
            </a:pPr>
            <a:r>
              <a:rPr lang="ru-RU" i="1" u="sng" dirty="0" smtClean="0"/>
              <a:t>Методика подготовки и проведения групповой дискуссии включает в себя несколько этапов:</a:t>
            </a:r>
          </a:p>
          <a:p>
            <a:pPr>
              <a:buFont typeface="Wingdings" panose="05000000000000000000" pitchFamily="2" charset="2"/>
              <a:buChar char="ü"/>
            </a:pPr>
            <a:r>
              <a:rPr lang="ru-RU" dirty="0" smtClean="0"/>
              <a:t>Выбор темы.</a:t>
            </a:r>
          </a:p>
          <a:p>
            <a:pPr>
              <a:buFont typeface="Wingdings" panose="05000000000000000000" pitchFamily="2" charset="2"/>
              <a:buChar char="ü"/>
            </a:pPr>
            <a:r>
              <a:rPr lang="ru-RU" dirty="0" smtClean="0"/>
              <a:t>Разработка вопросов для обсуждения.</a:t>
            </a:r>
          </a:p>
          <a:p>
            <a:pPr>
              <a:buFont typeface="Wingdings" panose="05000000000000000000" pitchFamily="2" charset="2"/>
              <a:buChar char="ü"/>
            </a:pPr>
            <a:r>
              <a:rPr lang="ru-RU" dirty="0" smtClean="0"/>
              <a:t>Разработка сценария дискуссии.</a:t>
            </a:r>
          </a:p>
          <a:p>
            <a:pPr>
              <a:buFont typeface="Wingdings" panose="05000000000000000000" pitchFamily="2" charset="2"/>
              <a:buChar char="ü"/>
            </a:pPr>
            <a:r>
              <a:rPr lang="ru-RU" dirty="0" smtClean="0"/>
              <a:t>Непосредственное проведение дискуссии на учебном занятии.</a:t>
            </a:r>
          </a:p>
          <a:p>
            <a:pPr>
              <a:buFont typeface="Wingdings" panose="05000000000000000000" pitchFamily="2" charset="2"/>
              <a:buChar char="ü"/>
            </a:pPr>
            <a:r>
              <a:rPr lang="ru-RU" dirty="0" smtClean="0"/>
              <a:t>Разбор, подведение итогов дискуссии.</a:t>
            </a:r>
          </a:p>
          <a:p>
            <a:pPr marL="0" indent="0">
              <a:buNone/>
            </a:pPr>
            <a:r>
              <a:rPr lang="ru-RU" i="1" u="sng" dirty="0" smtClean="0"/>
              <a:t>Некоторые правила ведения дискуссии:</a:t>
            </a:r>
          </a:p>
          <a:p>
            <a:pPr>
              <a:buFont typeface="Wingdings" panose="05000000000000000000" pitchFamily="2" charset="2"/>
              <a:buChar char="v"/>
            </a:pPr>
            <a:r>
              <a:rPr lang="ru-RU" dirty="0" smtClean="0"/>
              <a:t>Дискуссия – это деловой обмен мнениями, в ходе которого каждый выступающий должен стараться рассуждать как можно объективнее;</a:t>
            </a:r>
          </a:p>
          <a:p>
            <a:pPr>
              <a:buFont typeface="Wingdings" panose="05000000000000000000" pitchFamily="2" charset="2"/>
              <a:buChar char="v"/>
            </a:pPr>
            <a:r>
              <a:rPr lang="ru-RU" dirty="0" smtClean="0"/>
              <a:t>Каждое высказывание должно быть подкреплено фактами;</a:t>
            </a:r>
          </a:p>
          <a:p>
            <a:pPr>
              <a:buFont typeface="Wingdings" panose="05000000000000000000" pitchFamily="2" charset="2"/>
              <a:buChar char="v"/>
            </a:pPr>
            <a:r>
              <a:rPr lang="ru-RU" dirty="0" smtClean="0"/>
              <a:t>В обсуждении следует предоставить каждому участнику возможность высказаться.;</a:t>
            </a:r>
          </a:p>
          <a:p>
            <a:pPr>
              <a:buFont typeface="Wingdings" panose="05000000000000000000" pitchFamily="2" charset="2"/>
              <a:buChar char="v"/>
            </a:pPr>
            <a:r>
              <a:rPr lang="ru-RU" dirty="0" smtClean="0"/>
              <a:t>Каждое высказывание, позиция должны быть внимательно рассмотрены;</a:t>
            </a:r>
          </a:p>
          <a:p>
            <a:pPr>
              <a:buFont typeface="Wingdings" panose="05000000000000000000" pitchFamily="2" charset="2"/>
              <a:buChar char="v"/>
            </a:pPr>
            <a:r>
              <a:rPr lang="ru-RU" dirty="0" smtClean="0"/>
              <a:t>В ходе обсуждения недопустимо «переходить на личности», навешивать ярлыки, допускать уничижительные высказывания;</a:t>
            </a:r>
            <a:endParaRPr lang="ru-RU" dirty="0"/>
          </a:p>
        </p:txBody>
      </p:sp>
    </p:spTree>
    <p:extLst>
      <p:ext uri="{BB962C8B-B14F-4D97-AF65-F5344CB8AC3E}">
        <p14:creationId xmlns:p14="http://schemas.microsoft.com/office/powerpoint/2010/main" val="688409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000" dirty="0" smtClean="0"/>
              <a:t>Формулировки используемые в споре дискуссии(по </a:t>
            </a:r>
            <a:r>
              <a:rPr lang="ru-RU" sz="4000" dirty="0" err="1" smtClean="0"/>
              <a:t>Н.Т.Оганесян</a:t>
            </a:r>
            <a:r>
              <a:rPr lang="ru-RU" sz="4000" dirty="0" smtClean="0"/>
              <a:t>):</a:t>
            </a:r>
            <a:br>
              <a:rPr lang="ru-RU" sz="4000" dirty="0" smtClean="0"/>
            </a:br>
            <a:endParaRPr lang="ru-RU" dirty="0"/>
          </a:p>
        </p:txBody>
      </p:sp>
      <p:sp>
        <p:nvSpPr>
          <p:cNvPr id="3" name="Объект 2"/>
          <p:cNvSpPr>
            <a:spLocks noGrp="1"/>
          </p:cNvSpPr>
          <p:nvPr>
            <p:ph idx="1"/>
          </p:nvPr>
        </p:nvSpPr>
        <p:spPr/>
        <p:txBody>
          <a:bodyPr>
            <a:normAutofit/>
          </a:bodyPr>
          <a:lstStyle/>
          <a:p>
            <a:pPr>
              <a:buFont typeface="Wingdings" panose="05000000000000000000" pitchFamily="2" charset="2"/>
              <a:buChar char="q"/>
            </a:pPr>
            <a:r>
              <a:rPr lang="ru-RU" dirty="0" smtClean="0"/>
              <a:t>«Уважаемые коллеги…»</a:t>
            </a:r>
          </a:p>
          <a:p>
            <a:pPr>
              <a:buFont typeface="Wingdings" panose="05000000000000000000" pitchFamily="2" charset="2"/>
              <a:buChar char="q"/>
            </a:pPr>
            <a:r>
              <a:rPr lang="ru-RU" dirty="0" smtClean="0"/>
              <a:t>«Я хотел бы выразить мнение…»</a:t>
            </a:r>
          </a:p>
          <a:p>
            <a:pPr>
              <a:buFont typeface="Wingdings" panose="05000000000000000000" pitchFamily="2" charset="2"/>
              <a:buChar char="q"/>
            </a:pPr>
            <a:r>
              <a:rPr lang="ru-RU" dirty="0" smtClean="0"/>
              <a:t>«Если сравнивать оба эти мнения…»</a:t>
            </a:r>
          </a:p>
          <a:p>
            <a:pPr>
              <a:buFont typeface="Wingdings" panose="05000000000000000000" pitchFamily="2" charset="2"/>
              <a:buChar char="q"/>
            </a:pPr>
            <a:r>
              <a:rPr lang="ru-RU" dirty="0" smtClean="0"/>
              <a:t>«Но из вашего ответа ясно…»</a:t>
            </a:r>
          </a:p>
          <a:p>
            <a:pPr>
              <a:buFont typeface="Wingdings" panose="05000000000000000000" pitchFamily="2" charset="2"/>
              <a:buChar char="q"/>
            </a:pPr>
            <a:r>
              <a:rPr lang="ru-RU" dirty="0" smtClean="0"/>
              <a:t>«Эти слова не правильно выражают мою мысль…»</a:t>
            </a:r>
          </a:p>
          <a:p>
            <a:pPr>
              <a:buFont typeface="Wingdings" panose="05000000000000000000" pitchFamily="2" charset="2"/>
              <a:buChar char="q"/>
            </a:pPr>
            <a:r>
              <a:rPr lang="ru-RU" dirty="0" smtClean="0"/>
              <a:t>«Лучшим путем, как мне кажется…»</a:t>
            </a:r>
          </a:p>
          <a:p>
            <a:pPr>
              <a:buFont typeface="Wingdings" panose="05000000000000000000" pitchFamily="2" charset="2"/>
              <a:buChar char="q"/>
            </a:pPr>
            <a:r>
              <a:rPr lang="ru-RU" dirty="0" smtClean="0"/>
              <a:t>«позвольте мне уточнить мою позицию…»</a:t>
            </a:r>
            <a:r>
              <a:rPr lang="ru-RU" dirty="0"/>
              <a:t> </a:t>
            </a:r>
            <a:r>
              <a:rPr lang="ru-RU" dirty="0" smtClean="0"/>
              <a:t>и т.д.</a:t>
            </a:r>
          </a:p>
        </p:txBody>
      </p:sp>
    </p:spTree>
    <p:extLst>
      <p:ext uri="{BB962C8B-B14F-4D97-AF65-F5344CB8AC3E}">
        <p14:creationId xmlns:p14="http://schemas.microsoft.com/office/powerpoint/2010/main" val="878901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17130"/>
          </a:xfrm>
        </p:spPr>
        <p:txBody>
          <a:bodyPr>
            <a:normAutofit/>
          </a:bodyPr>
          <a:lstStyle/>
          <a:p>
            <a:pPr algn="ctr"/>
            <a:r>
              <a:rPr lang="ru-RU" sz="3600" b="1" i="1" u="sng" dirty="0" smtClean="0"/>
              <a:t>Игра как психолого-педагогическое явление.</a:t>
            </a:r>
            <a:endParaRPr lang="ru-RU" sz="3600" b="1" i="1" u="sng" dirty="0"/>
          </a:p>
        </p:txBody>
      </p:sp>
      <p:sp>
        <p:nvSpPr>
          <p:cNvPr id="3" name="Объект 2"/>
          <p:cNvSpPr>
            <a:spLocks noGrp="1"/>
          </p:cNvSpPr>
          <p:nvPr>
            <p:ph idx="1"/>
          </p:nvPr>
        </p:nvSpPr>
        <p:spPr>
          <a:xfrm>
            <a:off x="838200" y="1182256"/>
            <a:ext cx="10515600" cy="4994707"/>
          </a:xfrm>
        </p:spPr>
        <p:txBody>
          <a:bodyPr>
            <a:normAutofit fontScale="77500" lnSpcReduction="20000"/>
          </a:bodyPr>
          <a:lstStyle/>
          <a:p>
            <a:pPr marL="0" indent="0">
              <a:buNone/>
            </a:pPr>
            <a:r>
              <a:rPr lang="ru-RU" i="1" u="sng" dirty="0"/>
              <a:t>И</a:t>
            </a:r>
            <a:r>
              <a:rPr lang="ru-RU" i="1" u="sng" dirty="0" smtClean="0"/>
              <a:t>гра</a:t>
            </a:r>
            <a:r>
              <a:rPr lang="ru-RU" dirty="0" smtClean="0"/>
              <a:t> - форма деятельности в условных ситуациях, направленная на воссоздание и усвоение общественного опыта, фиксированного в социально закрепленных способах осуществления предметных действий, в предметах науки и культуры.</a:t>
            </a:r>
          </a:p>
          <a:p>
            <a:pPr marL="0" indent="0">
              <a:buNone/>
            </a:pPr>
            <a:r>
              <a:rPr lang="ru-RU" dirty="0" smtClean="0"/>
              <a:t>В игре как особом исторически возникшем виде общественной практики воспроизводятся нормы человеческой жизни и деятельности, подчинение которым обеспечивает познание и усвоение предметной и социальной действительности, интеллектуальное, эмоциональное и нравственное развитие личности.</a:t>
            </a:r>
          </a:p>
          <a:p>
            <a:pPr marL="0" indent="0">
              <a:buNone/>
            </a:pPr>
            <a:r>
              <a:rPr lang="ru-RU" dirty="0" smtClean="0"/>
              <a:t>Единицей игры и в то же время центральным моментом, объединяющим все ее аспекты, является роль.</a:t>
            </a:r>
          </a:p>
          <a:p>
            <a:pPr marL="0" indent="0">
              <a:buNone/>
            </a:pPr>
            <a:r>
              <a:rPr lang="ru-RU" dirty="0" smtClean="0"/>
              <a:t>Характерная особенность игры - ее </a:t>
            </a:r>
            <a:r>
              <a:rPr lang="ru-RU" dirty="0" err="1" smtClean="0"/>
              <a:t>двуплановость</a:t>
            </a:r>
            <a:r>
              <a:rPr lang="ru-RU" dirty="0" smtClean="0"/>
              <a:t>. С одной стороны, играющий осуществляет реальную деятельность, которая требует действий, связанных с решением вполне конкретных, часто нестандартных задач, с другой - ряд моментов этой деятельности носит условный характер, позволяющий отвлечься от реальной ситуации с ее ответственностью и многочисленными обстоятельствами. </a:t>
            </a:r>
            <a:r>
              <a:rPr lang="ru-RU" dirty="0" err="1" smtClean="0"/>
              <a:t>Двуплановость</a:t>
            </a:r>
            <a:r>
              <a:rPr lang="ru-RU" dirty="0" smtClean="0"/>
              <a:t> обусловливает развивающий характер игры.</a:t>
            </a:r>
            <a:endParaRPr lang="ru-RU" dirty="0"/>
          </a:p>
        </p:txBody>
      </p:sp>
    </p:spTree>
    <p:extLst>
      <p:ext uri="{BB962C8B-B14F-4D97-AF65-F5344CB8AC3E}">
        <p14:creationId xmlns:p14="http://schemas.microsoft.com/office/powerpoint/2010/main" val="1829793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92727"/>
            <a:ext cx="10515600" cy="5484236"/>
          </a:xfrm>
        </p:spPr>
        <p:txBody>
          <a:bodyPr>
            <a:normAutofit fontScale="77500" lnSpcReduction="20000"/>
          </a:bodyPr>
          <a:lstStyle/>
          <a:p>
            <a:pPr marL="0" indent="0">
              <a:buNone/>
            </a:pPr>
            <a:r>
              <a:rPr lang="ru-RU" u="sng" dirty="0" smtClean="0"/>
              <a:t>Функции занимательных, развлекательных и подвижных игр</a:t>
            </a:r>
          </a:p>
          <a:p>
            <a:endParaRPr lang="ru-RU" dirty="0" smtClean="0"/>
          </a:p>
          <a:p>
            <a:pPr marL="0" indent="0">
              <a:lnSpc>
                <a:spcPct val="120000"/>
              </a:lnSpc>
              <a:spcBef>
                <a:spcPts val="0"/>
              </a:spcBef>
              <a:buNone/>
            </a:pPr>
            <a:r>
              <a:rPr lang="ru-RU" dirty="0" smtClean="0"/>
              <a:t>1. Обучающая - развитие </a:t>
            </a:r>
            <a:r>
              <a:rPr lang="ru-RU" dirty="0" err="1" smtClean="0"/>
              <a:t>общеучебных</a:t>
            </a:r>
            <a:r>
              <a:rPr lang="ru-RU" dirty="0" smtClean="0"/>
              <a:t> навыков и умений, психических процессов, таких как память, внимание, мышление.</a:t>
            </a:r>
          </a:p>
          <a:p>
            <a:pPr marL="0" indent="0">
              <a:lnSpc>
                <a:spcPct val="120000"/>
              </a:lnSpc>
              <a:spcBef>
                <a:spcPts val="0"/>
              </a:spcBef>
              <a:buNone/>
            </a:pPr>
            <a:r>
              <a:rPr lang="ru-RU" dirty="0" smtClean="0"/>
              <a:t>2. Развлекательная - создание благоприятной атмосферы на занятиях.</a:t>
            </a:r>
          </a:p>
          <a:p>
            <a:pPr marL="0" indent="0">
              <a:lnSpc>
                <a:spcPct val="120000"/>
              </a:lnSpc>
              <a:spcBef>
                <a:spcPts val="0"/>
              </a:spcBef>
              <a:buNone/>
            </a:pPr>
            <a:r>
              <a:rPr lang="ru-RU" dirty="0" smtClean="0"/>
              <a:t>3. Коммуникативная - объединение коллективов учащихся, установление эмоциональных контактов.</a:t>
            </a:r>
          </a:p>
          <a:p>
            <a:pPr marL="0" indent="0">
              <a:lnSpc>
                <a:spcPct val="120000"/>
              </a:lnSpc>
              <a:spcBef>
                <a:spcPts val="0"/>
              </a:spcBef>
              <a:buNone/>
            </a:pPr>
            <a:r>
              <a:rPr lang="ru-RU" dirty="0" smtClean="0"/>
              <a:t>4. Релаксационная - снятие эмоционального напряжения, вызванного нагрузкой на нервную систему при интенсивном обучении.</a:t>
            </a:r>
          </a:p>
          <a:p>
            <a:pPr marL="0" indent="0">
              <a:lnSpc>
                <a:spcPct val="120000"/>
              </a:lnSpc>
              <a:spcBef>
                <a:spcPts val="0"/>
              </a:spcBef>
              <a:buNone/>
            </a:pPr>
            <a:r>
              <a:rPr lang="ru-RU" dirty="0" smtClean="0"/>
              <a:t>5. Психотехническая - формирование навыков подготовки своего физиологического состояния для более эффективной деятельности, перестройка психики для усвоения больших объемов информации.</a:t>
            </a:r>
            <a:endParaRPr lang="ru-RU" dirty="0"/>
          </a:p>
          <a:p>
            <a:pPr marL="0" indent="0">
              <a:lnSpc>
                <a:spcPct val="120000"/>
              </a:lnSpc>
              <a:spcBef>
                <a:spcPts val="0"/>
              </a:spcBef>
              <a:buNone/>
            </a:pPr>
            <a:r>
              <a:rPr lang="ru-RU" i="1" dirty="0" smtClean="0"/>
              <a:t>Развивающие и </a:t>
            </a:r>
            <a:r>
              <a:rPr lang="ru-RU" i="1" dirty="0" err="1" smtClean="0"/>
              <a:t>психокоррекционные</a:t>
            </a:r>
            <a:r>
              <a:rPr lang="ru-RU" i="1" dirty="0" smtClean="0"/>
              <a:t> </a:t>
            </a:r>
            <a:r>
              <a:rPr lang="ru-RU" dirty="0" smtClean="0"/>
              <a:t>игры могут быть применены для оказания психологической помощи ведущему, интенсивного развития мышления и личности обучаемых, улучшения социально-психологического климата в </a:t>
            </a:r>
            <a:r>
              <a:rPr lang="ru-RU" dirty="0" err="1" smtClean="0"/>
              <a:t>тренинговых</a:t>
            </a:r>
            <a:r>
              <a:rPr lang="ru-RU" dirty="0" smtClean="0"/>
              <a:t> группах.</a:t>
            </a:r>
            <a:endParaRPr lang="ru-RU" dirty="0"/>
          </a:p>
        </p:txBody>
      </p:sp>
    </p:spTree>
    <p:extLst>
      <p:ext uri="{BB962C8B-B14F-4D97-AF65-F5344CB8AC3E}">
        <p14:creationId xmlns:p14="http://schemas.microsoft.com/office/powerpoint/2010/main" val="1093910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i="1" u="sng" dirty="0" smtClean="0"/>
              <a:t>Классификация игровых методов активного обучения.</a:t>
            </a:r>
            <a:endParaRPr lang="ru-RU" sz="4000" i="1" u="sng" dirty="0"/>
          </a:p>
        </p:txBody>
      </p:sp>
      <p:sp>
        <p:nvSpPr>
          <p:cNvPr id="3" name="Объект 2"/>
          <p:cNvSpPr>
            <a:spLocks noGrp="1"/>
          </p:cNvSpPr>
          <p:nvPr>
            <p:ph idx="1"/>
          </p:nvPr>
        </p:nvSpPr>
        <p:spPr>
          <a:xfrm>
            <a:off x="581891" y="1834862"/>
            <a:ext cx="10938164" cy="4351338"/>
          </a:xfrm>
        </p:spPr>
        <p:txBody>
          <a:bodyPr>
            <a:normAutofit fontScale="85000" lnSpcReduction="10000"/>
          </a:bodyPr>
          <a:lstStyle/>
          <a:p>
            <a:pPr marL="0" indent="0">
              <a:buNone/>
            </a:pPr>
            <a:r>
              <a:rPr lang="ru-RU" dirty="0" smtClean="0"/>
              <a:t>К игровым методам активного социально-психологического обучения относятся </a:t>
            </a:r>
            <a:r>
              <a:rPr lang="ru-RU" i="1" u="sng" dirty="0" smtClean="0"/>
              <a:t>ролевые</a:t>
            </a:r>
            <a:r>
              <a:rPr lang="ru-RU" dirty="0" smtClean="0"/>
              <a:t> и </a:t>
            </a:r>
            <a:r>
              <a:rPr lang="ru-RU" i="1" u="sng" dirty="0" err="1" smtClean="0"/>
              <a:t>операциональные</a:t>
            </a:r>
            <a:r>
              <a:rPr lang="ru-RU" dirty="0" smtClean="0"/>
              <a:t> игры. </a:t>
            </a:r>
            <a:r>
              <a:rPr lang="ru-RU" dirty="0" err="1" smtClean="0"/>
              <a:t>Операциональные</a:t>
            </a:r>
            <a:r>
              <a:rPr lang="ru-RU" dirty="0" smtClean="0"/>
              <a:t> игры, в свою очередь, подразделяются на деловые и организационно-</a:t>
            </a:r>
            <a:r>
              <a:rPr lang="ru-RU" dirty="0" err="1" smtClean="0"/>
              <a:t>деятельностные</a:t>
            </a:r>
            <a:r>
              <a:rPr lang="ru-RU" dirty="0" smtClean="0"/>
              <a:t>.</a:t>
            </a:r>
          </a:p>
          <a:p>
            <a:pPr marL="0" indent="0">
              <a:buNone/>
            </a:pPr>
            <a:r>
              <a:rPr lang="ru-RU" i="1" u="sng" dirty="0" smtClean="0"/>
              <a:t>Ролевые игры</a:t>
            </a:r>
            <a:r>
              <a:rPr lang="ru-RU" dirty="0" smtClean="0"/>
              <a:t>- род игровых методов активного обучения, основанных на моделировании и проигрывании социальных ролей в процессе решения учебно-профессиональной задачи. В условиях ролевой игры обучаемый сталкивается с ситуациями, в которых он вынужден изменять свои коммуникативные навыки. Эффективность обучения обеспечивается тем, что человек лучше овладевает знаниями, навыками и умениями при условии принятия той или иной социальной роли, ранее недостаточно известной ему или усвоенной им.</a:t>
            </a:r>
          </a:p>
          <a:p>
            <a:pPr marL="0" indent="0">
              <a:buNone/>
            </a:pPr>
            <a:r>
              <a:rPr lang="ru-RU" i="1" u="sng" dirty="0" err="1" smtClean="0"/>
              <a:t>Операциональные</a:t>
            </a:r>
            <a:r>
              <a:rPr lang="ru-RU" i="1" u="sng" dirty="0" smtClean="0"/>
              <a:t> игры</a:t>
            </a:r>
            <a:r>
              <a:rPr lang="ru-RU" dirty="0" smtClean="0"/>
              <a:t>- род игровых методов обучения, основанных на моделировании структурно-функционального строения учебно-профессиональной деятельности.</a:t>
            </a:r>
            <a:endParaRPr lang="ru-RU" dirty="0"/>
          </a:p>
        </p:txBody>
      </p:sp>
    </p:spTree>
    <p:extLst>
      <p:ext uri="{BB962C8B-B14F-4D97-AF65-F5344CB8AC3E}">
        <p14:creationId xmlns:p14="http://schemas.microsoft.com/office/powerpoint/2010/main" val="86063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9455" y="554182"/>
            <a:ext cx="11711709" cy="6049818"/>
          </a:xfrm>
        </p:spPr>
        <p:txBody>
          <a:bodyPr numCol="2">
            <a:noAutofit/>
          </a:bodyPr>
          <a:lstStyle/>
          <a:p>
            <a:pPr marL="0" indent="0">
              <a:buNone/>
            </a:pPr>
            <a:r>
              <a:rPr lang="ru-RU" sz="1300" i="1" u="sng" dirty="0" smtClean="0"/>
              <a:t>Ролевая игра </a:t>
            </a:r>
            <a:r>
              <a:rPr lang="ru-RU" sz="1300" dirty="0" smtClean="0"/>
              <a:t>- это интерактивный метод, который позволяет обучаться на собственном опыте путем специально организованного и регулируемого «проживания» жизненной или профессиональной ситуации.</a:t>
            </a:r>
          </a:p>
          <a:p>
            <a:pPr marL="0" indent="0">
              <a:buNone/>
            </a:pPr>
            <a:r>
              <a:rPr lang="ru-RU" sz="1300" i="1" u="sng" dirty="0" smtClean="0"/>
              <a:t>Проигрывание определенной сценарием роли, отождествление (идентификация) с ней помогает обучающему</a:t>
            </a:r>
            <a:r>
              <a:rPr lang="ru-RU" sz="1300" dirty="0" smtClean="0"/>
              <a:t>:</a:t>
            </a:r>
          </a:p>
          <a:p>
            <a:pPr marL="0" indent="0">
              <a:buNone/>
            </a:pPr>
            <a:r>
              <a:rPr lang="ru-RU" sz="1300" dirty="0" smtClean="0"/>
              <a:t>1)обрести эмоциональный опыт взаимодействия с др. людьми в личностных и профессионально значимых ситуациях;</a:t>
            </a:r>
          </a:p>
          <a:p>
            <a:pPr marL="0" indent="0">
              <a:buNone/>
            </a:pPr>
            <a:r>
              <a:rPr lang="ru-RU" sz="1300" dirty="0" smtClean="0"/>
              <a:t>2)установить связь между своим поведением и его последствиями на основе анализа своих переживаний, а также переживаний партнеров по общению;</a:t>
            </a:r>
          </a:p>
          <a:p>
            <a:pPr marL="0" indent="0">
              <a:buNone/>
            </a:pPr>
            <a:r>
              <a:rPr lang="ru-RU" sz="1300" dirty="0" smtClean="0"/>
              <a:t>3)пойти на риск экспериментирования с новыми моделями поведения в аналогичных ситуациях.</a:t>
            </a:r>
          </a:p>
          <a:p>
            <a:pPr marL="0" indent="0">
              <a:buNone/>
            </a:pPr>
            <a:r>
              <a:rPr lang="ru-RU" sz="1300" i="1" u="sng" dirty="0" smtClean="0"/>
              <a:t>Ролевые игры классифицируются по нескольким основаниям.</a:t>
            </a:r>
          </a:p>
          <a:p>
            <a:pPr marL="0" indent="0">
              <a:buNone/>
            </a:pPr>
            <a:r>
              <a:rPr lang="ru-RU" sz="1300" i="1" dirty="0" smtClean="0"/>
              <a:t>По </a:t>
            </a:r>
            <a:r>
              <a:rPr lang="ru-RU" sz="1300" i="1" dirty="0" err="1" smtClean="0"/>
              <a:t>назначениюони</a:t>
            </a:r>
            <a:r>
              <a:rPr lang="ru-RU" sz="1300" i="1" dirty="0" smtClean="0"/>
              <a:t> подразделяются на ролевые игры:</a:t>
            </a:r>
          </a:p>
          <a:p>
            <a:pPr marL="0" indent="0">
              <a:buNone/>
            </a:pPr>
            <a:r>
              <a:rPr lang="ru-RU" sz="1300" dirty="0" smtClean="0"/>
              <a:t>- по диагностике личностных качеств;</a:t>
            </a:r>
          </a:p>
          <a:p>
            <a:pPr marL="0" indent="0">
              <a:buNone/>
            </a:pPr>
            <a:r>
              <a:rPr lang="ru-RU" sz="1300" dirty="0" smtClean="0"/>
              <a:t>- тренировке социально-ролевого поведения (в том числе с элементами </a:t>
            </a:r>
            <a:r>
              <a:rPr lang="ru-RU" sz="1300" dirty="0" err="1" smtClean="0"/>
              <a:t>психо</a:t>
            </a:r>
            <a:r>
              <a:rPr lang="ru-RU" sz="1300" dirty="0" smtClean="0"/>
              <a:t> - и </a:t>
            </a:r>
            <a:r>
              <a:rPr lang="ru-RU" sz="1300" dirty="0" err="1" smtClean="0"/>
              <a:t>социодрамы</a:t>
            </a:r>
            <a:r>
              <a:rPr lang="ru-RU" sz="1300" dirty="0" smtClean="0"/>
              <a:t>);</a:t>
            </a:r>
          </a:p>
          <a:p>
            <a:pPr marL="0" indent="0">
              <a:buNone/>
            </a:pPr>
            <a:r>
              <a:rPr lang="ru-RU" sz="1300" dirty="0" smtClean="0"/>
              <a:t>- развитию коммуникативных и организаторских качеств.</a:t>
            </a:r>
          </a:p>
          <a:p>
            <a:pPr marL="0" indent="0">
              <a:buNone/>
            </a:pPr>
            <a:r>
              <a:rPr lang="ru-RU" sz="1300" i="1" dirty="0" smtClean="0"/>
              <a:t>В зависимости от полноты заданного </a:t>
            </a:r>
            <a:r>
              <a:rPr lang="ru-RU" sz="1300" i="1" dirty="0" err="1" smtClean="0"/>
              <a:t>сюжетаролевые</a:t>
            </a:r>
            <a:r>
              <a:rPr lang="ru-RU" sz="1300" i="1" dirty="0" smtClean="0"/>
              <a:t> игры дифференцируются на игры:</a:t>
            </a:r>
          </a:p>
          <a:p>
            <a:pPr marL="0" indent="0">
              <a:buNone/>
            </a:pPr>
            <a:r>
              <a:rPr lang="ru-RU" sz="1300" dirty="0" smtClean="0"/>
              <a:t>- со слабо обозначенным сюжетом;</a:t>
            </a:r>
          </a:p>
          <a:p>
            <a:pPr marL="0" indent="0">
              <a:buNone/>
            </a:pPr>
            <a:r>
              <a:rPr lang="ru-RU" sz="1300" dirty="0" smtClean="0"/>
              <a:t>- с достаточно полно обозначенным сюжетом;</a:t>
            </a:r>
          </a:p>
          <a:p>
            <a:pPr marL="0" indent="0">
              <a:buNone/>
            </a:pPr>
            <a:r>
              <a:rPr lang="ru-RU" sz="1300" dirty="0" smtClean="0"/>
              <a:t>- с жестко заданным сюжетом.</a:t>
            </a:r>
          </a:p>
          <a:p>
            <a:pPr marL="0" indent="0">
              <a:buNone/>
            </a:pPr>
            <a:endParaRPr lang="ru-RU" sz="1300" i="1" u="sng" dirty="0" smtClean="0"/>
          </a:p>
          <a:p>
            <a:pPr marL="0" indent="0">
              <a:buNone/>
            </a:pPr>
            <a:r>
              <a:rPr lang="ru-RU" sz="1300" i="1" u="sng" dirty="0" smtClean="0"/>
              <a:t>Характерные признаки ролевой игры:</a:t>
            </a:r>
          </a:p>
          <a:p>
            <a:pPr marL="0" indent="0">
              <a:buNone/>
            </a:pPr>
            <a:r>
              <a:rPr lang="ru-RU" sz="1300" dirty="0" smtClean="0"/>
              <a:t>- наличие и распределение ролей. Каждый участник ролевой игры получает определенную роль;</a:t>
            </a:r>
          </a:p>
          <a:p>
            <a:pPr marL="0" indent="0">
              <a:buNone/>
            </a:pPr>
            <a:r>
              <a:rPr lang="ru-RU" sz="1300" dirty="0" smtClean="0"/>
              <a:t>- различие ролевых целей при решении поставленных задач. Участники ролевой игры принимают решения в соответствии с задаваемыми им социальными ролями;</a:t>
            </a:r>
          </a:p>
          <a:p>
            <a:pPr marL="0" indent="0">
              <a:buNone/>
            </a:pPr>
            <a:r>
              <a:rPr lang="ru-RU" sz="1300" dirty="0" smtClean="0"/>
              <a:t>- взаимодействие игроков, исполняющих те или иные роли. Оно происходит по вертикали и горизонтали;</a:t>
            </a:r>
          </a:p>
          <a:p>
            <a:pPr marL="0" indent="0">
              <a:buNone/>
            </a:pPr>
            <a:r>
              <a:rPr lang="ru-RU" sz="1300" dirty="0" smtClean="0"/>
              <a:t>- наличие общей цели у коллектива. Общей целью в ролевой игре является приобретение новых знаний и отработка навыков принятия осознанных ответственных решений в процессе совместной деятельности и в межличностном общении;</a:t>
            </a:r>
          </a:p>
          <a:p>
            <a:pPr marL="0" indent="0">
              <a:buNone/>
            </a:pPr>
            <a:r>
              <a:rPr lang="ru-RU" sz="1300" dirty="0" smtClean="0"/>
              <a:t>-</a:t>
            </a:r>
            <a:r>
              <a:rPr lang="ru-RU" sz="1300" dirty="0" err="1" smtClean="0"/>
              <a:t>многоальтернативность</a:t>
            </a:r>
            <a:r>
              <a:rPr lang="ru-RU" sz="1300" dirty="0" smtClean="0"/>
              <a:t> решений. В ролевой игре игрокам приходится принимать решение после анализа нескольких альтернатив, возможных вариантов дальнейшего развития ситуаций;</a:t>
            </a:r>
          </a:p>
          <a:p>
            <a:pPr marL="0" indent="0">
              <a:buNone/>
            </a:pPr>
            <a:r>
              <a:rPr lang="ru-RU" sz="1300" dirty="0" smtClean="0"/>
              <a:t>-наличие управляемого эмоционального напряжения. Оно возникает благодаря тому, что социальные роли выполняются участниками в контексте конфликтной ситуации; эта ситуация невольно сопровождается вынужденной активностью игроков;</a:t>
            </a:r>
          </a:p>
          <a:p>
            <a:pPr marL="0" indent="0">
              <a:buNone/>
            </a:pPr>
            <a:r>
              <a:rPr lang="ru-RU" sz="1300" dirty="0" smtClean="0"/>
              <a:t>- система индивидуального и/или группового оценивания деятельности игроков.</a:t>
            </a:r>
            <a:endParaRPr lang="ru-RU" sz="1300" dirty="0"/>
          </a:p>
        </p:txBody>
      </p:sp>
    </p:spTree>
    <p:extLst>
      <p:ext uri="{BB962C8B-B14F-4D97-AF65-F5344CB8AC3E}">
        <p14:creationId xmlns:p14="http://schemas.microsoft.com/office/powerpoint/2010/main" val="2808245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6255"/>
            <a:ext cx="10515600" cy="6010708"/>
          </a:xfrm>
        </p:spPr>
        <p:txBody>
          <a:bodyPr>
            <a:normAutofit fontScale="92500" lnSpcReduction="20000"/>
          </a:bodyPr>
          <a:lstStyle/>
          <a:p>
            <a:pPr marL="0" indent="0">
              <a:buNone/>
            </a:pPr>
            <a:r>
              <a:rPr lang="ru-RU" i="1" u="sng" dirty="0" err="1" smtClean="0"/>
              <a:t>Операциональные</a:t>
            </a:r>
            <a:r>
              <a:rPr lang="ru-RU" i="1" u="sng" dirty="0" smtClean="0"/>
              <a:t> игры- </a:t>
            </a:r>
            <a:r>
              <a:rPr lang="ru-RU" dirty="0" smtClean="0"/>
              <a:t>род игровых методов обучения, основанных на моделировании структурно-функционального строения учебно-профессиональной деятельности.</a:t>
            </a:r>
          </a:p>
          <a:p>
            <a:pPr marL="0" indent="0">
              <a:buNone/>
            </a:pPr>
            <a:r>
              <a:rPr lang="ru-RU" dirty="0" err="1" smtClean="0"/>
              <a:t>Операциональные</a:t>
            </a:r>
            <a:r>
              <a:rPr lang="ru-RU" dirty="0" smtClean="0"/>
              <a:t> игры как метод активного социально-психологического обучения по своим психологическим параметрам (мотивации, участию интеллектуальных ресурсов, эмоциональной окраске) во многом аналогичны методу анализа конкретных ситуаций. Однако в противоположность спонтанному обсуждению, принятому в дискуссионных методах и сопровождаемому субъективной оценкой ведущего, </a:t>
            </a:r>
            <a:r>
              <a:rPr lang="ru-RU" dirty="0" err="1" smtClean="0"/>
              <a:t>операциональные</a:t>
            </a:r>
            <a:r>
              <a:rPr lang="ru-RU" dirty="0" smtClean="0"/>
              <a:t> игры имеют сценарий, в который заложен более или менее жесткий алгоритм «правильности» и «неправильности» принимаемого решения, т.е. обучаемый видит то воздействие, которое оказали его решения на будущие события.</a:t>
            </a:r>
          </a:p>
          <a:p>
            <a:pPr marL="0" indent="0">
              <a:buNone/>
            </a:pPr>
            <a:r>
              <a:rPr lang="ru-RU" dirty="0" smtClean="0"/>
              <a:t>В </a:t>
            </a:r>
            <a:r>
              <a:rPr lang="ru-RU" dirty="0" err="1" smtClean="0"/>
              <a:t>операциональных</a:t>
            </a:r>
            <a:r>
              <a:rPr lang="ru-RU" dirty="0" smtClean="0"/>
              <a:t> играх, в отличие от ролевых, более подчеркнут аспект инструментального обучения, обучения средствам и способам поведения и деятельности и, в то же время, формализован и упрощен аспект межличностных отношений. Хотя игры по основному замыслу сталкивают обучаемого с практическими задачами, игровая имитационная модель неизбежно упрощает действительность, главным образом в констатации статичности межличностных отношений.</a:t>
            </a:r>
            <a:endParaRPr lang="ru-RU" dirty="0"/>
          </a:p>
        </p:txBody>
      </p:sp>
    </p:spTree>
    <p:extLst>
      <p:ext uri="{BB962C8B-B14F-4D97-AF65-F5344CB8AC3E}">
        <p14:creationId xmlns:p14="http://schemas.microsoft.com/office/powerpoint/2010/main" val="372020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Понятие об активном социально-психологическом обучении</a:t>
            </a:r>
            <a:endParaRPr lang="ru-RU" b="1" dirty="0"/>
          </a:p>
        </p:txBody>
      </p:sp>
      <p:sp>
        <p:nvSpPr>
          <p:cNvPr id="3" name="Объект 2"/>
          <p:cNvSpPr>
            <a:spLocks noGrp="1"/>
          </p:cNvSpPr>
          <p:nvPr>
            <p:ph idx="1"/>
          </p:nvPr>
        </p:nvSpPr>
        <p:spPr/>
        <p:txBody>
          <a:bodyPr>
            <a:normAutofit fontScale="70000" lnSpcReduction="20000"/>
          </a:bodyPr>
          <a:lstStyle/>
          <a:p>
            <a:pPr marL="0" indent="0" algn="just">
              <a:buNone/>
            </a:pPr>
            <a:r>
              <a:rPr lang="ru-RU" dirty="0" smtClean="0"/>
              <a:t>В комплексном понятии «активное социально-психологическое обучение» аккумулировано несколько важных смыслообразующих характеристик, вытекающих из содержания частных научных составляющих.</a:t>
            </a:r>
          </a:p>
          <a:p>
            <a:pPr marL="0" indent="0" algn="just">
              <a:buNone/>
            </a:pPr>
            <a:r>
              <a:rPr lang="ru-RU" dirty="0" smtClean="0"/>
              <a:t>Во-первых, активное обучение. Активность – собственная динамика живых существ как источник преобразования или поддержания ими жизненно значимых связей с окружающим миром. В психологическом словаре дано такое определение понятия «активность </a:t>
            </a:r>
            <a:r>
              <a:rPr lang="ru-RU" dirty="0" err="1" smtClean="0"/>
              <a:t>личнос</a:t>
            </a:r>
            <a:r>
              <a:rPr lang="ru-RU" dirty="0" smtClean="0"/>
              <a:t>- </a:t>
            </a:r>
            <a:r>
              <a:rPr lang="ru-RU" dirty="0" err="1" smtClean="0"/>
              <a:t>ти</a:t>
            </a:r>
            <a:r>
              <a:rPr lang="ru-RU" dirty="0" smtClean="0"/>
              <a:t>»: «Это способность человека производить общественно значимые преобразования в мире на основе присвоения богатств материальной и духовной культуры».</a:t>
            </a:r>
          </a:p>
          <a:p>
            <a:pPr marL="0" indent="0" algn="just">
              <a:buNone/>
            </a:pPr>
            <a:r>
              <a:rPr lang="ru-RU" dirty="0" smtClean="0"/>
              <a:t>Видный отечественный психолог Д.Н. Узнадзе писал по этому поводу: «Активность, возникающая в процессе учения, имеет не толь- ко значение средства, но и свою независимую ценность; основное место в учении занимает не продукт, предоставляемый нам в качестве конкретного навыка или знания конкретного ее содержания, а развитие в определенном направлении сил учащегося. Основное в учении – не конкретный навык или знание, а развитие сил, участвующих в процессе учения».</a:t>
            </a:r>
          </a:p>
          <a:p>
            <a:pPr marL="0" indent="0" algn="just">
              <a:buNone/>
            </a:pPr>
            <a:r>
              <a:rPr lang="ru-RU" dirty="0" smtClean="0"/>
              <a:t>Зависимость эффективности процесса усвоения знаний от собственной интеллектуальной активности – одна из закономерностей процесса обучения. Эта зависимость подтверждается эмпирическими исследованиями, согласно которым в памяти человека запечатлевается до 10% того, что он слышит, до 50% того, что он видит, и до 90% того, что он делает.</a:t>
            </a:r>
            <a:endParaRPr lang="ru-RU" dirty="0"/>
          </a:p>
        </p:txBody>
      </p:sp>
    </p:spTree>
    <p:extLst>
      <p:ext uri="{BB962C8B-B14F-4D97-AF65-F5344CB8AC3E}">
        <p14:creationId xmlns:p14="http://schemas.microsoft.com/office/powerpoint/2010/main" val="2077883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0982"/>
            <a:ext cx="10515600" cy="5825981"/>
          </a:xfrm>
        </p:spPr>
        <p:txBody>
          <a:bodyPr>
            <a:normAutofit fontScale="77500" lnSpcReduction="20000"/>
          </a:bodyPr>
          <a:lstStyle/>
          <a:p>
            <a:pPr marL="0" indent="0">
              <a:buNone/>
            </a:pPr>
            <a:r>
              <a:rPr lang="ru-RU" i="1" u="sng" dirty="0" smtClean="0"/>
              <a:t>Деловая игра</a:t>
            </a:r>
            <a:r>
              <a:rPr lang="ru-RU" dirty="0" smtClean="0"/>
              <a:t>- это игровой метод активного социально-психологического обучения, род </a:t>
            </a:r>
            <a:r>
              <a:rPr lang="ru-RU" dirty="0" err="1" smtClean="0"/>
              <a:t>операциональных</a:t>
            </a:r>
            <a:r>
              <a:rPr lang="ru-RU" dirty="0" smtClean="0"/>
              <a:t> игр, заключающий в своей структуре форму воссоздания предметного и социального содержания профессиональной </a:t>
            </a:r>
            <a:r>
              <a:rPr lang="ru-RU" dirty="0" err="1" smtClean="0"/>
              <a:t>деят-ти</a:t>
            </a:r>
            <a:r>
              <a:rPr lang="ru-RU" dirty="0" smtClean="0"/>
              <a:t>, моделирования систем отношений, характерных для данного вида практики. Проведение деловой игры представляет собой развертывание особой (игровой) </a:t>
            </a:r>
            <a:r>
              <a:rPr lang="ru-RU" dirty="0" err="1" smtClean="0"/>
              <a:t>деят-ти</a:t>
            </a:r>
            <a:r>
              <a:rPr lang="ru-RU" dirty="0" smtClean="0"/>
              <a:t> участников на имитационной модели, воссоздающей условия и динамику практической </a:t>
            </a:r>
            <a:r>
              <a:rPr lang="ru-RU" dirty="0" err="1" smtClean="0"/>
              <a:t>деят-ти</a:t>
            </a:r>
            <a:r>
              <a:rPr lang="ru-RU" dirty="0" smtClean="0"/>
              <a:t>.</a:t>
            </a:r>
          </a:p>
          <a:p>
            <a:pPr marL="0" indent="0">
              <a:buNone/>
            </a:pPr>
            <a:r>
              <a:rPr lang="ru-RU" dirty="0" smtClean="0"/>
              <a:t>Деловая игра предполагает создание модели, способом работы с которой является имитация, осуществляемая в игровой форме. Деловая игра аккумулирует элементы различных форм и методов обучения (анализ конкретных ситуаций, ролевую игру, дискуссию и др.). В отличие от игрового проектирования, имитационного тренинга, ролевой игры деловая игра обладает более гибкой структурой, не ограничивает выбор объектов имитации, предполагает введение спонтанно возникающих ситуаций.</a:t>
            </a:r>
          </a:p>
          <a:p>
            <a:pPr marL="0" indent="0">
              <a:buNone/>
            </a:pPr>
            <a:r>
              <a:rPr lang="ru-RU" dirty="0" smtClean="0"/>
              <a:t>Понятие «модель», используемое в определении деловой игры, трактуется в </a:t>
            </a:r>
            <a:r>
              <a:rPr lang="ru-RU" dirty="0" err="1" smtClean="0"/>
              <a:t>отеч</a:t>
            </a:r>
            <a:r>
              <a:rPr lang="ru-RU" dirty="0" smtClean="0"/>
              <a:t>. лит-ре как «система объектов или знаков, воспроизводящая некоторые существенные свойства системы-оригинала». Модель - это всегда замещение реально существующего объекта, процесса, явления, осуществляемое с помощью различных средств.</a:t>
            </a:r>
          </a:p>
          <a:p>
            <a:pPr marL="0" indent="0">
              <a:buNone/>
            </a:pPr>
            <a:r>
              <a:rPr lang="ru-RU" dirty="0" smtClean="0"/>
              <a:t>В зависимости от того какой тип человеческой практики воссоздается в игре и каковы цели участников, деловые игры классифицируют на </a:t>
            </a:r>
            <a:r>
              <a:rPr lang="ru-RU" i="1" u="sng" dirty="0" smtClean="0"/>
              <a:t>производственные (управленческие), учебные, исследовательские и диагностические (аттестационные).</a:t>
            </a:r>
            <a:endParaRPr lang="ru-RU" i="1" u="sng" dirty="0"/>
          </a:p>
        </p:txBody>
      </p:sp>
    </p:spTree>
    <p:extLst>
      <p:ext uri="{BB962C8B-B14F-4D97-AF65-F5344CB8AC3E}">
        <p14:creationId xmlns:p14="http://schemas.microsoft.com/office/powerpoint/2010/main" val="860105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9527"/>
            <a:ext cx="10515600" cy="5687436"/>
          </a:xfrm>
        </p:spPr>
        <p:txBody>
          <a:bodyPr>
            <a:normAutofit fontScale="70000" lnSpcReduction="20000"/>
          </a:bodyPr>
          <a:lstStyle/>
          <a:p>
            <a:pPr marL="0" indent="0">
              <a:buNone/>
            </a:pPr>
            <a:r>
              <a:rPr lang="ru-RU" i="1" u="sng" dirty="0" smtClean="0"/>
              <a:t>Производственная деловая игра- </a:t>
            </a:r>
            <a:r>
              <a:rPr lang="ru-RU" dirty="0" smtClean="0"/>
              <a:t>форма моделирования предметного и социального содержания профессиональной </a:t>
            </a:r>
            <a:r>
              <a:rPr lang="ru-RU" dirty="0" err="1" smtClean="0"/>
              <a:t>деят-ти</a:t>
            </a:r>
            <a:r>
              <a:rPr lang="ru-RU" dirty="0" smtClean="0"/>
              <a:t> специалиста с целью овладения нормами социально-производственной </a:t>
            </a:r>
            <a:r>
              <a:rPr lang="ru-RU" dirty="0" err="1" smtClean="0"/>
              <a:t>деят-ти</a:t>
            </a:r>
            <a:r>
              <a:rPr lang="ru-RU" dirty="0" smtClean="0"/>
              <a:t> и поиска оптимального решения деловой ситуации; др. словами - это воспроизведение </a:t>
            </a:r>
            <a:r>
              <a:rPr lang="ru-RU" dirty="0" err="1" smtClean="0"/>
              <a:t>деят-ти</a:t>
            </a:r>
            <a:r>
              <a:rPr lang="ru-RU" dirty="0" smtClean="0"/>
              <a:t> организаций и руководящих кадров, а также игровое моделирование систем управления.</a:t>
            </a:r>
          </a:p>
          <a:p>
            <a:pPr marL="0" indent="0">
              <a:buNone/>
            </a:pPr>
            <a:r>
              <a:rPr lang="ru-RU" dirty="0" smtClean="0"/>
              <a:t>Производственные деловые игры в своей основе имеют поиск оптимальных решений конкретной проблемы или задачи, которые возникают в практической </a:t>
            </a:r>
            <a:r>
              <a:rPr lang="ru-RU" dirty="0" err="1" smtClean="0"/>
              <a:t>деят-ти</a:t>
            </a:r>
            <a:r>
              <a:rPr lang="ru-RU" dirty="0" smtClean="0"/>
              <a:t> руководителей, специалистов и рабочих. Такие игры позволяют более полно воспроизводить </a:t>
            </a:r>
            <a:r>
              <a:rPr lang="ru-RU" dirty="0" err="1" smtClean="0"/>
              <a:t>деят-ть</a:t>
            </a:r>
            <a:r>
              <a:rPr lang="ru-RU" dirty="0" smtClean="0"/>
              <a:t> руководителей и специалистов, выявлять затруднения и причины их появления, разрабатывать и оценивать варианты их преодоления, принимать решения и определять механизмы реализации. Это дает возможность рассматривать затруднения не абстрактно, а как конкретную задачную ситуацию, вытекающую из </a:t>
            </a:r>
            <a:r>
              <a:rPr lang="ru-RU" dirty="0" err="1" smtClean="0"/>
              <a:t>деят-ти</a:t>
            </a:r>
            <a:r>
              <a:rPr lang="ru-RU" dirty="0" smtClean="0"/>
              <a:t> определенного предприятия.</a:t>
            </a:r>
          </a:p>
          <a:p>
            <a:pPr marL="0" indent="0">
              <a:buNone/>
            </a:pPr>
            <a:r>
              <a:rPr lang="ru-RU" i="1" u="sng" dirty="0" smtClean="0"/>
              <a:t>Производственные деловые игры используются в приоритетном плане:</a:t>
            </a:r>
          </a:p>
          <a:p>
            <a:pPr marL="0" indent="0">
              <a:buNone/>
            </a:pPr>
            <a:r>
              <a:rPr lang="ru-RU" dirty="0" smtClean="0"/>
              <a:t>- для принятия решений в производственно-хозяйственных ситуациях, особенно при необходимости учета многочисленных факторов, не все из которых могут быть однозначно количественно определены;</a:t>
            </a:r>
          </a:p>
          <a:p>
            <a:pPr marL="0" indent="0">
              <a:buNone/>
            </a:pPr>
            <a:r>
              <a:rPr lang="ru-RU" dirty="0" smtClean="0"/>
              <a:t>- в научных исследованиях, когда определенные проблемы, гипотезы и теоретические положения изучаются и анализируются методом игрового моделирования;</a:t>
            </a:r>
          </a:p>
          <a:p>
            <a:pPr marL="0" indent="0">
              <a:buNone/>
            </a:pPr>
            <a:r>
              <a:rPr lang="ru-RU" dirty="0" smtClean="0"/>
              <a:t>- при отборе рациональных вариантов проектных решений и уточнении подлежащих проработке организационных проблем (проектные игры);</a:t>
            </a:r>
          </a:p>
          <a:p>
            <a:pPr marL="0" indent="0">
              <a:buNone/>
            </a:pPr>
            <a:r>
              <a:rPr lang="ru-RU" dirty="0" smtClean="0"/>
              <a:t>- при обучении и отборе хозяйственных руководителей, особенно при повышении их квалификации.</a:t>
            </a:r>
            <a:endParaRPr lang="ru-RU" dirty="0"/>
          </a:p>
        </p:txBody>
      </p:sp>
    </p:spTree>
    <p:extLst>
      <p:ext uri="{BB962C8B-B14F-4D97-AF65-F5344CB8AC3E}">
        <p14:creationId xmlns:p14="http://schemas.microsoft.com/office/powerpoint/2010/main" val="128774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7927"/>
            <a:ext cx="10515600" cy="5789036"/>
          </a:xfrm>
        </p:spPr>
        <p:txBody>
          <a:bodyPr>
            <a:normAutofit fontScale="55000" lnSpcReduction="20000"/>
          </a:bodyPr>
          <a:lstStyle/>
          <a:p>
            <a:pPr marL="0" indent="0">
              <a:buNone/>
            </a:pPr>
            <a:r>
              <a:rPr lang="ru-RU" i="1" u="sng" dirty="0" smtClean="0"/>
              <a:t>Учебная деловая игра </a:t>
            </a:r>
            <a:r>
              <a:rPr lang="ru-RU" dirty="0" smtClean="0"/>
              <a:t>позволяет задать в обучении предметный и социальный контексты будущей профессиональной деятельности и тем самым смоделировать более адекватные по сравнению с традиционным обучением условия формирования личности специалиста. В этих условиях усвоение новых знаний накладывается на канву будущей профессиональной деятельности; обучение приобретает совместный, коллективный характер; личность специалиста развивается в результате подчинения двум типам норм - компетентных предметных действий и социальных отношений коллектива. В таком контекстном обучении достижение дидактических и воспитательных целей слито в одном потоке социальной по своей природе активности обучающихся, реализуемой в форме игровой деятельности.</a:t>
            </a:r>
          </a:p>
          <a:p>
            <a:pPr marL="0" indent="0">
              <a:buNone/>
            </a:pPr>
            <a:r>
              <a:rPr lang="ru-RU" i="1" u="sng" dirty="0" smtClean="0"/>
              <a:t>Основные психолого-дидактические принципы создания и применения деловых игр в учебном процессе.</a:t>
            </a:r>
          </a:p>
          <a:p>
            <a:pPr marL="0" indent="0">
              <a:buNone/>
            </a:pPr>
            <a:r>
              <a:rPr lang="ru-RU" dirty="0" smtClean="0"/>
              <a:t>1.Учебная деловая игра служит дидактическим средством развития творческого (теоретического и практического) профессионального мышления, выражающегося в способности к анализу производственных ситуаций, постановке, решению и доказательству (обоснованию) субъективно новых для обучающихся профессиональных задач. Это достигается конструированием (на этапе разработки) и реализацией (в процессе игры) системы проблемных ситуаций и познавательных задач.</a:t>
            </a:r>
          </a:p>
          <a:p>
            <a:pPr marL="0" indent="0">
              <a:buNone/>
            </a:pPr>
            <a:r>
              <a:rPr lang="ru-RU" dirty="0" smtClean="0"/>
              <a:t>2.Предметным содержанием игры выступает имитация конкретных условий, динамики деятельности и отношений людей.</a:t>
            </a:r>
          </a:p>
          <a:p>
            <a:pPr marL="0" indent="0">
              <a:buNone/>
            </a:pPr>
            <a:r>
              <a:rPr lang="ru-RU" dirty="0" smtClean="0"/>
              <a:t>3.Учебная деловая игра по целевой направленности оказывается </a:t>
            </a:r>
            <a:r>
              <a:rPr lang="ru-RU" dirty="0" err="1" smtClean="0"/>
              <a:t>двуплановой</a:t>
            </a:r>
            <a:r>
              <a:rPr lang="ru-RU" dirty="0" smtClean="0"/>
              <a:t>, она способствует достижению двоякого рода целей - игровых и педагогических (учебных), при доминирующей роли последних.</a:t>
            </a:r>
          </a:p>
          <a:p>
            <a:pPr marL="0" indent="0">
              <a:buNone/>
            </a:pPr>
            <a:r>
              <a:rPr lang="ru-RU" dirty="0" smtClean="0"/>
              <a:t>4.Деловая игра конструируется и проводится как совместная деятельность участников учебного процесса, в ходе которого ставятся профессионально важные цели, достигаемые посредством подготовки и принятия соответствующих индивидуальных и групповых решений. Совместная деятельность имеет характер ролевого взаимодействия, развертываемого в соответствии с предписанными или принимаемыми во время самой игры правилами и нормами. Выполнение участниками игровых правил, подчинение «нормам» профессиональных отношений и действий становятся обязательными условиями развертывания полноценной игры в обстановке условной практики.</a:t>
            </a:r>
          </a:p>
          <a:p>
            <a:pPr marL="0" indent="0">
              <a:buNone/>
            </a:pPr>
            <a:r>
              <a:rPr lang="ru-RU" dirty="0" smtClean="0"/>
              <a:t>5.Основным способом включения партнеров в совместную деятельность и одновременно способом создания и разрешения игровых проблемных ситуаций является двустороннее (диалог) и многостороннее (</a:t>
            </a:r>
            <a:r>
              <a:rPr lang="ru-RU" dirty="0" err="1" smtClean="0"/>
              <a:t>мультилог</a:t>
            </a:r>
            <a:r>
              <a:rPr lang="ru-RU" dirty="0" smtClean="0"/>
              <a:t>) общение, обеспечивающее возможность выработки индивидуальных и групповых решений, достижения промежуточных и конечных результатов игры.</a:t>
            </a:r>
          </a:p>
          <a:p>
            <a:pPr marL="0" indent="0">
              <a:buNone/>
            </a:pPr>
            <a:r>
              <a:rPr lang="ru-RU" i="1" dirty="0" smtClean="0"/>
              <a:t>Реализация этих принципов позволяет осознанно конструировать и применять деловые игры как средство обучения специалистов и формирования их личностных и деловых качеств, в частности профессиональной коммуникативной компетентности.</a:t>
            </a:r>
            <a:endParaRPr lang="ru-RU" i="1" dirty="0"/>
          </a:p>
        </p:txBody>
      </p:sp>
    </p:spTree>
    <p:extLst>
      <p:ext uri="{BB962C8B-B14F-4D97-AF65-F5344CB8AC3E}">
        <p14:creationId xmlns:p14="http://schemas.microsoft.com/office/powerpoint/2010/main" val="307127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2655" y="717261"/>
            <a:ext cx="11058235" cy="5138594"/>
          </a:xfrm>
        </p:spPr>
        <p:txBody>
          <a:bodyPr>
            <a:normAutofit/>
          </a:bodyPr>
          <a:lstStyle/>
          <a:p>
            <a:pPr marL="0" indent="0">
              <a:buNone/>
            </a:pPr>
            <a:r>
              <a:rPr lang="ru-RU" i="1" u="sng" dirty="0" smtClean="0"/>
              <a:t>Деловые игры классифицируются также по характеру игрового процесса.</a:t>
            </a:r>
          </a:p>
          <a:p>
            <a:pPr marL="0" indent="0">
              <a:buNone/>
            </a:pPr>
            <a:r>
              <a:rPr lang="ru-RU" dirty="0" smtClean="0"/>
              <a:t>1.Отношения между группами обучаемых носят характер соперничества. Действие одной группы прямо или косвенно влияет на действие другой. При этом контакт между группами необязателен.</a:t>
            </a:r>
          </a:p>
          <a:p>
            <a:pPr marL="0" indent="0">
              <a:buNone/>
            </a:pPr>
            <a:r>
              <a:rPr lang="ru-RU" dirty="0" smtClean="0"/>
              <a:t>2.Разыгрывается взаимодействие группы. Контакт с помощью различных видов связи - обязательный элемент игры.</a:t>
            </a:r>
          </a:p>
          <a:p>
            <a:pPr marL="0" indent="0">
              <a:buNone/>
            </a:pPr>
            <a:r>
              <a:rPr lang="ru-RU" dirty="0" smtClean="0"/>
              <a:t>3.Ведется соревнование. Группы обучаемых между собой не связаны, участники играют независимо друг от друга и, начиная с одной и той же исходной ситуации, достигают различных успехов.</a:t>
            </a:r>
            <a:endParaRPr lang="ru-RU" dirty="0"/>
          </a:p>
        </p:txBody>
      </p:sp>
    </p:spTree>
    <p:extLst>
      <p:ext uri="{BB962C8B-B14F-4D97-AF65-F5344CB8AC3E}">
        <p14:creationId xmlns:p14="http://schemas.microsoft.com/office/powerpoint/2010/main" val="2296943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91127"/>
            <a:ext cx="10515600" cy="5585836"/>
          </a:xfrm>
        </p:spPr>
        <p:txBody>
          <a:bodyPr>
            <a:normAutofit lnSpcReduction="10000"/>
          </a:bodyPr>
          <a:lstStyle/>
          <a:p>
            <a:pPr marL="0" indent="0">
              <a:buNone/>
            </a:pPr>
            <a:r>
              <a:rPr lang="ru-RU" i="1" u="sng" dirty="0" smtClean="0"/>
              <a:t>Организационно-</a:t>
            </a:r>
            <a:r>
              <a:rPr lang="ru-RU" i="1" u="sng" dirty="0" err="1" smtClean="0"/>
              <a:t>деятельностная</a:t>
            </a:r>
            <a:r>
              <a:rPr lang="ru-RU" i="1" u="sng" dirty="0" smtClean="0"/>
              <a:t> игра- </a:t>
            </a:r>
            <a:r>
              <a:rPr lang="ru-RU" dirty="0" smtClean="0"/>
              <a:t>игровой метод активного социально-психологического обучения, род </a:t>
            </a:r>
            <a:r>
              <a:rPr lang="ru-RU" dirty="0" err="1" smtClean="0"/>
              <a:t>операциональных</a:t>
            </a:r>
            <a:r>
              <a:rPr lang="ru-RU" dirty="0" smtClean="0"/>
              <a:t> игр, в ходе которой с использованием моделирования организации профессиональной деятельности обучаемыми решаются актуальные теоретические и практические проблемы, развивается рефлексивный компонент творческого мышления.</a:t>
            </a:r>
            <a:endParaRPr lang="ru-RU" dirty="0"/>
          </a:p>
          <a:p>
            <a:pPr marL="0" indent="0">
              <a:buNone/>
            </a:pPr>
            <a:r>
              <a:rPr lang="ru-RU" dirty="0" smtClean="0"/>
              <a:t>Организационно – </a:t>
            </a:r>
            <a:r>
              <a:rPr lang="ru-RU" dirty="0" err="1" smtClean="0"/>
              <a:t>деят-ные</a:t>
            </a:r>
            <a:r>
              <a:rPr lang="ru-RU" dirty="0" smtClean="0"/>
              <a:t> игры считают играми на развитие, </a:t>
            </a:r>
            <a:r>
              <a:rPr lang="ru-RU" dirty="0" err="1" smtClean="0"/>
              <a:t>методологизацию</a:t>
            </a:r>
            <a:r>
              <a:rPr lang="ru-RU" dirty="0" smtClean="0"/>
              <a:t> мышления, выработку обобщенных приемов продуктивной умственной </a:t>
            </a:r>
            <a:r>
              <a:rPr lang="ru-RU" dirty="0" err="1" smtClean="0"/>
              <a:t>деят-ти</a:t>
            </a:r>
            <a:r>
              <a:rPr lang="ru-RU" dirty="0" smtClean="0"/>
              <a:t>. Организационно-</a:t>
            </a:r>
            <a:r>
              <a:rPr lang="ru-RU" dirty="0" err="1" smtClean="0"/>
              <a:t>деят</a:t>
            </a:r>
            <a:r>
              <a:rPr lang="ru-RU" dirty="0" smtClean="0"/>
              <a:t>-</a:t>
            </a:r>
            <a:r>
              <a:rPr lang="ru-RU" dirty="0" err="1" smtClean="0"/>
              <a:t>ная</a:t>
            </a:r>
            <a:r>
              <a:rPr lang="ru-RU" dirty="0" smtClean="0"/>
              <a:t> игра развивает способность к действиям в широкой, с зыбкими границами области, приучает к коллективной мыслительной </a:t>
            </a:r>
            <a:r>
              <a:rPr lang="ru-RU" dirty="0" err="1" smtClean="0"/>
              <a:t>деят-ти</a:t>
            </a:r>
            <a:r>
              <a:rPr lang="ru-RU" dirty="0" smtClean="0"/>
              <a:t>, осуществляет перестройку мышления участников. Она предполагает участие широкого круга организаторов: режиссера, сценариста, методологов и </a:t>
            </a:r>
            <a:r>
              <a:rPr lang="ru-RU" dirty="0" err="1" smtClean="0"/>
              <a:t>игротехников</a:t>
            </a:r>
            <a:r>
              <a:rPr lang="ru-RU" dirty="0" smtClean="0"/>
              <a:t>, обязательное и широкое использование рефлексивных методик.</a:t>
            </a:r>
          </a:p>
          <a:p>
            <a:pPr marL="0" indent="0">
              <a:buNone/>
            </a:pPr>
            <a:endParaRPr lang="ru-RU" dirty="0"/>
          </a:p>
        </p:txBody>
      </p:sp>
    </p:spTree>
    <p:extLst>
      <p:ext uri="{BB962C8B-B14F-4D97-AF65-F5344CB8AC3E}">
        <p14:creationId xmlns:p14="http://schemas.microsoft.com/office/powerpoint/2010/main" val="4047613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937202"/>
          </a:xfrm>
        </p:spPr>
        <p:txBody>
          <a:bodyPr>
            <a:normAutofit fontScale="90000"/>
          </a:bodyPr>
          <a:lstStyle/>
          <a:p>
            <a:pPr algn="ctr"/>
            <a:r>
              <a:rPr lang="ru-RU" sz="3600" b="1" i="1" u="sng" dirty="0" smtClean="0"/>
              <a:t>Понятие о социально-психологических </a:t>
            </a:r>
            <a:r>
              <a:rPr lang="ru-RU" sz="3600" b="1" i="1" u="sng" dirty="0" err="1" smtClean="0"/>
              <a:t>тренинговых</a:t>
            </a:r>
            <a:r>
              <a:rPr lang="ru-RU" sz="3600" b="1" i="1" u="sng" dirty="0" smtClean="0"/>
              <a:t> методах, их классификация.</a:t>
            </a:r>
            <a:endParaRPr lang="ru-RU" sz="3600" b="1" i="1" u="sng" dirty="0"/>
          </a:p>
        </p:txBody>
      </p:sp>
      <p:sp>
        <p:nvSpPr>
          <p:cNvPr id="3" name="Объект 2"/>
          <p:cNvSpPr>
            <a:spLocks noGrp="1"/>
          </p:cNvSpPr>
          <p:nvPr>
            <p:ph idx="1"/>
          </p:nvPr>
        </p:nvSpPr>
        <p:spPr>
          <a:xfrm>
            <a:off x="838200" y="1385456"/>
            <a:ext cx="10515600" cy="5061526"/>
          </a:xfrm>
        </p:spPr>
        <p:txBody>
          <a:bodyPr>
            <a:noAutofit/>
          </a:bodyPr>
          <a:lstStyle/>
          <a:p>
            <a:pPr marL="0" indent="0">
              <a:buNone/>
            </a:pPr>
            <a:r>
              <a:rPr lang="ru-RU" sz="1600" i="1" u="sng" dirty="0" smtClean="0"/>
              <a:t>Термин «тренинг»</a:t>
            </a:r>
            <a:r>
              <a:rPr lang="ru-RU" sz="1600" dirty="0" smtClean="0"/>
              <a:t> (от англ. - </a:t>
            </a:r>
            <a:r>
              <a:rPr lang="ru-RU" sz="1600" dirty="0" err="1" smtClean="0"/>
              <a:t>train</a:t>
            </a:r>
            <a:r>
              <a:rPr lang="ru-RU" sz="1600" dirty="0" smtClean="0"/>
              <a:t>, </a:t>
            </a:r>
            <a:r>
              <a:rPr lang="ru-RU" sz="1600" dirty="0" err="1" smtClean="0"/>
              <a:t>training</a:t>
            </a:r>
            <a:r>
              <a:rPr lang="ru-RU" sz="1600" dirty="0" smtClean="0"/>
              <a:t>) имеет ряд значений: обучение, воспитание, тренировка, дрессировка. Подобная многозначность присуща и научным определениям тренинга.</a:t>
            </a:r>
          </a:p>
          <a:p>
            <a:pPr marL="0" indent="0">
              <a:buNone/>
            </a:pPr>
            <a:r>
              <a:rPr lang="ru-RU" sz="1600" dirty="0" smtClean="0"/>
              <a:t>Ю.Н. Емельянов определяет тренинг как группу методов развития способностей к обучению и овладению любым сложным видом деятельности1. Л.А. Петровская рассматривает социально-психологический тренинг «как средство воздействия, направленное на развитие знаний, социальных установок, умений и опыта в области межличностных отношений», «средство развития компетентности в общении», «средство психологического воздействия»2. Тренинг также можно охарактеризовать как многофункциональный метод преднамеренных изменений психологических феноменов человека, группы и организаций с целью гармонизации профессионального и личностного бытия человека3.</a:t>
            </a:r>
          </a:p>
          <a:p>
            <a:pPr marL="0" indent="0">
              <a:buNone/>
            </a:pPr>
            <a:r>
              <a:rPr lang="ru-RU" sz="1600" dirty="0" smtClean="0"/>
              <a:t>Считается, что впервые </a:t>
            </a:r>
            <a:r>
              <a:rPr lang="ru-RU" sz="1600" dirty="0" err="1" smtClean="0"/>
              <a:t>тренинговые</a:t>
            </a:r>
            <a:r>
              <a:rPr lang="ru-RU" sz="1600" dirty="0" smtClean="0"/>
              <a:t> занятия, направленные на повышение компетентности в общении, были проведены учениками К. Левина в Бетеле (США) и получили название Т-групп. В их основе лежала идея: большинство людей живет и работает в группах, но чаще всего они не отдают себе отчета в том, как они в них участвуют, какими их видят другие люди, каковы реакции, которые вызывает их поведение у других людей. К. Левин утверждал, что большинство эффективных изменений в установках и поведении людей происходит в групповом, а не в индивидуальном контексте, поэтому, чтобы обнаружить и изменить свои установки, выработать новые формы поведения, человек должен преодолеть свою аутентичность и научиться видеть себя таким, каким его видят другие.</a:t>
            </a:r>
          </a:p>
          <a:p>
            <a:pPr marL="0" indent="0">
              <a:buNone/>
            </a:pPr>
            <a:r>
              <a:rPr lang="ru-RU" sz="1600" dirty="0" smtClean="0"/>
              <a:t>Т-группа определялась как собрание гетерогенных индивидов, встречающихся с целью исследовать межличностные отношения и групповую динамику, которые они сами порождают своим взаимодействием. Успешная работа учеников К. Левина в мастерской межгрупповых отношений привела к основанию в США Национальной лаборатории тренинга. В этой лаборатории была создана группа тренинга базовых умений. Впоследствии результаты ее работы учитывались в практике Т-групп.</a:t>
            </a:r>
            <a:endParaRPr lang="ru-RU" sz="1600" dirty="0"/>
          </a:p>
        </p:txBody>
      </p:sp>
    </p:spTree>
    <p:extLst>
      <p:ext uri="{BB962C8B-B14F-4D97-AF65-F5344CB8AC3E}">
        <p14:creationId xmlns:p14="http://schemas.microsoft.com/office/powerpoint/2010/main" val="3692367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0491" y="560243"/>
            <a:ext cx="10515600" cy="5923684"/>
          </a:xfrm>
        </p:spPr>
        <p:txBody>
          <a:bodyPr>
            <a:normAutofit fontScale="55000" lnSpcReduction="20000"/>
          </a:bodyPr>
          <a:lstStyle/>
          <a:p>
            <a:pPr marL="0" indent="0">
              <a:buNone/>
            </a:pPr>
            <a:r>
              <a:rPr lang="ru-RU" i="1" u="sng" dirty="0" smtClean="0"/>
              <a:t>Социально-психологический тренинг </a:t>
            </a:r>
            <a:r>
              <a:rPr lang="ru-RU" dirty="0" smtClean="0"/>
              <a:t>получил широкое распространение и в отечественной практике. Этот метод активно применяется в работе с детьми, родителями, студентами, руководителями предприятий и организаций. Опыт его использования отражен в трудах Ю.Н. Емельянова, В.П. Захарова, ГА Ковалева, X. </a:t>
            </a:r>
            <a:r>
              <a:rPr lang="ru-RU" dirty="0" err="1" smtClean="0"/>
              <a:t>Миккина</a:t>
            </a:r>
            <a:r>
              <a:rPr lang="ru-RU" dirty="0" smtClean="0"/>
              <a:t>, ЛА Петровской, Т. С. Яценко и др.</a:t>
            </a:r>
          </a:p>
          <a:p>
            <a:pPr marL="0" indent="0">
              <a:buNone/>
            </a:pPr>
            <a:r>
              <a:rPr lang="ru-RU" dirty="0" smtClean="0"/>
              <a:t>Групповой психологический тренинг, или социально-психологический тренинг представляет собой вид методов активного социально-психологического обучения, основанных на целенаправленном, комплексном и относительно продолжительном по времени использовании совокупности методов групповой работы (ролевых игр, групповых дискуссий, психотехнических упражнений и др.) в интересах развития, </a:t>
            </a:r>
            <a:r>
              <a:rPr lang="ru-RU" dirty="0" err="1" smtClean="0"/>
              <a:t>психокоррекции</a:t>
            </a:r>
            <a:r>
              <a:rPr lang="ru-RU" dirty="0" smtClean="0"/>
              <a:t> и психотерапии личности человека. Социально-психологический тренинг не сводится только к социально-психологическому тренингу общения; область его применения значительно шире, чем у последнего и не ограничивается развитием навыков эффективного общения и повышением коммуникативной компетентности.</a:t>
            </a:r>
          </a:p>
          <a:p>
            <a:pPr marL="0" indent="0">
              <a:buNone/>
            </a:pPr>
            <a:r>
              <a:rPr lang="ru-RU" i="1" u="sng" dirty="0" smtClean="0"/>
              <a:t>Сущностными признаками социально-психологических тренингов выступают:</a:t>
            </a:r>
          </a:p>
          <a:p>
            <a:pPr marL="0" indent="0">
              <a:buNone/>
            </a:pPr>
            <a:r>
              <a:rPr lang="ru-RU" dirty="0" smtClean="0"/>
              <a:t>- групповое обучение участников тренинга, использование потенциала развития человека в групповой динамике с применением механизма межличностных отношений;</a:t>
            </a:r>
          </a:p>
          <a:p>
            <a:pPr marL="0" indent="0">
              <a:buNone/>
            </a:pPr>
            <a:r>
              <a:rPr lang="ru-RU" dirty="0" smtClean="0"/>
              <a:t>- стадийность, обусловленная социально-психологическими закономерностями развития малой группы. Как правило, в процессе любого тренинга можно выделить три основные стадии: начальную, рабочую и конечную;</a:t>
            </a:r>
          </a:p>
          <a:p>
            <a:pPr marL="0" indent="0">
              <a:buNone/>
            </a:pPr>
            <a:r>
              <a:rPr lang="ru-RU" dirty="0" smtClean="0"/>
              <a:t>- комплексное применение совокупности методов групповой работы (ролевых игр, групповых дискуссий, психотехнических упражнений и др.);</a:t>
            </a:r>
          </a:p>
          <a:p>
            <a:pPr marL="0" indent="0">
              <a:buNone/>
            </a:pPr>
            <a:r>
              <a:rPr lang="ru-RU" dirty="0" smtClean="0"/>
              <a:t>- относительно продолжительное по времени проведение </a:t>
            </a:r>
            <a:r>
              <a:rPr lang="ru-RU" dirty="0" err="1" smtClean="0"/>
              <a:t>тренинговых</a:t>
            </a:r>
            <a:r>
              <a:rPr lang="ru-RU" dirty="0" smtClean="0"/>
              <a:t> занятий (как правило, курс составляет не менее 20-60 учебных часов);</a:t>
            </a:r>
          </a:p>
          <a:p>
            <a:pPr marL="0" indent="0">
              <a:buNone/>
            </a:pPr>
            <a:r>
              <a:rPr lang="ru-RU" dirty="0" smtClean="0"/>
              <a:t>- широкая целевая направленность тренингов на развитие, </a:t>
            </a:r>
            <a:r>
              <a:rPr lang="ru-RU" dirty="0" err="1" smtClean="0"/>
              <a:t>психокоррекцию</a:t>
            </a:r>
            <a:r>
              <a:rPr lang="ru-RU" dirty="0" smtClean="0"/>
              <a:t> и психотерапию личности человека, его профессиональных и жизненных умений и качеств;</a:t>
            </a:r>
          </a:p>
          <a:p>
            <a:pPr marL="0" indent="0">
              <a:buNone/>
            </a:pPr>
            <a:r>
              <a:rPr lang="ru-RU" dirty="0" smtClean="0"/>
              <a:t>- в работе </a:t>
            </a:r>
            <a:r>
              <a:rPr lang="ru-RU" dirty="0" err="1" smtClean="0"/>
              <a:t>тренинговой</a:t>
            </a:r>
            <a:r>
              <a:rPr lang="ru-RU" dirty="0" smtClean="0"/>
              <a:t> группы всегда присутствуют два плана, две стороны: содержательная и личностная. Содержательный план соответствует основной содержательной цели тренинга. Он изменяется в зависимости от того, что является объектом воздействия: установки, умения, когнитивные структуры, а также от программы тренинга. Например, в тренинге креативности, тренинге партнерского общения или ведения деловых переговоров содержание будет разным, хотя уровень объектов воздействия один и тот же - установки и умения. Личностный план - это групповая атмосфера, на фоне которой разворачиваются события содержательного плана, а также состояние каждого участника в отдельности (в некоторых видах тренинга эти состояния и отношения участников становятся содержанием работы группы).</a:t>
            </a:r>
            <a:endParaRPr lang="ru-RU" dirty="0"/>
          </a:p>
        </p:txBody>
      </p:sp>
    </p:spTree>
    <p:extLst>
      <p:ext uri="{BB962C8B-B14F-4D97-AF65-F5344CB8AC3E}">
        <p14:creationId xmlns:p14="http://schemas.microsoft.com/office/powerpoint/2010/main" val="4284742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7164"/>
            <a:ext cx="10515600" cy="5779799"/>
          </a:xfrm>
        </p:spPr>
        <p:txBody>
          <a:bodyPr>
            <a:normAutofit fontScale="55000" lnSpcReduction="20000"/>
          </a:bodyPr>
          <a:lstStyle/>
          <a:p>
            <a:pPr marL="0" indent="0" algn="just">
              <a:buNone/>
            </a:pPr>
            <a:r>
              <a:rPr lang="ru-RU" sz="3800" dirty="0" smtClean="0"/>
              <a:t>Во-вторых, социально-психологическое обучение, т.е. явление социальной психологии, использующее и опирающееся на ее закономерности и понятийно-терминологический аппарат. Напомним, что социальная психология – отрасль психологии, изучающая закономерности поведения и деятельности людей, обусловленные фактом их включения в социальные группы, а также психологические характеристики этих групп. Следовательно, социально-психологическое обучение – это обязательно обучение в группе, и этим оно принципиально отличается от индивидуального обучения. Однако активное использование современных групповых форм и методов не только не противоречит индивидуализации обучения, но и является необходимым для педагогически целесообразного развития личности обучаемых.</a:t>
            </a:r>
          </a:p>
          <a:p>
            <a:pPr marL="0" indent="0" algn="just">
              <a:buNone/>
            </a:pPr>
            <a:endParaRPr lang="ru-RU" dirty="0" smtClean="0"/>
          </a:p>
          <a:p>
            <a:pPr marL="0" indent="0" algn="just">
              <a:lnSpc>
                <a:spcPct val="120000"/>
              </a:lnSpc>
              <a:buNone/>
            </a:pPr>
            <a:r>
              <a:rPr lang="ru-RU" sz="2900" u="sng" dirty="0" smtClean="0"/>
              <a:t>Как показывает опыт социально-психологического обучения, работа обучаемых в группе имеет следующие преимущества:</a:t>
            </a:r>
          </a:p>
          <a:p>
            <a:pPr algn="just">
              <a:lnSpc>
                <a:spcPct val="120000"/>
              </a:lnSpc>
              <a:spcBef>
                <a:spcPts val="0"/>
              </a:spcBef>
            </a:pPr>
            <a:r>
              <a:rPr lang="ru-RU" sz="2900" dirty="0" smtClean="0"/>
              <a:t>- при разработке решений односторонние интересы не превращаются в решающие;</a:t>
            </a:r>
          </a:p>
          <a:p>
            <a:pPr algn="just">
              <a:lnSpc>
                <a:spcPct val="120000"/>
              </a:lnSpc>
              <a:spcBef>
                <a:spcPts val="0"/>
              </a:spcBef>
            </a:pPr>
            <a:r>
              <a:rPr lang="ru-RU" sz="2900" dirty="0" smtClean="0"/>
              <a:t>- сводится к минимуму риск неверного решения;</a:t>
            </a:r>
          </a:p>
          <a:p>
            <a:pPr algn="just">
              <a:lnSpc>
                <a:spcPct val="120000"/>
              </a:lnSpc>
              <a:spcBef>
                <a:spcPts val="0"/>
              </a:spcBef>
            </a:pPr>
            <a:r>
              <a:rPr lang="ru-RU" sz="2900" dirty="0" smtClean="0"/>
              <a:t>- над выполнением одного задания работает достаточно большое количество людей, что уменьшает опасность упустить определенные детали;</a:t>
            </a:r>
          </a:p>
          <a:p>
            <a:pPr algn="just">
              <a:lnSpc>
                <a:spcPct val="120000"/>
              </a:lnSpc>
              <a:spcBef>
                <a:spcPts val="0"/>
              </a:spcBef>
            </a:pPr>
            <a:r>
              <a:rPr lang="ru-RU" sz="2900" dirty="0" smtClean="0"/>
              <a:t>- обеспечивается более интенсивная готовность и способность каждого отдельного члена группы к сотрудничеству;</a:t>
            </a:r>
          </a:p>
          <a:p>
            <a:pPr algn="just">
              <a:lnSpc>
                <a:spcPct val="120000"/>
              </a:lnSpc>
              <a:spcBef>
                <a:spcPts val="0"/>
              </a:spcBef>
            </a:pPr>
            <a:r>
              <a:rPr lang="ru-RU" sz="2900" dirty="0" smtClean="0"/>
              <a:t>- складываются условия для более полной реализации интеллектуального потенциала;</a:t>
            </a:r>
          </a:p>
          <a:p>
            <a:pPr algn="just">
              <a:lnSpc>
                <a:spcPct val="120000"/>
              </a:lnSpc>
              <a:spcBef>
                <a:spcPts val="0"/>
              </a:spcBef>
            </a:pPr>
            <a:r>
              <a:rPr lang="ru-RU" sz="2900" dirty="0" smtClean="0"/>
              <a:t>- оказывается исключительное воспитательное воздействие;</a:t>
            </a:r>
          </a:p>
          <a:p>
            <a:pPr algn="just">
              <a:lnSpc>
                <a:spcPct val="120000"/>
              </a:lnSpc>
              <a:spcBef>
                <a:spcPts val="0"/>
              </a:spcBef>
            </a:pPr>
            <a:r>
              <a:rPr lang="ru-RU" sz="2900" dirty="0" smtClean="0"/>
              <a:t>- вырабатываются терпимость, готовность подчиняться общим интересам, признавать мнение других, честно дискутировать, благодаря чему устраняется резко выраженный индивидуализм.</a:t>
            </a:r>
            <a:endParaRPr lang="ru-RU" sz="2900" dirty="0"/>
          </a:p>
        </p:txBody>
      </p:sp>
    </p:spTree>
    <p:extLst>
      <p:ext uri="{BB962C8B-B14F-4D97-AF65-F5344CB8AC3E}">
        <p14:creationId xmlns:p14="http://schemas.microsoft.com/office/powerpoint/2010/main" val="4189869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Н</a:t>
            </a:r>
            <a:r>
              <a:rPr lang="ru-RU" dirty="0" smtClean="0"/>
              <a:t>едостатки работы обучаемых в группе</a:t>
            </a:r>
            <a:endParaRPr lang="ru-RU" dirty="0"/>
          </a:p>
        </p:txBody>
      </p:sp>
      <p:sp>
        <p:nvSpPr>
          <p:cNvPr id="3" name="Объект 2"/>
          <p:cNvSpPr>
            <a:spLocks noGrp="1"/>
          </p:cNvSpPr>
          <p:nvPr>
            <p:ph idx="1"/>
          </p:nvPr>
        </p:nvSpPr>
        <p:spPr/>
        <p:txBody>
          <a:bodyPr>
            <a:normAutofit lnSpcReduction="10000"/>
          </a:bodyPr>
          <a:lstStyle/>
          <a:p>
            <a:pPr marL="0" indent="0">
              <a:buNone/>
            </a:pPr>
            <a:r>
              <a:rPr lang="ru-RU" dirty="0" smtClean="0"/>
              <a:t>- выполнение учебных заданий может потребовать более продолжительного времени по сравнению с работой отдельного человека. Время, в течение которого члены группы подстраиваются друг под друга и устраняют возможные недоразумения, может быть достаточно длительным;</a:t>
            </a:r>
          </a:p>
          <a:p>
            <a:pPr marL="0" indent="0">
              <a:buNone/>
            </a:pPr>
            <a:r>
              <a:rPr lang="ru-RU" dirty="0" smtClean="0"/>
              <a:t>- группа трудноуправляема, особенно если велика по составу;</a:t>
            </a:r>
          </a:p>
          <a:p>
            <a:pPr marL="0" indent="0">
              <a:buNone/>
            </a:pPr>
            <a:r>
              <a:rPr lang="ru-RU" dirty="0" smtClean="0"/>
              <a:t>- отсутствует стимул личных амбиций, так как участникам групповой работы достигнутые ими результаты не ставятся в заслугу;</a:t>
            </a:r>
          </a:p>
          <a:p>
            <a:pPr marL="0" indent="0">
              <a:buNone/>
            </a:pPr>
            <a:r>
              <a:rPr lang="ru-RU" dirty="0" smtClean="0"/>
              <a:t>- анонимность членов группы может оказать отрицательное влияние на стремление к результатам и готовность к работе. </a:t>
            </a:r>
          </a:p>
        </p:txBody>
      </p:sp>
    </p:spTree>
    <p:extLst>
      <p:ext uri="{BB962C8B-B14F-4D97-AF65-F5344CB8AC3E}">
        <p14:creationId xmlns:p14="http://schemas.microsoft.com/office/powerpoint/2010/main" val="1112659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Методы психологического воздействия и их место в социально-психологическом обучении.</a:t>
            </a:r>
            <a:endParaRPr lang="ru-RU" b="1" dirty="0"/>
          </a:p>
        </p:txBody>
      </p:sp>
      <p:sp>
        <p:nvSpPr>
          <p:cNvPr id="3" name="Объект 2"/>
          <p:cNvSpPr>
            <a:spLocks noGrp="1"/>
          </p:cNvSpPr>
          <p:nvPr>
            <p:ph idx="1"/>
          </p:nvPr>
        </p:nvSpPr>
        <p:spPr/>
        <p:txBody>
          <a:bodyPr/>
          <a:lstStyle/>
          <a:p>
            <a:pPr marL="0" indent="0">
              <a:buNone/>
            </a:pPr>
            <a:r>
              <a:rPr lang="ru-RU" dirty="0" smtClean="0"/>
              <a:t>Социально-психологические методы - это способы осуществления управленческих воздействий на персонал, базирующиеся на использовании закономерностей социологии и психологии. Объектом воздействия этих методов являются группы людей и отдельные личности. По масштабу и способам воздействия эти методы можно разделить на две основные группы: </a:t>
            </a:r>
            <a:r>
              <a:rPr lang="ru-RU" i="1" u="sng" dirty="0" smtClean="0"/>
              <a:t>социологические методы</a:t>
            </a:r>
            <a:r>
              <a:rPr lang="ru-RU" dirty="0" smtClean="0"/>
              <a:t>, которые направлены на группы людей и их взаимодействия в процессе производства (внешний мир человека); </a:t>
            </a:r>
            <a:r>
              <a:rPr lang="ru-RU" i="1" u="sng" dirty="0" smtClean="0"/>
              <a:t>психологические методы</a:t>
            </a:r>
            <a:r>
              <a:rPr lang="ru-RU" dirty="0" smtClean="0"/>
              <a:t>, которые направленно воздействуют на личность конкретного человека (внутренний мир человека).</a:t>
            </a:r>
            <a:endParaRPr lang="ru-RU" dirty="0"/>
          </a:p>
        </p:txBody>
      </p:sp>
    </p:spTree>
    <p:extLst>
      <p:ext uri="{BB962C8B-B14F-4D97-AF65-F5344CB8AC3E}">
        <p14:creationId xmlns:p14="http://schemas.microsoft.com/office/powerpoint/2010/main" val="385724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26366"/>
          </a:xfrm>
        </p:spPr>
        <p:txBody>
          <a:bodyPr/>
          <a:lstStyle/>
          <a:p>
            <a:pPr algn="ctr"/>
            <a:r>
              <a:rPr lang="ru-RU" dirty="0" smtClean="0"/>
              <a:t> </a:t>
            </a:r>
            <a:r>
              <a:rPr lang="ru-RU" sz="4000" dirty="0" smtClean="0"/>
              <a:t>Социологические методы управления</a:t>
            </a:r>
            <a:endParaRPr lang="ru-RU" dirty="0"/>
          </a:p>
        </p:txBody>
      </p:sp>
      <p:sp>
        <p:nvSpPr>
          <p:cNvPr id="3" name="Объект 2"/>
          <p:cNvSpPr>
            <a:spLocks noGrp="1"/>
          </p:cNvSpPr>
          <p:nvPr>
            <p:ph idx="1"/>
          </p:nvPr>
        </p:nvSpPr>
        <p:spPr>
          <a:xfrm>
            <a:off x="838200" y="1191492"/>
            <a:ext cx="10515600" cy="5292435"/>
          </a:xfrm>
        </p:spPr>
        <p:txBody>
          <a:bodyPr>
            <a:noAutofit/>
          </a:bodyPr>
          <a:lstStyle/>
          <a:p>
            <a:pPr marL="0" indent="0">
              <a:buNone/>
            </a:pPr>
            <a:r>
              <a:rPr lang="ru-RU" sz="1600" dirty="0" smtClean="0"/>
              <a:t>Социологические методы играют важную роль в управлении персоналом, они позволяют установить назначение и место сотрудников в коллективе, выявить лидеров и обеспечить их поддержку, связать мотивацию людей с конечными результатами производства, обеспечить эффективные коммуникации и разрешение конфликтов в коллективе</a:t>
            </a:r>
          </a:p>
          <a:p>
            <a:pPr marL="0" indent="0">
              <a:buNone/>
            </a:pPr>
            <a:r>
              <a:rPr lang="ru-RU" sz="1600" dirty="0" smtClean="0"/>
              <a:t>Социологические методы исследования составляют научный инструментарий в работе с персоналом, они предоставляют необходимые данные для подбора, оценки, расстановки и обучения персонала и позволяют обоснованно принимать кадровые решения.</a:t>
            </a:r>
          </a:p>
          <a:p>
            <a:pPr marL="0" indent="0">
              <a:buNone/>
            </a:pPr>
            <a:r>
              <a:rPr lang="ru-RU" sz="1600" i="1" u="sng" dirty="0" smtClean="0"/>
              <a:t>Личностные качества </a:t>
            </a:r>
            <a:r>
              <a:rPr lang="ru-RU" sz="1600" dirty="0" smtClean="0"/>
              <a:t>характеризуют внешний образ сотрудника, который достаточно стабильно проявляется в коллективе и является неотъемлемой частью в социологии личности.</a:t>
            </a:r>
          </a:p>
          <a:p>
            <a:pPr marL="0" indent="0">
              <a:buNone/>
            </a:pPr>
            <a:r>
              <a:rPr lang="ru-RU" sz="1600" i="1" u="sng" dirty="0" smtClean="0"/>
              <a:t>Мораль</a:t>
            </a:r>
            <a:r>
              <a:rPr lang="ru-RU" sz="1600" dirty="0" smtClean="0"/>
              <a:t> является особой формой общественного сознания, регулирующего действия и поведение человека в обществе с помощью нравственных норм. В процессе исторического развития человечества нравственные нормы получили обыденное выражение в виде народной мудрости и идейное обоснование в религиозных учениях на основе идеалов добра и зла, чести и бесчестия, одобрения и осуждения и др.</a:t>
            </a:r>
          </a:p>
          <a:p>
            <a:pPr marL="0" indent="0">
              <a:buNone/>
            </a:pPr>
            <a:r>
              <a:rPr lang="ru-RU" sz="1600" i="1" u="sng" dirty="0" smtClean="0"/>
              <a:t>Партнерство</a:t>
            </a:r>
            <a:r>
              <a:rPr lang="ru-RU" sz="1600" dirty="0" smtClean="0"/>
              <a:t> составляет важный компонент важной социальной группы и заключается в налаживании разнообразных форм взаимоотношений, на базе которых организуется общение людей.</a:t>
            </a:r>
          </a:p>
          <a:p>
            <a:pPr marL="0" indent="0">
              <a:buNone/>
            </a:pPr>
            <a:r>
              <a:rPr lang="ru-RU" sz="1600" i="1" u="sng" dirty="0" smtClean="0"/>
              <a:t>Соревнование</a:t>
            </a:r>
            <a:r>
              <a:rPr lang="ru-RU" sz="1600" dirty="0" smtClean="0"/>
              <a:t> является специфической формой общественных отношений и характеризуется стремлением людей к успеху, первенству, достижениям и самоутверждению.</a:t>
            </a:r>
          </a:p>
          <a:p>
            <a:pPr marL="0" indent="0">
              <a:buNone/>
            </a:pPr>
            <a:r>
              <a:rPr lang="ru-RU" sz="1600" i="1" u="sng" dirty="0" smtClean="0"/>
              <a:t>Общение</a:t>
            </a:r>
            <a:r>
              <a:rPr lang="ru-RU" sz="1600" dirty="0" smtClean="0"/>
              <a:t> – специфическая форма взаимодействий людей на основе непрерывного обмена информацией.</a:t>
            </a:r>
          </a:p>
          <a:p>
            <a:pPr marL="0" indent="0">
              <a:buNone/>
            </a:pPr>
            <a:r>
              <a:rPr lang="ru-RU" sz="1600" i="1" u="sng" dirty="0" smtClean="0"/>
              <a:t>Переговоры</a:t>
            </a:r>
            <a:r>
              <a:rPr lang="ru-RU" sz="1600" dirty="0" smtClean="0"/>
              <a:t> - специфическая форма человеческого общения, когда две и более сторон имеют различные цели и задачи, пытаются увязать между собой различные интересы на основе продуманной схемы разговора, и, как правило, избегают прямого конфликта.</a:t>
            </a:r>
            <a:endParaRPr lang="ru-RU" sz="1600" dirty="0"/>
          </a:p>
        </p:txBody>
      </p:sp>
    </p:spTree>
    <p:extLst>
      <p:ext uri="{BB962C8B-B14F-4D97-AF65-F5344CB8AC3E}">
        <p14:creationId xmlns:p14="http://schemas.microsoft.com/office/powerpoint/2010/main" val="71957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52475"/>
          </a:xfrm>
        </p:spPr>
        <p:txBody>
          <a:bodyPr>
            <a:normAutofit/>
          </a:bodyPr>
          <a:lstStyle/>
          <a:p>
            <a:pPr algn="ctr"/>
            <a:r>
              <a:rPr lang="ru-RU" sz="3600" dirty="0" smtClean="0"/>
              <a:t>Психологические методы управления</a:t>
            </a:r>
            <a:endParaRPr lang="ru-RU" sz="3600" dirty="0"/>
          </a:p>
        </p:txBody>
      </p:sp>
      <p:sp>
        <p:nvSpPr>
          <p:cNvPr id="3" name="Объект 2"/>
          <p:cNvSpPr>
            <a:spLocks noGrp="1"/>
          </p:cNvSpPr>
          <p:nvPr>
            <p:ph idx="1"/>
          </p:nvPr>
        </p:nvSpPr>
        <p:spPr>
          <a:xfrm>
            <a:off x="838200" y="1117600"/>
            <a:ext cx="10515600" cy="5059363"/>
          </a:xfrm>
        </p:spPr>
        <p:txBody>
          <a:bodyPr>
            <a:normAutofit fontScale="62500" lnSpcReduction="20000"/>
          </a:bodyPr>
          <a:lstStyle/>
          <a:p>
            <a:pPr marL="0" indent="0">
              <a:buNone/>
            </a:pPr>
            <a:r>
              <a:rPr lang="ru-RU" dirty="0" smtClean="0"/>
              <a:t>Психологические методы играют очень важную роль в работе с персоналом, т. к. направлены на конкретную личность рабочего или служащего и, как правило, строго персонифицированы и индивидуальны. Главной их особенностью является обращение к внутреннему миру человека, его личности, интеллекту, чувствам, образам и поведению с тем, чтобы направить внутренний потенциал человека на решение конкретных задач предприятия.</a:t>
            </a:r>
          </a:p>
          <a:p>
            <a:pPr marL="0" indent="0">
              <a:buNone/>
            </a:pPr>
            <a:r>
              <a:rPr lang="ru-RU" i="1" u="sng" dirty="0" smtClean="0"/>
              <a:t>Психологическое планирование составляет </a:t>
            </a:r>
            <a:r>
              <a:rPr lang="ru-RU" dirty="0" smtClean="0"/>
              <a:t>новое направление в работе с персоналом по формированию эффективного психологического состояния коллектива предприятия. Оно исходит из необходимости концепции всестороннего развития личности человека, устранения негативных тенденций деградации отсталой части трудового коллектива. Психологическое планирование предполагает постановку целей развития, и критериев эффективности, разработку психологических нормативов, методов планирования психологического климата и достижения конечных результатов.</a:t>
            </a:r>
          </a:p>
          <a:p>
            <a:endParaRPr lang="ru-RU" dirty="0" smtClean="0"/>
          </a:p>
          <a:p>
            <a:pPr marL="0" indent="0">
              <a:buNone/>
            </a:pPr>
            <a:r>
              <a:rPr lang="ru-RU" dirty="0" smtClean="0"/>
              <a:t>- формирование личной мотивации людей исходя из философии предприятия;</a:t>
            </a:r>
          </a:p>
          <a:p>
            <a:pPr marL="0" indent="0">
              <a:buNone/>
            </a:pPr>
            <a:r>
              <a:rPr lang="ru-RU" dirty="0" smtClean="0"/>
              <a:t>- минимизацию психологических конфликтов (скандалов, обид, стрессов, раздражений);</a:t>
            </a:r>
          </a:p>
          <a:p>
            <a:pPr marL="0" indent="0">
              <a:buNone/>
            </a:pPr>
            <a:r>
              <a:rPr lang="ru-RU" dirty="0" smtClean="0"/>
              <a:t>- разработку служебной карьеры на основе психологической ориентации работников;</a:t>
            </a:r>
          </a:p>
          <a:p>
            <a:pPr marL="0" indent="0">
              <a:buNone/>
            </a:pPr>
            <a:r>
              <a:rPr lang="ru-RU" dirty="0" smtClean="0"/>
              <a:t>- рост интеллектуальных способностей членов коллектива и уровня их образования формирование корпоративной культуры на основе норм поведения и образов идеальных сотрудников.</a:t>
            </a:r>
          </a:p>
          <a:p>
            <a:endParaRPr lang="ru-RU" dirty="0" smtClean="0"/>
          </a:p>
          <a:p>
            <a:pPr marL="0" indent="0">
              <a:buNone/>
            </a:pPr>
            <a:r>
              <a:rPr lang="ru-RU" dirty="0" smtClean="0"/>
              <a:t>Целесообразно, чтобы психологическое планирование и регулирование выполняла профессиональная психологическая служба предприятия, состоящая из социальных психологов.</a:t>
            </a:r>
            <a:endParaRPr lang="ru-RU" dirty="0"/>
          </a:p>
        </p:txBody>
      </p:sp>
    </p:spTree>
    <p:extLst>
      <p:ext uri="{BB962C8B-B14F-4D97-AF65-F5344CB8AC3E}">
        <p14:creationId xmlns:p14="http://schemas.microsoft.com/office/powerpoint/2010/main" val="2309524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i="1" u="sng" dirty="0" smtClean="0"/>
              <a:t>способам психологического воздействия относятся</a:t>
            </a:r>
            <a:r>
              <a:rPr lang="ru-RU" sz="2000" dirty="0" smtClean="0"/>
              <a:t>: внушение, убеждение, подражание, вовлечение, принуждение, побуждение, осуждение, требование, запрещение, плацебо, порицание, командование, обманутое ожидание, "взрыв", метод Сократа, намек, комплимент, похвала, просьба, совет.</a:t>
            </a:r>
            <a:endParaRPr lang="ru-RU" sz="2000" dirty="0"/>
          </a:p>
        </p:txBody>
      </p:sp>
      <p:sp>
        <p:nvSpPr>
          <p:cNvPr id="3" name="Объект 2"/>
          <p:cNvSpPr>
            <a:spLocks noGrp="1"/>
          </p:cNvSpPr>
          <p:nvPr>
            <p:ph idx="1"/>
          </p:nvPr>
        </p:nvSpPr>
        <p:spPr>
          <a:xfrm>
            <a:off x="845127" y="1816388"/>
            <a:ext cx="10515600" cy="4351338"/>
          </a:xfrm>
        </p:spPr>
        <p:txBody>
          <a:bodyPr>
            <a:normAutofit fontScale="70000" lnSpcReduction="20000"/>
          </a:bodyPr>
          <a:lstStyle/>
          <a:p>
            <a:pPr>
              <a:buFont typeface="Wingdings" panose="05000000000000000000" pitchFamily="2" charset="2"/>
              <a:buChar char="ü"/>
            </a:pPr>
            <a:r>
              <a:rPr lang="ru-RU" i="1" u="sng" dirty="0" smtClean="0"/>
              <a:t>Внушение </a:t>
            </a:r>
            <a:r>
              <a:rPr lang="ru-RU" dirty="0" smtClean="0"/>
              <a:t>представляет психологическое целенаправленное воздействие на личность подчиненного со стороны руководителя при помощи его апелляции к групповым ожиданиям и мотивам побуждения к труду. Внушение может вызвать у человека, иногда помимо его воли и сознания, определенное состояние чувств и привести к совершению человеком определенного поступка. Крайне негативной формой внушения является </a:t>
            </a:r>
            <a:r>
              <a:rPr lang="ru-RU" dirty="0" err="1" smtClean="0"/>
              <a:t>зомбирование</a:t>
            </a:r>
            <a:r>
              <a:rPr lang="ru-RU" dirty="0" smtClean="0"/>
              <a:t> личности, когда человеку прививаются строго определенные формы поведения, выходящие за пределы моральных норм (мафиозные группы, банд формирования, религиозные секты и др.).</a:t>
            </a:r>
          </a:p>
          <a:p>
            <a:pPr>
              <a:buFont typeface="Wingdings" panose="05000000000000000000" pitchFamily="2" charset="2"/>
              <a:buChar char="ü"/>
            </a:pPr>
            <a:r>
              <a:rPr lang="ru-RU" i="1" u="sng" dirty="0" smtClean="0"/>
              <a:t>Убеждение </a:t>
            </a:r>
            <a:r>
              <a:rPr lang="ru-RU" dirty="0" smtClean="0"/>
              <a:t>базируется на аргументированном и логическом воздействии на психику человека для достижения поставленных целей, снятия психологических барьеров, устранения конфликтов в коллективе.</a:t>
            </a:r>
          </a:p>
          <a:p>
            <a:pPr>
              <a:buFont typeface="Wingdings" panose="05000000000000000000" pitchFamily="2" charset="2"/>
              <a:buChar char="ü"/>
            </a:pPr>
            <a:r>
              <a:rPr lang="ru-RU" i="1" u="sng" dirty="0" smtClean="0"/>
              <a:t>Подражание</a:t>
            </a:r>
            <a:r>
              <a:rPr lang="ru-RU" dirty="0" smtClean="0"/>
              <a:t> является способом воздействия на отдельного работника или социальную группу путем личного примера руководителя или новатора производства, образцы поведения которого являются примером для других.</a:t>
            </a:r>
          </a:p>
          <a:p>
            <a:pPr>
              <a:buFont typeface="Wingdings" panose="05000000000000000000" pitchFamily="2" charset="2"/>
              <a:buChar char="ü"/>
            </a:pPr>
            <a:r>
              <a:rPr lang="ru-RU" i="1" u="sng" dirty="0" smtClean="0"/>
              <a:t>Вовлечение</a:t>
            </a:r>
            <a:r>
              <a:rPr lang="ru-RU" dirty="0" smtClean="0"/>
              <a:t> является психологическим приемом, при помощи которого работники становятся соучастниками трудового или общественного процесса, например выборов руководителя, принятия согласованных решений, соревнования в коллективе и др.</a:t>
            </a:r>
            <a:endParaRPr lang="ru-RU" dirty="0"/>
          </a:p>
        </p:txBody>
      </p:sp>
    </p:spTree>
    <p:extLst>
      <p:ext uri="{BB962C8B-B14F-4D97-AF65-F5344CB8AC3E}">
        <p14:creationId xmlns:p14="http://schemas.microsoft.com/office/powerpoint/2010/main" val="4095295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7164"/>
            <a:ext cx="10515600" cy="5779799"/>
          </a:xfrm>
        </p:spPr>
        <p:txBody>
          <a:bodyPr>
            <a:noAutofit/>
          </a:bodyPr>
          <a:lstStyle/>
          <a:p>
            <a:pPr marL="0" indent="0">
              <a:buNone/>
            </a:pPr>
            <a:r>
              <a:rPr lang="ru-RU" sz="1400" i="1" u="sng" dirty="0" smtClean="0"/>
              <a:t>Побуждение </a:t>
            </a:r>
            <a:r>
              <a:rPr lang="ru-RU" sz="1400" dirty="0" smtClean="0"/>
              <a:t>— позитивная форма морального воздействия на человека, когда подчеркиваются положительные качества работника, его квалификация и опыт, уверенность в успешном выполнении порученной работы, что позволяет повысить моральную значимость сотрудника на предприятии. В советский период для побуждения к труду широко использовались такие формы, как занесение на Доску почета, вручение Почетной грамоты, присвоение звания "Победитель соревнования", "Ударник труда" и др.</a:t>
            </a:r>
          </a:p>
          <a:p>
            <a:pPr marL="0" indent="0">
              <a:buNone/>
            </a:pPr>
            <a:r>
              <a:rPr lang="ru-RU" sz="1400" i="1" u="sng" dirty="0" smtClean="0"/>
              <a:t>Принуждение</a:t>
            </a:r>
            <a:r>
              <a:rPr lang="ru-RU" sz="1400" dirty="0" smtClean="0"/>
              <a:t> - крайняя форма морального воздействия, когда другие приемы воздействия на личность не дали результатов и работника заставляют, возможно, даже против его воли и желания, выполнять определенную работу. Желательно применять принуждение только в чрезвычайных (форс-мажорных) обстоятельствах, когда бездействие может привести к жертвам, ущербу, гибели имущества, людей, несчастным случаям.</a:t>
            </a:r>
          </a:p>
          <a:p>
            <a:pPr marL="0" indent="0">
              <a:buNone/>
            </a:pPr>
            <a:r>
              <a:rPr lang="ru-RU" sz="1400" i="1" u="sng" dirty="0" smtClean="0"/>
              <a:t>Осуждение </a:t>
            </a:r>
            <a:r>
              <a:rPr lang="ru-RU" sz="1400" dirty="0" smtClean="0"/>
              <a:t>- прием психологического воздействия на человека, который допускает большие отклонения от моральных норм в коллективе или результаты труда и качество работы которого крайне неудовлетворительны. Такой прием не может применяться для воздействия на людей со слабой психикой и практически бесполезен для воздействия на отсталую часть коллектива.</a:t>
            </a:r>
          </a:p>
          <a:p>
            <a:pPr marL="0" indent="0">
              <a:buNone/>
            </a:pPr>
            <a:r>
              <a:rPr lang="ru-RU" sz="1400" i="1" u="sng" dirty="0" smtClean="0"/>
              <a:t>Требование</a:t>
            </a:r>
            <a:r>
              <a:rPr lang="ru-RU" sz="1400" dirty="0" smtClean="0"/>
              <a:t> имеет силу распоряжения. В связи с этим оно может быть эффективным только в том случае, когда руководитель обладает большой властью или пользуется непререкаемым авторитетом. В других случаях этот прием может оказаться бесполезным или даже вредным. Во многих отношениях категорическое требование идентично с запрещением, выступающим в виде легкой формы принуждения.</a:t>
            </a:r>
          </a:p>
          <a:p>
            <a:pPr marL="0" indent="0">
              <a:buNone/>
            </a:pPr>
            <a:r>
              <a:rPr lang="ru-RU" sz="1400" i="1" u="sng" dirty="0" smtClean="0"/>
              <a:t>Запрещение</a:t>
            </a:r>
            <a:r>
              <a:rPr lang="ru-RU" sz="1400" dirty="0" smtClean="0"/>
              <a:t> предполагает тормозящее воздействие на личность. К нему мы относим запрещение импульсивных действий неустойчивого характера, что, в сущности, является вариантом внушения, а также запрещение недозволенного поведения (выпивка, бездеятельность, попытка хищения или брака).</a:t>
            </a:r>
          </a:p>
          <a:p>
            <a:pPr marL="0" indent="0">
              <a:buNone/>
            </a:pPr>
            <a:r>
              <a:rPr lang="ru-RU" sz="1400" i="1" u="sng" dirty="0" smtClean="0"/>
              <a:t>Метод Сократа </a:t>
            </a:r>
            <a:r>
              <a:rPr lang="ru-RU" sz="1400" dirty="0" smtClean="0"/>
              <a:t>основан на стремлении оградить собеседника от того, чтобы тот сказал "нет". Как только собеседник скажет "нет", его очень трудно повернуть в обратную сторону. Метод назван именем древнегреческого философа Сократа, который часто пользовался им, стараясь вести беседу так, чтобы собеседнику было легче сказать "да". Как мы знаем, Сократ непременно доказывал свою точку зрения, не вызывая со стороны оппонентов не только явного негодования, но даже самых незначительных негативных реакций.</a:t>
            </a:r>
          </a:p>
          <a:p>
            <a:pPr marL="0" indent="0">
              <a:buNone/>
            </a:pPr>
            <a:r>
              <a:rPr lang="ru-RU" sz="1400" i="1" u="sng" dirty="0" smtClean="0"/>
              <a:t>Намек </a:t>
            </a:r>
            <a:r>
              <a:rPr lang="ru-RU" sz="1400" dirty="0" smtClean="0"/>
              <a:t>- прием косвенного убеждения посредством шутки, иронии и аналогии. В некотором смысле формой намека может быть совет. Сущность намека состоит в том, что он апеллирует не к сознанию, не к логическому рассуждению, а к эмоциям. Поскольку намек таит в себе потенциальную возможность оскорбления личности собеседника, то пользоваться им лучше всего в ситуации конкретного настроения. Критерием меры здесь может выступить прогнозирование </a:t>
            </a:r>
            <a:r>
              <a:rPr lang="ru-RU" sz="1400" dirty="0" err="1" smtClean="0"/>
              <a:t>самопереживания</a:t>
            </a:r>
            <a:r>
              <a:rPr lang="ru-RU" sz="1400" dirty="0" smtClean="0"/>
              <a:t>: "Как бы я сам чувствовал себя, если бы мне подавали такие намеки?"</a:t>
            </a:r>
            <a:endParaRPr lang="ru-RU" sz="1400" dirty="0"/>
          </a:p>
        </p:txBody>
      </p:sp>
    </p:spTree>
    <p:extLst>
      <p:ext uri="{BB962C8B-B14F-4D97-AF65-F5344CB8AC3E}">
        <p14:creationId xmlns:p14="http://schemas.microsoft.com/office/powerpoint/2010/main" val="71510632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4959</Words>
  <Application>Microsoft Office PowerPoint</Application>
  <PresentationFormat>Широкоэкранный</PresentationFormat>
  <Paragraphs>171</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Calibri</vt:lpstr>
      <vt:lpstr>Calibri Light</vt:lpstr>
      <vt:lpstr>Wingdings</vt:lpstr>
      <vt:lpstr>Тема Office</vt:lpstr>
      <vt:lpstr>Конспекты </vt:lpstr>
      <vt:lpstr>Понятие об активном социально-психологическом обучении</vt:lpstr>
      <vt:lpstr>Презентация PowerPoint</vt:lpstr>
      <vt:lpstr>Недостатки работы обучаемых в группе</vt:lpstr>
      <vt:lpstr>Методы психологического воздействия и их место в социально-психологическом обучении.</vt:lpstr>
      <vt:lpstr> Социологические методы управления</vt:lpstr>
      <vt:lpstr>Психологические методы управления</vt:lpstr>
      <vt:lpstr>способам психологического воздействия относятся: внушение, убеждение, подражание, вовлечение, принуждение, побуждение, осуждение, требование, запрещение, плацебо, порицание, командование, обманутое ожидание, "взрыв", метод Сократа, намек, комплимент, похвала, просьба, совет.</vt:lpstr>
      <vt:lpstr>Презентация PowerPoint</vt:lpstr>
      <vt:lpstr>Презентация PowerPoint</vt:lpstr>
      <vt:lpstr>Дискуссионные методы активного обучения: назначение, классификация, психологический механизм воздействия.</vt:lpstr>
      <vt:lpstr>Презентация PowerPoint</vt:lpstr>
      <vt:lpstr>Презентация PowerPoint</vt:lpstr>
      <vt:lpstr>Формулировки используемые в споре дискуссии(по Н.Т.Оганесян): </vt:lpstr>
      <vt:lpstr>Игра как психолого-педагогическое явление.</vt:lpstr>
      <vt:lpstr>Презентация PowerPoint</vt:lpstr>
      <vt:lpstr>Классификация игровых методов активного обучения.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Понятие о социально-психологических тренинговых методах, их классификация.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Конспекты </dc:title>
  <dc:creator>Александра</dc:creator>
  <cp:lastModifiedBy>Александра</cp:lastModifiedBy>
  <cp:revision>8</cp:revision>
  <dcterms:created xsi:type="dcterms:W3CDTF">2021-10-18T10:10:06Z</dcterms:created>
  <dcterms:modified xsi:type="dcterms:W3CDTF">2021-10-18T11:48:15Z</dcterms:modified>
</cp:coreProperties>
</file>