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79" r:id="rId4"/>
    <p:sldId id="280" r:id="rId5"/>
    <p:sldId id="281" r:id="rId6"/>
    <p:sldId id="284" r:id="rId7"/>
    <p:sldId id="283" r:id="rId8"/>
    <p:sldId id="286" r:id="rId9"/>
    <p:sldId id="287" r:id="rId10"/>
    <p:sldId id="289" r:id="rId11"/>
    <p:sldId id="269" r:id="rId12"/>
    <p:sldId id="270" r:id="rId13"/>
    <p:sldId id="271" r:id="rId14"/>
    <p:sldId id="29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0EBA3-2282-4BD8-A52E-7C50CF32C2A0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FB85C9-547A-4188-8A62-98602EB47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43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FB85C9-547A-4188-8A62-98602EB477D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03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98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85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7936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554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3349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043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867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76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135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198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866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9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2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59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61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Класс </a:t>
            </a:r>
            <a:r>
              <a:rPr lang="ru-RU" b="1" dirty="0"/>
              <a:t>Млекопитающие.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Общая   </a:t>
            </a:r>
            <a:r>
              <a:rPr lang="ru-RU" b="1" dirty="0"/>
              <a:t>характеристика класса млекопитающих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2494" y="5445224"/>
            <a:ext cx="6400800" cy="1129680"/>
          </a:xfrm>
        </p:spPr>
        <p:txBody>
          <a:bodyPr/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188640"/>
            <a:ext cx="68865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prstClr val="black"/>
                </a:solidFill>
                <a:ea typeface="+mj-ea"/>
                <a:cs typeface="+mj-cs"/>
              </a:rPr>
              <a:t>У</a:t>
            </a:r>
            <a:r>
              <a:rPr lang="ru-RU" sz="3200" b="1" dirty="0" smtClean="0">
                <a:solidFill>
                  <a:prstClr val="black"/>
                </a:solidFill>
                <a:ea typeface="+mj-ea"/>
                <a:cs typeface="+mj-cs"/>
              </a:rPr>
              <a:t>рок </a:t>
            </a:r>
            <a:r>
              <a:rPr lang="ru-RU" sz="3200" b="1" dirty="0">
                <a:solidFill>
                  <a:prstClr val="black"/>
                </a:solidFill>
                <a:ea typeface="+mj-ea"/>
                <a:cs typeface="+mj-cs"/>
              </a:rPr>
              <a:t>биологии животных </a:t>
            </a:r>
            <a:r>
              <a:rPr lang="ru-RU" sz="3200" b="1" dirty="0" smtClean="0">
                <a:solidFill>
                  <a:prstClr val="black"/>
                </a:solidFill>
                <a:ea typeface="+mj-ea"/>
                <a:cs typeface="+mj-cs"/>
              </a:rPr>
              <a:t>- 7 класс </a:t>
            </a:r>
            <a:endParaRPr lang="ru-RU" sz="3200" b="1" dirty="0"/>
          </a:p>
        </p:txBody>
      </p:sp>
      <p:pic>
        <p:nvPicPr>
          <p:cNvPr id="5" name="Picture 9" descr="б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2556371" cy="165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7421" y="3297781"/>
            <a:ext cx="2762554" cy="191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79" y="3356992"/>
            <a:ext cx="2736304" cy="179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Млекопитающие</a:t>
            </a:r>
          </a:p>
        </p:txBody>
      </p:sp>
      <p:sp>
        <p:nvSpPr>
          <p:cNvPr id="47107" name="Rectangle 3"/>
          <p:cNvSpPr>
            <a:spLocks noGrp="1"/>
          </p:cNvSpPr>
          <p:nvPr>
            <p:ph idx="1"/>
          </p:nvPr>
        </p:nvSpPr>
        <p:spPr>
          <a:xfrm>
            <a:off x="611188" y="1268412"/>
            <a:ext cx="8229600" cy="4680867"/>
          </a:xfrm>
        </p:spPr>
        <p:txBody>
          <a:bodyPr>
            <a:normAutofit/>
          </a:bodyPr>
          <a:lstStyle/>
          <a:p>
            <a:r>
              <a:rPr lang="ru-RU" altLang="ru-RU" sz="2400" b="1" dirty="0" smtClean="0"/>
              <a:t>Млекопитающие — раздельнополые животные.  </a:t>
            </a:r>
          </a:p>
          <a:p>
            <a:r>
              <a:rPr lang="ru-RU" altLang="ru-RU" sz="2400" b="1" dirty="0" smtClean="0">
                <a:latin typeface="Times New Roman" pitchFamily="18" charset="0"/>
              </a:rPr>
              <a:t>Половой диморфизм.</a:t>
            </a:r>
          </a:p>
          <a:p>
            <a:r>
              <a:rPr lang="ru-RU" altLang="ru-RU" sz="2400" b="1" dirty="0" smtClean="0"/>
              <a:t>Внутреннее оплодотворение. </a:t>
            </a:r>
          </a:p>
          <a:p>
            <a:r>
              <a:rPr lang="ru-RU" altLang="ru-RU" sz="2400" b="1" dirty="0" smtClean="0"/>
              <a:t>Развитие в особом  мускульном  органе самок – матке (беременность). </a:t>
            </a:r>
          </a:p>
          <a:p>
            <a:r>
              <a:rPr lang="ru-RU" altLang="ru-RU" sz="2400" b="1" dirty="0"/>
              <a:t>Рождают детенышей различной степени </a:t>
            </a:r>
            <a:r>
              <a:rPr lang="ru-RU" altLang="ru-RU" sz="2400" b="1" dirty="0" smtClean="0"/>
              <a:t>развития. </a:t>
            </a:r>
          </a:p>
        </p:txBody>
      </p:sp>
      <p:pic>
        <p:nvPicPr>
          <p:cNvPr id="47109" name="Picture 5" descr="920599162"/>
          <p:cNvPicPr>
            <a:picLocks noChangeAspect="1" noChangeArrowheads="1"/>
          </p:cNvPicPr>
          <p:nvPr/>
        </p:nvPicPr>
        <p:blipFill>
          <a:blip r:embed="rId2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4077072"/>
            <a:ext cx="29527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88925855"/>
          <p:cNvPicPr>
            <a:picLocks noChangeAspect="1" noChangeArrowheads="1"/>
          </p:cNvPicPr>
          <p:nvPr/>
        </p:nvPicPr>
        <p:blipFill>
          <a:blip r:embed="rId3" cstate="screen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77072"/>
            <a:ext cx="30257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/>
              <a:t>5.  </a:t>
            </a:r>
            <a:r>
              <a:rPr lang="ru-RU" b="1" dirty="0" smtClean="0"/>
              <a:t>Размножение</a:t>
            </a:r>
            <a:r>
              <a:rPr lang="ru-RU" dirty="0" smtClean="0"/>
              <a:t>. Живорождение</a:t>
            </a:r>
            <a:r>
              <a:rPr lang="ru-RU" dirty="0"/>
              <a:t>. Вскармливание молоком, забота о потомстве. </a:t>
            </a:r>
          </a:p>
          <a:p>
            <a:r>
              <a:rPr lang="ru-RU" b="1" dirty="0"/>
              <a:t>6. </a:t>
            </a:r>
            <a:r>
              <a:rPr lang="ru-RU" b="1" dirty="0" smtClean="0"/>
              <a:t>Происхождение</a:t>
            </a:r>
            <a:r>
              <a:rPr lang="ru-RU" dirty="0" smtClean="0"/>
              <a:t>. Произошли </a:t>
            </a:r>
            <a:r>
              <a:rPr lang="ru-RU" dirty="0"/>
              <a:t>от неспециализированных палеозойских рептилий 160-170 млн. лет назад в мезозойскую эру в триасовый период. </a:t>
            </a:r>
          </a:p>
          <a:p>
            <a:r>
              <a:rPr lang="ru-RU" b="1" dirty="0"/>
              <a:t>7. </a:t>
            </a:r>
            <a:r>
              <a:rPr lang="ru-RU" b="1" dirty="0" smtClean="0"/>
              <a:t>Систематика</a:t>
            </a:r>
            <a:r>
              <a:rPr lang="ru-RU" dirty="0" smtClean="0"/>
              <a:t>.</a:t>
            </a:r>
            <a:endParaRPr lang="ru-RU" dirty="0"/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</a:rPr>
              <a:t>Класс Млекопитающие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		 			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Подкласс </a:t>
            </a:r>
            <a:r>
              <a:rPr lang="ru-RU" b="1" dirty="0" err="1">
                <a:solidFill>
                  <a:srgbClr val="FF0000"/>
                </a:solidFill>
              </a:rPr>
              <a:t>Первозвери</a:t>
            </a:r>
            <a:r>
              <a:rPr lang="ru-RU" b="1" dirty="0">
                <a:solidFill>
                  <a:srgbClr val="FF0000"/>
                </a:solidFill>
              </a:rPr>
              <a:t>		Подкласс Настоящие </a:t>
            </a:r>
            <a:r>
              <a:rPr lang="ru-RU" b="1" dirty="0" smtClean="0">
                <a:solidFill>
                  <a:srgbClr val="FF0000"/>
                </a:solidFill>
              </a:rPr>
              <a:t>звери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Отряд Однопроходные	            </a:t>
            </a:r>
            <a:r>
              <a:rPr lang="ru-RU" b="1" dirty="0" err="1">
                <a:solidFill>
                  <a:srgbClr val="FF0000"/>
                </a:solidFill>
              </a:rPr>
              <a:t>Инфракласс</a:t>
            </a:r>
            <a:r>
              <a:rPr lang="ru-RU" b="1" dirty="0">
                <a:solidFill>
                  <a:srgbClr val="FF0000"/>
                </a:solidFill>
              </a:rPr>
              <a:t> 	</a:t>
            </a:r>
            <a:r>
              <a:rPr lang="ru-RU" b="1" dirty="0" err="1" smtClean="0">
                <a:solidFill>
                  <a:srgbClr val="FF0000"/>
                </a:solidFill>
              </a:rPr>
              <a:t>Инфракласс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5 видов;	</a:t>
            </a:r>
            <a:r>
              <a:rPr lang="ru-RU" b="1" dirty="0" smtClean="0">
                <a:solidFill>
                  <a:srgbClr val="FF0000"/>
                </a:solidFill>
              </a:rPr>
              <a:t>	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Низшие </a:t>
            </a:r>
            <a:r>
              <a:rPr lang="ru-RU" b="1" dirty="0">
                <a:solidFill>
                  <a:srgbClr val="FF0000"/>
                </a:solidFill>
              </a:rPr>
              <a:t>звери </a:t>
            </a:r>
            <a:r>
              <a:rPr lang="ru-RU" b="1" dirty="0" smtClean="0">
                <a:solidFill>
                  <a:srgbClr val="FF0000"/>
                </a:solidFill>
              </a:rPr>
              <a:t>	Плацентарные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dirty="0">
                <a:solidFill>
                  <a:srgbClr val="FF0000"/>
                </a:solidFill>
              </a:rPr>
              <a:t>Утконос,            			                                                        </a:t>
            </a:r>
          </a:p>
          <a:p>
            <a:r>
              <a:rPr lang="ru-RU" dirty="0">
                <a:solidFill>
                  <a:srgbClr val="FF0000"/>
                </a:solidFill>
              </a:rPr>
              <a:t>Ехидна,  		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Отряд </a:t>
            </a:r>
            <a:r>
              <a:rPr lang="ru-RU" b="1" dirty="0">
                <a:solidFill>
                  <a:srgbClr val="FF0000"/>
                </a:solidFill>
              </a:rPr>
              <a:t>Сумчатые</a:t>
            </a: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</a:rPr>
              <a:t>Отряды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dirty="0" err="1" smtClean="0">
                <a:solidFill>
                  <a:srgbClr val="FF0000"/>
                </a:solidFill>
              </a:rPr>
              <a:t>Проехидна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				</a:t>
            </a: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</a:rPr>
              <a:t>Насекомоядные,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					Рукокрылые</a:t>
            </a:r>
            <a:r>
              <a:rPr lang="ru-RU" dirty="0">
                <a:solidFill>
                  <a:srgbClr val="FF0000"/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						</a:t>
            </a:r>
            <a:r>
              <a:rPr lang="ru-RU" dirty="0" smtClean="0">
                <a:solidFill>
                  <a:srgbClr val="FF0000"/>
                </a:solidFill>
              </a:rPr>
              <a:t>Грызуны</a:t>
            </a:r>
            <a:r>
              <a:rPr lang="ru-RU" dirty="0">
                <a:solidFill>
                  <a:srgbClr val="FF0000"/>
                </a:solidFill>
              </a:rPr>
              <a:t>,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					Зайцеобразные, 							Парнокопытные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							Непарнокопытные</a:t>
            </a:r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					</a:t>
            </a:r>
            <a:r>
              <a:rPr lang="ru-RU" dirty="0" smtClean="0">
                <a:solidFill>
                  <a:srgbClr val="FF0000"/>
                </a:solidFill>
              </a:rPr>
              <a:t>	Китообразные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smtClean="0">
                <a:solidFill>
                  <a:srgbClr val="FF0000"/>
                </a:solidFill>
              </a:rPr>
              <a:t>							Ластоногие</a:t>
            </a:r>
            <a:r>
              <a:rPr lang="ru-RU" dirty="0">
                <a:solidFill>
                  <a:srgbClr val="FF0000"/>
                </a:solidFill>
              </a:rPr>
              <a:t>, </a:t>
            </a: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FF0000"/>
                </a:solidFill>
              </a:rPr>
              <a:t>					Хищные </a:t>
            </a:r>
            <a:endParaRPr lang="ru-RU" dirty="0">
              <a:solidFill>
                <a:srgbClr val="FF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843808" y="1916832"/>
            <a:ext cx="792088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4571206" y="2429272"/>
            <a:ext cx="484566" cy="2796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004048" y="1846953"/>
            <a:ext cx="396044" cy="2498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4663" y="3211513"/>
            <a:ext cx="5730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341348"/>
            <a:ext cx="5730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429272"/>
            <a:ext cx="5730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2429272"/>
            <a:ext cx="57308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0391" y="3930419"/>
            <a:ext cx="2304256" cy="15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232" y="4418982"/>
            <a:ext cx="3169159" cy="2300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83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Таблица «Сравнительная характеристика представителей классов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Пресмыкающихся и Млекопитающих»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485123"/>
              </p:ext>
            </p:extLst>
          </p:nvPr>
        </p:nvGraphicFramePr>
        <p:xfrm>
          <a:off x="467544" y="1556792"/>
          <a:ext cx="8229600" cy="4922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Черты строения и образ жизни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Пресмыкающиеся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Млекопитающие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80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Место обитания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80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Покровы тела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80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Органы дыхания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80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Число камер в сердце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80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Нервная система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80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Температура тела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80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Способы размножения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14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Прогрессивные </a:t>
            </a:r>
            <a:r>
              <a:rPr lang="ru-RU" b="1" dirty="0" smtClean="0">
                <a:solidFill>
                  <a:srgbClr val="FF0000"/>
                </a:solidFill>
              </a:rPr>
              <a:t>черты класса Млекопитающих</a:t>
            </a:r>
            <a:r>
              <a:rPr lang="ru-RU" b="1" dirty="0" smtClean="0">
                <a:solidFill>
                  <a:srgbClr val="7030A0"/>
                </a:solidFill>
              </a:rPr>
              <a:t>: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r>
              <a:rPr lang="ru-RU" b="1" dirty="0" smtClean="0"/>
              <a:t>1</a:t>
            </a:r>
            <a:r>
              <a:rPr lang="ru-RU" b="1" dirty="0"/>
              <a:t>.	Высокое развитие нервной системы, есть кора больших полушарий. </a:t>
            </a:r>
          </a:p>
          <a:p>
            <a:r>
              <a:rPr lang="ru-RU" b="1" dirty="0"/>
              <a:t>2.	Дифференцировка позвоночного столба на чётко выраженные отделы, перемещение конечностей с боков тела под туловище. </a:t>
            </a:r>
          </a:p>
          <a:p>
            <a:r>
              <a:rPr lang="ru-RU" b="1" dirty="0"/>
              <a:t>3.	Возникновение органов, обеспечивающих развитие зародыша в теле матери, и вскармливание детёнышей молоком. </a:t>
            </a:r>
          </a:p>
          <a:p>
            <a:r>
              <a:rPr lang="ru-RU" b="1" dirty="0"/>
              <a:t>4.	Появление шерстного покрова. </a:t>
            </a:r>
          </a:p>
          <a:p>
            <a:r>
              <a:rPr lang="ru-RU" b="1" dirty="0"/>
              <a:t>5.	Полное разделение кругов кровообращения и возникновение </a:t>
            </a:r>
            <a:r>
              <a:rPr lang="ru-RU" b="1" dirty="0" err="1"/>
              <a:t>теплокровности</a:t>
            </a:r>
            <a:r>
              <a:rPr lang="ru-RU" b="1" dirty="0"/>
              <a:t>. </a:t>
            </a:r>
          </a:p>
          <a:p>
            <a:r>
              <a:rPr lang="ru-RU" b="1" dirty="0"/>
              <a:t>6.	Возникновение альвеолярных лёгких. </a:t>
            </a:r>
          </a:p>
        </p:txBody>
      </p:sp>
    </p:spTree>
    <p:extLst>
      <p:ext uri="{BB962C8B-B14F-4D97-AF65-F5344CB8AC3E}">
        <p14:creationId xmlns:p14="http://schemas.microsoft.com/office/powerpoint/2010/main" val="10337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Вывод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67" y="1196752"/>
            <a:ext cx="8229600" cy="3384376"/>
          </a:xfrm>
        </p:spPr>
        <p:txBody>
          <a:bodyPr>
            <a:normAutofit/>
          </a:bodyPr>
          <a:lstStyle/>
          <a:p>
            <a:r>
              <a:rPr lang="ru-RU" b="1" dirty="0" smtClean="0"/>
              <a:t>Млекопитающие, </a:t>
            </a:r>
            <a:r>
              <a:rPr lang="ru-RU" b="1" dirty="0"/>
              <a:t>составляют наиболее высокоорганизованный класс позвоночных животных. </a:t>
            </a:r>
            <a:endParaRPr lang="ru-RU" b="1" dirty="0" smtClean="0"/>
          </a:p>
          <a:p>
            <a:r>
              <a:rPr lang="ru-RU" b="1" dirty="0" smtClean="0"/>
              <a:t>Они </a:t>
            </a:r>
            <a:r>
              <a:rPr lang="ru-RU" b="1" dirty="0"/>
              <a:t>широко расселились по планете и приспособились к существованию в самых разнообразных условиях. Этому способствовало то, что млекопитающие в отношении своей организации и физиологических особенностей самая прогрессивная группа животных.</a:t>
            </a:r>
          </a:p>
        </p:txBody>
      </p:sp>
      <p:pic>
        <p:nvPicPr>
          <p:cNvPr id="5122" name="Picture 2" descr="http://justclickit.ru/flash/anim/anim%20(2829)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5085184"/>
            <a:ext cx="3044272" cy="1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zooclub.ru/attach/fotogal/anima/524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s://zooclub.ru/attach/fotogal/anima/524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://smiles24.ru/data/smiles/anime-jivotnie-253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4" y="3978697"/>
            <a:ext cx="2095401" cy="271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6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Млекопитающие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57200" y="1196752"/>
            <a:ext cx="4114800" cy="49294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altLang="ru-RU" sz="2400" b="1" dirty="0"/>
              <a:t>Питаются молоком, </a:t>
            </a:r>
            <a:endParaRPr lang="ru-RU" altLang="ru-RU" sz="2400" b="1" dirty="0" smtClean="0"/>
          </a:p>
          <a:p>
            <a:pPr>
              <a:lnSpc>
                <a:spcPct val="90000"/>
              </a:lnSpc>
            </a:pPr>
            <a:r>
              <a:rPr lang="ru-RU" altLang="ru-RU" sz="2400" b="1" dirty="0" smtClean="0"/>
              <a:t>высокоорганизованные животные,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 smtClean="0"/>
              <a:t>тело млекопитающих покрыто волосами, или  шерстью (отсутствие волосяного покрова у ряда видов — явление вторичное).  </a:t>
            </a:r>
          </a:p>
        </p:txBody>
      </p:sp>
      <p:pic>
        <p:nvPicPr>
          <p:cNvPr id="32772" name="Picture 4" descr="вибрисы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63335" y="4405124"/>
            <a:ext cx="2754407" cy="220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e3b42d44b29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628775"/>
            <a:ext cx="2592388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269233"/>
            <a:ext cx="2809875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94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Млекопитающие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107504" y="2924944"/>
            <a:ext cx="2865512" cy="374441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ru-RU" altLang="ru-RU" sz="2400" dirty="0" smtClean="0">
                <a:latin typeface="Arial" charset="0"/>
              </a:rPr>
              <a:t>Есть особая куполообразная мышца – </a:t>
            </a:r>
            <a:r>
              <a:rPr lang="ru-RU" altLang="ru-RU" sz="2400" u="sng" dirty="0" smtClean="0">
                <a:latin typeface="Arial" charset="0"/>
              </a:rPr>
              <a:t>диафрагма</a:t>
            </a:r>
            <a:r>
              <a:rPr lang="ru-RU" altLang="ru-RU" sz="2400" dirty="0" smtClean="0">
                <a:latin typeface="Arial" charset="0"/>
              </a:rPr>
              <a:t>, отделяющая грудную полость от брюшной и участвующая в дыхании.</a:t>
            </a:r>
          </a:p>
          <a:p>
            <a:pPr>
              <a:lnSpc>
                <a:spcPct val="90000"/>
              </a:lnSpc>
            </a:pPr>
            <a:endParaRPr lang="ru-RU" altLang="ru-RU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3016" y="2312876"/>
            <a:ext cx="5808645" cy="435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7103" y="1208550"/>
            <a:ext cx="824211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ru-RU" altLang="ru-RU" sz="2400" b="1" dirty="0">
                <a:solidFill>
                  <a:prstClr val="black"/>
                </a:solidFill>
              </a:rPr>
              <a:t>У  млекопитающих хорошо развита мускулатура, что обусловлено большим разнообразием их движений. Наиболее сильно развиты мышцы  конечностей.</a:t>
            </a:r>
          </a:p>
        </p:txBody>
      </p:sp>
    </p:spTree>
    <p:extLst>
      <p:ext uri="{BB962C8B-B14F-4D97-AF65-F5344CB8AC3E}">
        <p14:creationId xmlns:p14="http://schemas.microsoft.com/office/powerpoint/2010/main" val="170801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Млекопитающие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400" b="1" dirty="0" smtClean="0"/>
              <a:t>Пищеварительная система млекопитающих состоит в основном из тех же отделов, что и у пресмыкающихся.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400" b="1" dirty="0" smtClean="0"/>
              <a:t>Пища поступает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/>
              <a:t>в рот,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/>
              <a:t>в глотку,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/>
              <a:t>пищевод,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/>
              <a:t>желудок,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/>
              <a:t>в кишечник,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/>
              <a:t>заканчивается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400" b="1" dirty="0"/>
              <a:t> </a:t>
            </a:r>
            <a:r>
              <a:rPr lang="ru-RU" altLang="ru-RU" sz="2400" b="1" dirty="0" smtClean="0"/>
              <a:t>    анальным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altLang="ru-RU" sz="2400" b="1" dirty="0" smtClean="0"/>
              <a:t>     отверстием. </a:t>
            </a:r>
          </a:p>
        </p:txBody>
      </p:sp>
      <p:pic>
        <p:nvPicPr>
          <p:cNvPr id="36868" name="Picture 4" descr="пищ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9855" y="2722562"/>
            <a:ext cx="5963321" cy="344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927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Млекопитающие</a:t>
            </a: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ru-RU" altLang="ru-RU" sz="2400" b="1" dirty="0" smtClean="0"/>
              <a:t>Рот зверей окружен мягкими губами (губы есть только у млекопитающих) и челюстями с зубами.</a:t>
            </a:r>
          </a:p>
          <a:p>
            <a:r>
              <a:rPr lang="ru-RU" altLang="ru-RU" sz="2400" b="1" dirty="0" smtClean="0"/>
              <a:t>3убы млекопитающих дифференцированы на 3 типа:</a:t>
            </a:r>
          </a:p>
          <a:p>
            <a:r>
              <a:rPr lang="ru-RU" altLang="ru-RU" sz="2400" b="1" dirty="0" smtClean="0"/>
              <a:t>резцы, </a:t>
            </a:r>
          </a:p>
          <a:p>
            <a:r>
              <a:rPr lang="ru-RU" altLang="ru-RU" sz="2400" b="1" dirty="0" smtClean="0"/>
              <a:t>клыки,</a:t>
            </a:r>
          </a:p>
          <a:p>
            <a:r>
              <a:rPr lang="ru-RU" altLang="ru-RU" sz="2400" b="1" dirty="0" smtClean="0"/>
              <a:t>коренные.</a:t>
            </a:r>
            <a:r>
              <a:rPr lang="ru-RU" altLang="ru-RU" b="1" dirty="0" smtClean="0"/>
              <a:t> </a:t>
            </a:r>
          </a:p>
        </p:txBody>
      </p:sp>
      <p:pic>
        <p:nvPicPr>
          <p:cNvPr id="37892" name="Picture 4" descr="зуб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4437063"/>
            <a:ext cx="3240087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 descr="chacmababoon2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5" y="3213100"/>
            <a:ext cx="2314575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3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Млекопитающие</a:t>
            </a:r>
          </a:p>
        </p:txBody>
      </p:sp>
      <p:sp>
        <p:nvSpPr>
          <p:cNvPr id="40963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3609975" cy="4525963"/>
          </a:xfrm>
        </p:spPr>
        <p:txBody>
          <a:bodyPr/>
          <a:lstStyle/>
          <a:p>
            <a:r>
              <a:rPr lang="ru-RU" altLang="ru-RU" sz="2400" b="1" dirty="0" smtClean="0"/>
              <a:t>Кровеносные системы млекопитающих и птиц очень похожи. </a:t>
            </a:r>
          </a:p>
          <a:p>
            <a:r>
              <a:rPr lang="ru-RU" altLang="ru-RU" sz="2400" b="1" dirty="0" smtClean="0"/>
              <a:t>Сердце состоит из четырех камер, а кровеносные сосуды образуют два круга  кровообращения.</a:t>
            </a:r>
          </a:p>
        </p:txBody>
      </p:sp>
      <p:pic>
        <p:nvPicPr>
          <p:cNvPr id="40964" name="Picture 4" descr="0006-007-Krovenosnaja-siste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773238"/>
            <a:ext cx="4679950" cy="37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9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Млекопитающие</a:t>
            </a:r>
          </a:p>
        </p:txBody>
      </p:sp>
      <p:sp>
        <p:nvSpPr>
          <p:cNvPr id="39939" name="Rectangle 3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 dirty="0" smtClean="0"/>
              <a:t>Все млекопитающие дышат атмосферным воздухом при помощи легких. Легкие имеют сложное мелкоячеистое строение. Вдох и выдох у зверей осуществляется за счет изменения объема грудной полости, достигаемого путем сокращения межреберных мышц и диафрагмы.</a:t>
            </a:r>
          </a:p>
          <a:p>
            <a:pPr>
              <a:lnSpc>
                <a:spcPct val="90000"/>
              </a:lnSpc>
            </a:pPr>
            <a:r>
              <a:rPr lang="ru-RU" altLang="ru-RU" sz="2400" b="1" dirty="0" smtClean="0"/>
              <a:t> В гортани зверей хорошо развиты голосовые связки. Издавая при их помощи различные звуки, звери оповещают друг друга об опасности или своем местонахождении.</a:t>
            </a:r>
          </a:p>
        </p:txBody>
      </p:sp>
      <p:pic>
        <p:nvPicPr>
          <p:cNvPr id="39941" name="Picture 5" descr="орган дыха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275" y="4437112"/>
            <a:ext cx="6232447" cy="218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7944" y="4436721"/>
            <a:ext cx="1313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диафрагма</a:t>
            </a:r>
            <a:endParaRPr lang="ru-RU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4496882" y="4806053"/>
            <a:ext cx="411574" cy="44946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6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/>
              <a:t>Млекопитающие</a:t>
            </a:r>
          </a:p>
        </p:txBody>
      </p:sp>
      <p:sp>
        <p:nvSpPr>
          <p:cNvPr id="43011" name="Rectangle 3"/>
          <p:cNvSpPr>
            <a:spLocks noGrp="1"/>
          </p:cNvSpPr>
          <p:nvPr>
            <p:ph idx="1"/>
          </p:nvPr>
        </p:nvSpPr>
        <p:spPr>
          <a:xfrm>
            <a:off x="457200" y="1600200"/>
            <a:ext cx="4259263" cy="28368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 smtClean="0"/>
              <a:t>Органами выделения млекопитающих служат парные почки бобовидной формы, расположенные вдоль позвоночника в тазовой области.  Частично выделительную функцию выполняют потовые железы кожи.</a:t>
            </a:r>
          </a:p>
        </p:txBody>
      </p:sp>
      <p:pic>
        <p:nvPicPr>
          <p:cNvPr id="43012" name="Picture 4" descr="вы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2133600"/>
            <a:ext cx="301942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77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Млекопитающие</a:t>
            </a:r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>
          <a:xfrm>
            <a:off x="323528" y="1124744"/>
            <a:ext cx="5112568" cy="5544616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400" b="1" dirty="0" smtClean="0"/>
              <a:t>Из пяти отделов головного мозга особенно развиты у млекопитающих большие  полушария переднего мозга. Поверхность их у большинства зверей имеет кору, образованную бороздами и извилинами. Особенно хорошо развита кора у высших млекопитающих (приматы, хищные, ластоногие и китообразные), отличающих сложным поведением. Примитивные звери	 (насекомоядные, грызуны, сумчатые) имеют почти гладкие полушария головного мозга.</a:t>
            </a:r>
          </a:p>
        </p:txBody>
      </p:sp>
      <p:pic>
        <p:nvPicPr>
          <p:cNvPr id="44036" name="Picture 4" descr="mozg-kosh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7498" y="1556792"/>
            <a:ext cx="343527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7" name="Picture 5" descr="г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4005263"/>
            <a:ext cx="2952750" cy="221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76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277</TotalTime>
  <Words>685</Words>
  <Application>Microsoft Office PowerPoint</Application>
  <PresentationFormat>Экран (4:3)</PresentationFormat>
  <Paragraphs>96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Аспект</vt:lpstr>
      <vt:lpstr>Класс Млекопитающие.  Общая   характеристика класса млекопитающих </vt:lpstr>
      <vt:lpstr>Млекопитающие</vt:lpstr>
      <vt:lpstr>Млекопитающие</vt:lpstr>
      <vt:lpstr>Млекопитающие</vt:lpstr>
      <vt:lpstr>Млекопитающие</vt:lpstr>
      <vt:lpstr>Млекопитающие</vt:lpstr>
      <vt:lpstr>Млекопитающие</vt:lpstr>
      <vt:lpstr>Млекопитающие</vt:lpstr>
      <vt:lpstr>Млекопитающие</vt:lpstr>
      <vt:lpstr>Млекопитающие</vt:lpstr>
      <vt:lpstr>Презентация PowerPoint</vt:lpstr>
      <vt:lpstr>Таблица «Сравнительная характеристика представителей классов  Пресмыкающихся и Млекопитающих»</vt:lpstr>
      <vt:lpstr>Прогрессивные черты класса Млекопитающих: </vt:lpstr>
      <vt:lpstr>Вывод: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 Млекопитающие.  Общая   характеристика класса млекопитающих</dc:title>
  <dc:creator>User</dc:creator>
  <cp:lastModifiedBy>Виталий</cp:lastModifiedBy>
  <cp:revision>33</cp:revision>
  <dcterms:created xsi:type="dcterms:W3CDTF">2018-02-26T09:12:30Z</dcterms:created>
  <dcterms:modified xsi:type="dcterms:W3CDTF">2020-04-13T17:05:09Z</dcterms:modified>
</cp:coreProperties>
</file>