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Default Extension="xlsx" ContentType="application/vnd.openxmlformats-officedocument.spreadsheetml.sheet"/>
  <Override PartName="/ppt/legacyDocTextInfo.bin" ContentType="application/vnd.ms-office.legacyDocTextInfo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Default Extension="bin" ContentType="application/vnd.ms-office.legacyDiagramText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sldIdLst>
    <p:sldId id="256" r:id="rId2"/>
    <p:sldId id="263" r:id="rId3"/>
    <p:sldId id="268" r:id="rId4"/>
    <p:sldId id="278" r:id="rId5"/>
    <p:sldId id="257" r:id="rId6"/>
    <p:sldId id="259" r:id="rId7"/>
    <p:sldId id="262" r:id="rId8"/>
    <p:sldId id="287" r:id="rId9"/>
    <p:sldId id="271" r:id="rId10"/>
    <p:sldId id="270" r:id="rId11"/>
    <p:sldId id="290" r:id="rId12"/>
    <p:sldId id="295" r:id="rId13"/>
    <p:sldId id="298" r:id="rId14"/>
    <p:sldId id="273" r:id="rId15"/>
    <p:sldId id="275" r:id="rId16"/>
    <p:sldId id="277" r:id="rId17"/>
    <p:sldId id="276" r:id="rId18"/>
    <p:sldId id="285" r:id="rId19"/>
    <p:sldId id="279" r:id="rId20"/>
    <p:sldId id="300" r:id="rId21"/>
    <p:sldId id="303" r:id="rId22"/>
    <p:sldId id="304" r:id="rId23"/>
    <p:sldId id="281" r:id="rId24"/>
    <p:sldId id="283" r:id="rId25"/>
    <p:sldId id="266" r:id="rId26"/>
    <p:sldId id="264" r:id="rId27"/>
  </p:sldIdLst>
  <p:sldSz cx="9144000" cy="6858000" type="screen4x3"/>
  <p:notesSz cx="6797675" cy="9926638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 vertBarState="maximized">
    <p:restoredLeft sz="34615" autoAdjust="0"/>
    <p:restoredTop sz="86364" autoAdjust="0"/>
  </p:normalViewPr>
  <p:slideViewPr>
    <p:cSldViewPr>
      <p:cViewPr varScale="1">
        <p:scale>
          <a:sx n="93" d="100"/>
          <a:sy n="93" d="100"/>
        </p:scale>
        <p:origin x="-234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microsoft.com/office/2006/relationships/legacyDocTextInfo" Target="legacyDocTextInfo.bin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style val="38"/>
  <c:chart>
    <c:autoTitleDeleted val="1"/>
    <c:view3D>
      <c:depthPercent val="100"/>
      <c:rAngAx val="1"/>
    </c:view3D>
    <c:plotArea>
      <c:layout/>
      <c:bar3D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cat>
            <c:strRef>
              <c:f>Лист1!$A$2:$A$9</c:f>
              <c:strCache>
                <c:ptCount val="8"/>
                <c:pt idx="0">
                  <c:v>Кислород (47%)</c:v>
                </c:pt>
                <c:pt idx="1">
                  <c:v>Кремний (29%)</c:v>
                </c:pt>
                <c:pt idx="2">
                  <c:v>Алюминий (8%)</c:v>
                </c:pt>
                <c:pt idx="3">
                  <c:v>Железо (4,7%)</c:v>
                </c:pt>
                <c:pt idx="4">
                  <c:v>Кальций (2,96%)</c:v>
                </c:pt>
                <c:pt idx="5">
                  <c:v>Натрий и калий (2,5%)</c:v>
                </c:pt>
                <c:pt idx="6">
                  <c:v>Магний (1,9%)</c:v>
                </c:pt>
                <c:pt idx="7">
                  <c:v>Доп. Элементы (1%)</c:v>
                </c:pt>
              </c:strCache>
            </c:strRef>
          </c:cat>
          <c:val>
            <c:numRef>
              <c:f>Лист1!$B$2:$B$9</c:f>
              <c:numCache>
                <c:formatCode>0%</c:formatCode>
                <c:ptCount val="8"/>
                <c:pt idx="0">
                  <c:v>0.47000000000000003</c:v>
                </c:pt>
                <c:pt idx="1">
                  <c:v>0.29000000000000004</c:v>
                </c:pt>
                <c:pt idx="2">
                  <c:v>8.0000000000000016E-2</c:v>
                </c:pt>
                <c:pt idx="3" formatCode="0.00%">
                  <c:v>4.7000000000000014E-2</c:v>
                </c:pt>
                <c:pt idx="4" formatCode="0.00%">
                  <c:v>2.9600000000000005E-2</c:v>
                </c:pt>
                <c:pt idx="5" formatCode="0.00%">
                  <c:v>2.5000000000000005E-2</c:v>
                </c:pt>
                <c:pt idx="6" formatCode="0.00%">
                  <c:v>1.9000000000000003E-2</c:v>
                </c:pt>
                <c:pt idx="7">
                  <c:v>1.0000000000000002E-2</c:v>
                </c:pt>
              </c:numCache>
            </c:numRef>
          </c:val>
        </c:ser>
        <c:shape val="cylinder"/>
        <c:axId val="99163520"/>
        <c:axId val="96879744"/>
        <c:axId val="0"/>
      </c:bar3DChart>
      <c:catAx>
        <c:axId val="99163520"/>
        <c:scaling>
          <c:orientation val="minMax"/>
        </c:scaling>
        <c:axPos val="b"/>
        <c:numFmt formatCode="General" sourceLinked="1"/>
        <c:tickLblPos val="nextTo"/>
        <c:crossAx val="96879744"/>
        <c:crosses val="autoZero"/>
        <c:auto val="1"/>
        <c:lblAlgn val="ctr"/>
        <c:lblOffset val="100"/>
      </c:catAx>
      <c:valAx>
        <c:axId val="96879744"/>
        <c:scaling>
          <c:orientation val="minMax"/>
        </c:scaling>
        <c:axPos val="l"/>
        <c:majorGridlines/>
        <c:numFmt formatCode="0%" sourceLinked="1"/>
        <c:tickLblPos val="nextTo"/>
        <c:crossAx val="99163520"/>
        <c:crosses val="autoZero"/>
        <c:crossBetween val="between"/>
      </c:valAx>
      <c:spPr>
        <a:noFill/>
        <a:ln w="25410">
          <a:noFill/>
        </a:ln>
      </c:spPr>
    </c:plotArea>
    <c:plotVisOnly val="1"/>
    <c:dispBlanksAs val="gap"/>
  </c:chart>
  <c:txPr>
    <a:bodyPr/>
    <a:lstStyle/>
    <a:p>
      <a:pPr>
        <a:defRPr sz="1801"/>
      </a:pPr>
      <a:endParaRPr lang="ru-RU"/>
    </a:p>
  </c:txPr>
  <c:externalData r:id="rId1"/>
</c:chartSpace>
</file>

<file path=ppt/drawings/_rels/vmlDrawing1.vml.rels><?xml version="1.0" encoding="UTF-8" standalone="yes"?>
<Relationships xmlns="http://schemas.openxmlformats.org/package/2006/relationships"><Relationship Id="rId3" Type="http://schemas.microsoft.com/office/2006/relationships/legacyDiagramText" Target="legacyDiagramText3.bin"/><Relationship Id="rId2" Type="http://schemas.microsoft.com/office/2006/relationships/legacyDiagramText" Target="legacyDiagramText2.bin"/><Relationship Id="rId1" Type="http://schemas.microsoft.com/office/2006/relationships/legacyDiagramText" Target="legacyDiagramText1.bin"/><Relationship Id="rId5" Type="http://schemas.microsoft.com/office/2006/relationships/legacyDiagramText" Target="legacyDiagramText5.bin"/><Relationship Id="rId4" Type="http://schemas.microsoft.com/office/2006/relationships/legacyDiagramText" Target="legacyDiagramText4.bin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Прямая соединительная линия 3"/>
          <p:cNvCxnSpPr/>
          <p:nvPr/>
        </p:nvCxnSpPr>
        <p:spPr>
          <a:xfrm>
            <a:off x="1463675" y="3549650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Прямая соединительная линия 4"/>
          <p:cNvCxnSpPr/>
          <p:nvPr/>
        </p:nvCxnSpPr>
        <p:spPr>
          <a:xfrm>
            <a:off x="4708525" y="3549650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Овал 5"/>
          <p:cNvSpPr/>
          <p:nvPr/>
        </p:nvSpPr>
        <p:spPr>
          <a:xfrm>
            <a:off x="4540250" y="3525838"/>
            <a:ext cx="46038" cy="46037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28" name="Заголовок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7" name="Дата 1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5AD10F-7A82-46D4-B597-77566D6FDC8D}" type="datetimeFigureOut">
              <a:rPr lang="ru-RU"/>
              <a:pPr>
                <a:defRPr/>
              </a:pPr>
              <a:t>06.04.2017</a:t>
            </a:fld>
            <a:endParaRPr lang="ru-RU"/>
          </a:p>
        </p:txBody>
      </p:sp>
      <p:sp>
        <p:nvSpPr>
          <p:cNvPr id="8" name="Номер слайда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B0EB34-FC0A-4B04-AB0D-08E9EC37A59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10" name="Нижний колонтитул 16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FFAF30-63FE-4BB4-A9C1-5E0778123C68}" type="datetimeFigureOut">
              <a:rPr lang="ru-RU"/>
              <a:pPr>
                <a:defRPr/>
              </a:pPr>
              <a:t>06.04.2017</a:t>
            </a:fld>
            <a:endParaRPr lang="ru-RU"/>
          </a:p>
        </p:txBody>
      </p:sp>
      <p:sp>
        <p:nvSpPr>
          <p:cNvPr id="5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4EEC2B-26C9-4574-9C32-E79EAA5E7CE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A5E3C9-6865-4A02-B496-36242ACF4A5D}" type="datetimeFigureOut">
              <a:rPr lang="ru-RU"/>
              <a:pPr>
                <a:defRPr/>
              </a:pPr>
              <a:t>06.04.2017</a:t>
            </a:fld>
            <a:endParaRPr lang="ru-RU"/>
          </a:p>
        </p:txBody>
      </p:sp>
      <p:sp>
        <p:nvSpPr>
          <p:cNvPr id="5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CB512C-7147-451A-A9FB-F0EFB54325E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dgm">
  <p:cSld name="Заголовок, схема или организационная диаграм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SmartArt 2"/>
          <p:cNvSpPr>
            <a:spLocks noGrp="1"/>
          </p:cNvSpPr>
          <p:nvPr>
            <p:ph type="dgm" idx="1"/>
          </p:nvPr>
        </p:nvSpPr>
        <p:spPr>
          <a:xfrm>
            <a:off x="457200" y="1600200"/>
            <a:ext cx="8229600" cy="4525963"/>
          </a:xfrm>
        </p:spPr>
        <p:txBody>
          <a:bodyPr>
            <a:normAutofit/>
          </a:bodyPr>
          <a:lstStyle/>
          <a:p>
            <a:pPr lvl="0"/>
            <a:endParaRPr lang="ru-RU" noProof="0" smtClean="0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C4688E-F906-4C00-8E28-82C6BA0E62A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</p:spPr>
        <p:txBody>
          <a:bodyPr>
            <a:normAutofit/>
          </a:bodyPr>
          <a:lstStyle/>
          <a:p>
            <a:pPr lvl="0"/>
            <a:endParaRPr lang="ru-RU" noProof="0" smtClean="0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5365C6-3BD8-4A9B-8983-EB85D9BCA20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Содержимое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FA0073-72CC-44F9-87E8-779C9DBCA2FE}" type="datetimeFigureOut">
              <a:rPr lang="ru-RU"/>
              <a:pPr>
                <a:defRPr/>
              </a:pPr>
              <a:t>06.04.2017</a:t>
            </a:fld>
            <a:endParaRPr lang="ru-RU"/>
          </a:p>
        </p:txBody>
      </p:sp>
      <p:sp>
        <p:nvSpPr>
          <p:cNvPr id="5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7CA142-F490-41BB-8913-9F1FB14079F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Прямая соединительная линия 3"/>
          <p:cNvCxnSpPr/>
          <p:nvPr/>
        </p:nvCxnSpPr>
        <p:spPr>
          <a:xfrm>
            <a:off x="685800" y="4916488"/>
            <a:ext cx="7924800" cy="4762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5EE8AAB-2D38-4341-87F7-B34157130EF6}" type="datetimeFigureOut">
              <a:rPr lang="ru-RU"/>
              <a:pPr>
                <a:defRPr/>
              </a:pPr>
              <a:t>06.04.2017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AB43F0-44A2-4EDF-99AD-0177C6056A7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6EFECC-51AA-42F5-B294-8AA5AEB2207B}" type="datetimeFigureOut">
              <a:rPr lang="ru-RU"/>
              <a:pPr>
                <a:defRPr/>
              </a:pPr>
              <a:t>06.04.2017</a:t>
            </a:fld>
            <a:endParaRPr lang="ru-RU"/>
          </a:p>
        </p:txBody>
      </p:sp>
      <p:sp>
        <p:nvSpPr>
          <p:cNvPr id="6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10DD52-64AE-418E-A614-01F3877E717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Прямая соединительная линия 6"/>
          <p:cNvCxnSpPr/>
          <p:nvPr/>
        </p:nvCxnSpPr>
        <p:spPr>
          <a:xfrm>
            <a:off x="563563" y="2179638"/>
            <a:ext cx="3748087" cy="1587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единительная линия 7"/>
          <p:cNvCxnSpPr/>
          <p:nvPr/>
        </p:nvCxnSpPr>
        <p:spPr>
          <a:xfrm>
            <a:off x="4754563" y="2179638"/>
            <a:ext cx="3749675" cy="1587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2" name="Содержимое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34" name="Содержимое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2" name="Текст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37C016-3704-4A11-BFB1-79EF11BE7D6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10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1" name="Дата 6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B89AE4-9C69-49D9-BFAA-3CFAADCD1DC0}" type="datetimeFigureOut">
              <a:rPr lang="ru-RU"/>
              <a:pPr>
                <a:defRPr/>
              </a:pPr>
              <a:t>06.04.2017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542A804-9B1D-45A3-96B0-3622011F2AD2}" type="datetimeFigureOut">
              <a:rPr lang="ru-RU"/>
              <a:pPr>
                <a:defRPr/>
              </a:pPr>
              <a:t>06.04.2017</a:t>
            </a:fld>
            <a:endParaRPr lang="ru-RU"/>
          </a:p>
        </p:txBody>
      </p:sp>
      <p:sp>
        <p:nvSpPr>
          <p:cNvPr id="4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539AAA-9555-4D45-824C-DD7E9A8CE1C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BDDA42-03EA-41CD-9465-DE7D14C5A633}" type="datetimeFigureOut">
              <a:rPr lang="ru-RU"/>
              <a:pPr>
                <a:defRPr/>
              </a:pPr>
              <a:t>06.04.2017</a:t>
            </a:fld>
            <a:endParaRPr lang="ru-RU"/>
          </a:p>
        </p:txBody>
      </p:sp>
      <p:sp>
        <p:nvSpPr>
          <p:cNvPr id="3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B2534A-CEF6-45E6-8A7D-89805F4601C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Содержимое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1" name="Заголовок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B9414A-0AE9-4ABB-9885-12E6BD2985E1}" type="datetimeFigureOut">
              <a:rPr lang="ru-RU"/>
              <a:pPr>
                <a:defRPr/>
              </a:pPr>
              <a:t>06.04.2017</a:t>
            </a:fld>
            <a:endParaRPr lang="ru-RU"/>
          </a:p>
        </p:txBody>
      </p:sp>
      <p:sp>
        <p:nvSpPr>
          <p:cNvPr id="6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161744-DCD9-4000-8CB7-D71FFAD9C77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>
            <a:normAutofit/>
          </a:bodyPr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en-US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60F077-4EFA-4AF2-8E94-297C5615ACB9}" type="datetimeFigureOut">
              <a:rPr lang="ru-RU"/>
              <a:pPr>
                <a:defRPr/>
              </a:pPr>
              <a:t>06.04.2017</a:t>
            </a:fld>
            <a:endParaRPr lang="ru-RU"/>
          </a:p>
        </p:txBody>
      </p:sp>
      <p:sp>
        <p:nvSpPr>
          <p:cNvPr id="6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A60425-AD61-4372-9904-C3B1D4C2A5F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Текст 8"/>
          <p:cNvSpPr>
            <a:spLocks noGrp="1"/>
          </p:cNvSpPr>
          <p:nvPr>
            <p:ph type="body" idx="1"/>
          </p:nvPr>
        </p:nvSpPr>
        <p:spPr bwMode="auto">
          <a:xfrm>
            <a:off x="457200" y="1447800"/>
            <a:ext cx="8229600" cy="4678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5791200" y="6203950"/>
            <a:ext cx="2590800" cy="384175"/>
          </a:xfrm>
          <a:prstGeom prst="rect">
            <a:avLst/>
          </a:prstGeom>
        </p:spPr>
        <p:txBody>
          <a:bodyPr vert="horz" anchor="ctr" anchorCtr="0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2"/>
                </a:solidFill>
                <a:latin typeface="+mn-lt"/>
              </a:defRPr>
            </a:lvl1pPr>
          </a:lstStyle>
          <a:p>
            <a:pPr>
              <a:defRPr/>
            </a:pPr>
            <a:fld id="{86BDBFDD-B75C-4EE3-870C-A6A3B73AA1E0}" type="datetimeFigureOut">
              <a:rPr lang="ru-RU"/>
              <a:pPr>
                <a:defRPr/>
              </a:pPr>
              <a:t>06.04.2017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2133600" y="6203950"/>
            <a:ext cx="3581400" cy="384175"/>
          </a:xfrm>
          <a:prstGeom prst="rect">
            <a:avLst/>
          </a:prstGeom>
        </p:spPr>
        <p:txBody>
          <a:bodyPr vert="horz" anchor="ctr" anchorCtr="0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2"/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410575" y="6181725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600" baseline="0">
                <a:solidFill>
                  <a:schemeClr val="tx2"/>
                </a:solidFill>
                <a:latin typeface="+mn-lt"/>
              </a:defRPr>
            </a:lvl1pPr>
          </a:lstStyle>
          <a:p>
            <a:pPr>
              <a:defRPr/>
            </a:pPr>
            <a:fld id="{46B3106A-A5D7-4258-A2CE-0EB896C8701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851" r:id="rId1"/>
    <p:sldLayoutId id="2147483843" r:id="rId2"/>
    <p:sldLayoutId id="2147483852" r:id="rId3"/>
    <p:sldLayoutId id="2147483844" r:id="rId4"/>
    <p:sldLayoutId id="2147483853" r:id="rId5"/>
    <p:sldLayoutId id="2147483845" r:id="rId6"/>
    <p:sldLayoutId id="2147483846" r:id="rId7"/>
    <p:sldLayoutId id="2147483847" r:id="rId8"/>
    <p:sldLayoutId id="2147483848" r:id="rId9"/>
    <p:sldLayoutId id="2147483849" r:id="rId10"/>
    <p:sldLayoutId id="2147483850" r:id="rId11"/>
    <p:sldLayoutId id="2147483854" r:id="rId12"/>
    <p:sldLayoutId id="2147483855" r:id="rId13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lang="en-US" sz="4200" kern="1200" spc="-10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itchFamily="18" charset="0"/>
        </a:defRPr>
      </a:lvl9pPr>
    </p:titleStyle>
    <p:bodyStyle>
      <a:lvl1pPr marL="273050" indent="-273050" algn="l" rtl="0" eaLnBrk="0" fontAlgn="base" hangingPunct="0">
        <a:spcBef>
          <a:spcPts val="600"/>
        </a:spcBef>
        <a:spcAft>
          <a:spcPct val="0"/>
        </a:spcAft>
        <a:buClr>
          <a:schemeClr val="accent2"/>
        </a:buClr>
        <a:buSzPct val="85000"/>
        <a:buFont typeface="Wingdings 2" pitchFamily="18" charset="2"/>
        <a:buChar char="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73050" algn="l" rtl="0" eaLnBrk="0" fontAlgn="base" hangingPunct="0">
        <a:spcBef>
          <a:spcPts val="300"/>
        </a:spcBef>
        <a:spcAft>
          <a:spcPct val="0"/>
        </a:spcAft>
        <a:buClr>
          <a:srgbClr val="A94543"/>
        </a:buClr>
        <a:buSzPct val="85000"/>
        <a:buFont typeface="Wingdings 2" pitchFamily="18" charset="2"/>
        <a:buChar char=""/>
        <a:defRPr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4888" indent="-228600" algn="l" rtl="0" eaLnBrk="0" fontAlgn="base" hangingPunct="0">
        <a:spcBef>
          <a:spcPts val="300"/>
        </a:spcBef>
        <a:spcAft>
          <a:spcPct val="0"/>
        </a:spcAft>
        <a:buClr>
          <a:srgbClr val="8C3836"/>
        </a:buClr>
        <a:buSzPct val="85000"/>
        <a:buFont typeface="Wingdings 2" pitchFamily="18" charset="2"/>
        <a:buChar char="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79525" indent="-228600" algn="l" rtl="0" eaLnBrk="0" fontAlgn="base" hangingPunct="0">
        <a:spcBef>
          <a:spcPts val="300"/>
        </a:spcBef>
        <a:spcAft>
          <a:spcPct val="0"/>
        </a:spcAft>
        <a:buClr>
          <a:srgbClr val="A94543"/>
        </a:buClr>
        <a:buSzPct val="85000"/>
        <a:buFont typeface="Wingdings 2" pitchFamily="18" charset="2"/>
        <a:buChar char=""/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163" indent="-228600" algn="l" rtl="0" eaLnBrk="0" fontAlgn="base" hangingPunct="0">
        <a:spcBef>
          <a:spcPts val="338"/>
        </a:spcBef>
        <a:spcAft>
          <a:spcPct val="0"/>
        </a:spcAft>
        <a:buClr>
          <a:srgbClr val="A94543"/>
        </a:buClr>
        <a:buSzPct val="85000"/>
        <a:buFont typeface="Wingdings 2" pitchFamily="18" charset="2"/>
        <a:buChar char="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4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0.jpeg"/><Relationship Id="rId5" Type="http://schemas.openxmlformats.org/officeDocument/2006/relationships/image" Target="../media/image39.jpeg"/><Relationship Id="rId4" Type="http://schemas.openxmlformats.org/officeDocument/2006/relationships/image" Target="../media/image38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1.v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7" Type="http://schemas.openxmlformats.org/officeDocument/2006/relationships/image" Target="../media/image8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hyperlink" Target="https://sites.google.com/site/himulacom/zvonok-na-urok/9-klass---vtoroj-god-obucenia/urok-no42-kremnij-i-ego-soedinenia-steklo-cement/img008.gif?attredirects=0" TargetMode="Externa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jpeg"/><Relationship Id="rId3" Type="http://schemas.openxmlformats.org/officeDocument/2006/relationships/image" Target="../media/image15.jpeg"/><Relationship Id="rId7" Type="http://schemas.openxmlformats.org/officeDocument/2006/relationships/image" Target="../media/image18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jpeg"/><Relationship Id="rId11" Type="http://schemas.openxmlformats.org/officeDocument/2006/relationships/image" Target="../media/image22.jpeg"/><Relationship Id="rId5" Type="http://schemas.openxmlformats.org/officeDocument/2006/relationships/hyperlink" Target="http://images.google.ru/imgres?imgurl=http://www.gwidon.ru/resources/9318/assets/%D0%B0%D0%BC%D0%B5%D1%82%D0%B8%D1%81%D1%822.JPG&amp;imgrefurl=http://www.gwidon.ru/index.cfm?fa=contentNews.news&amp;directoryId=14533&amp;usg=__r8iRuk8mAp7YoZLMjdu-Ra3K0C4=&amp;h=337&amp;w=349&amp;sz=61&amp;hl=ru&amp;start=1&amp;tbnid=55B4znOJuBVVwM:&amp;tbnh=116&amp;tbnw=120&amp;prev=/images?q=%D0%B0%D0%BC%D0%B5%D1%82%D0%B8%D1%81%D1%82&amp;gbv=2&amp;hl=ru&amp;sa=G&amp;newwindow=1" TargetMode="External"/><Relationship Id="rId10" Type="http://schemas.openxmlformats.org/officeDocument/2006/relationships/image" Target="../media/image21.jpeg"/><Relationship Id="rId4" Type="http://schemas.openxmlformats.org/officeDocument/2006/relationships/image" Target="../media/image16.jpeg"/><Relationship Id="rId9" Type="http://schemas.openxmlformats.org/officeDocument/2006/relationships/image" Target="../media/image20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jpeg"/><Relationship Id="rId5" Type="http://schemas.openxmlformats.org/officeDocument/2006/relationships/image" Target="../media/image30.jpeg"/><Relationship Id="rId4" Type="http://schemas.openxmlformats.org/officeDocument/2006/relationships/image" Target="../media/image2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57200" y="3700463"/>
            <a:ext cx="8305800" cy="11430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ru-RU" dirty="0" smtClean="0"/>
              <a:t>Презентация к уроку Беликовой Г.А. учителя химии высшей категории</a:t>
            </a:r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mtClean="0"/>
              <a:t>Кремний и его соединения</a:t>
            </a: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610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3600" b="1" smtClean="0"/>
              <a:t>Биологическая роль</a:t>
            </a:r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algn="ctr" eaLnBrk="1" hangingPunct="1">
              <a:buFont typeface="Wingdings" pitchFamily="2" charset="2"/>
              <a:buNone/>
            </a:pPr>
            <a:r>
              <a:rPr lang="ru-RU" sz="2400" smtClean="0"/>
              <a:t>Кремний придаёт гладкость и прочность костям и кровеносным сосудам человека.</a:t>
            </a:r>
          </a:p>
        </p:txBody>
      </p:sp>
      <p:sp>
        <p:nvSpPr>
          <p:cNvPr id="17412" name="Text Box 12"/>
          <p:cNvSpPr txBox="1">
            <a:spLocks noChangeArrowheads="1"/>
          </p:cNvSpPr>
          <p:nvPr/>
        </p:nvSpPr>
        <p:spPr bwMode="auto">
          <a:xfrm>
            <a:off x="1428750" y="6143625"/>
            <a:ext cx="6265863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000">
                <a:latin typeface="Constantia" pitchFamily="18" charset="0"/>
              </a:rPr>
              <a:t>В организме человека кремния менее 0,01% по весу.</a:t>
            </a:r>
          </a:p>
        </p:txBody>
      </p:sp>
      <p:pic>
        <p:nvPicPr>
          <p:cNvPr id="17413" name="Picture 2" descr="C:\Users\Светлана\Desktop\esqueleto_www_Humor12_com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00125" y="2643188"/>
            <a:ext cx="2222500" cy="3214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4" name="Рисунок 8" descr="a82bbd05299a26c3b1296ea4d21d886b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000750" y="2571750"/>
            <a:ext cx="2714625" cy="3195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5" name="Рисунок 9" descr="bloodvessels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786188" y="3786188"/>
            <a:ext cx="1728787" cy="2016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28596" y="0"/>
            <a:ext cx="8229600" cy="1219200"/>
          </a:xfrm>
        </p:spPr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3600" b="1" smtClean="0">
                <a:cs typeface="Arial" pitchFamily="34" charset="0"/>
              </a:rPr>
              <a:t>Основные симптомы дефицита кремния в организме</a:t>
            </a:r>
            <a:endParaRPr lang="ru-RU" sz="3600" b="1">
              <a:cs typeface="Arial" pitchFamily="34" charset="0"/>
            </a:endParaRPr>
          </a:p>
        </p:txBody>
      </p:sp>
      <p:pic>
        <p:nvPicPr>
          <p:cNvPr id="921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2500298" y="1285860"/>
            <a:ext cx="4357718" cy="291631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effectLst>
            <a:reflection blurRad="12700" stA="38000" endPos="28000" dist="5000" dir="5400000" sy="-100000" algn="bl" rotWithShape="0"/>
          </a:effectLst>
        </p:spPr>
      </p:pic>
      <p:sp>
        <p:nvSpPr>
          <p:cNvPr id="18436" name="TextBox 3"/>
          <p:cNvSpPr txBox="1">
            <a:spLocks noChangeArrowheads="1"/>
          </p:cNvSpPr>
          <p:nvPr/>
        </p:nvSpPr>
        <p:spPr bwMode="auto">
          <a:xfrm>
            <a:off x="0" y="4357688"/>
            <a:ext cx="9144000" cy="2308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>
                <a:latin typeface="Constantia" pitchFamily="18" charset="0"/>
                <a:cs typeface="Arial" charset="0"/>
              </a:rPr>
              <a:t>* </a:t>
            </a:r>
            <a:r>
              <a:rPr lang="ru-RU" sz="2000">
                <a:latin typeface="Constantia" pitchFamily="18" charset="0"/>
                <a:cs typeface="Arial" charset="0"/>
              </a:rPr>
              <a:t>ухудшение состояния волос;</a:t>
            </a:r>
            <a:br>
              <a:rPr lang="ru-RU" sz="2000">
                <a:latin typeface="Constantia" pitchFamily="18" charset="0"/>
                <a:cs typeface="Arial" charset="0"/>
              </a:rPr>
            </a:br>
            <a:r>
              <a:rPr lang="ru-RU" sz="2000">
                <a:latin typeface="Constantia" pitchFamily="18" charset="0"/>
                <a:cs typeface="Arial" charset="0"/>
              </a:rPr>
              <a:t>* выпадение волос;</a:t>
            </a:r>
            <a:br>
              <a:rPr lang="ru-RU" sz="2000">
                <a:latin typeface="Constantia" pitchFamily="18" charset="0"/>
                <a:cs typeface="Arial" charset="0"/>
              </a:rPr>
            </a:br>
            <a:r>
              <a:rPr lang="ru-RU" sz="2000">
                <a:latin typeface="Constantia" pitchFamily="18" charset="0"/>
                <a:cs typeface="Arial" charset="0"/>
              </a:rPr>
              <a:t>* ослабление соединительной ткани;</a:t>
            </a:r>
            <a:br>
              <a:rPr lang="ru-RU" sz="2000">
                <a:latin typeface="Constantia" pitchFamily="18" charset="0"/>
                <a:cs typeface="Arial" charset="0"/>
              </a:rPr>
            </a:br>
            <a:r>
              <a:rPr lang="ru-RU" sz="2000">
                <a:latin typeface="Constantia" pitchFamily="18" charset="0"/>
                <a:cs typeface="Arial" charset="0"/>
              </a:rPr>
              <a:t>* остеопороз;</a:t>
            </a:r>
            <a:br>
              <a:rPr lang="ru-RU" sz="2000">
                <a:latin typeface="Constantia" pitchFamily="18" charset="0"/>
                <a:cs typeface="Arial" charset="0"/>
              </a:rPr>
            </a:br>
            <a:r>
              <a:rPr lang="ru-RU" sz="2000">
                <a:latin typeface="Constantia" pitchFamily="18" charset="0"/>
                <a:cs typeface="Arial" charset="0"/>
              </a:rPr>
              <a:t>* хрупкость костных тканей;</a:t>
            </a:r>
            <a:br>
              <a:rPr lang="ru-RU" sz="2000">
                <a:latin typeface="Constantia" pitchFamily="18" charset="0"/>
                <a:cs typeface="Arial" charset="0"/>
              </a:rPr>
            </a:br>
            <a:r>
              <a:rPr lang="ru-RU" sz="2000">
                <a:latin typeface="Constantia" pitchFamily="18" charset="0"/>
                <a:cs typeface="Arial" charset="0"/>
              </a:rPr>
              <a:t>* воспалительные заболевания ЖКТ (желудочно-кишечного тракта);</a:t>
            </a:r>
            <a:br>
              <a:rPr lang="ru-RU" sz="2000">
                <a:latin typeface="Constantia" pitchFamily="18" charset="0"/>
                <a:cs typeface="Arial" charset="0"/>
              </a:rPr>
            </a:br>
            <a:r>
              <a:rPr lang="ru-RU" sz="2000">
                <a:latin typeface="Constantia" pitchFamily="18" charset="0"/>
                <a:cs typeface="Arial" charset="0"/>
              </a:rPr>
              <a:t>* раннее развитие атеросклероза.</a:t>
            </a:r>
            <a:endParaRPr lang="ru-RU" sz="2000">
              <a:latin typeface="Constanti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3600" b="1" smtClean="0">
                <a:cs typeface="Arial" pitchFamily="34" charset="0"/>
              </a:rPr>
              <a:t>Продукты, содержащие кремний</a:t>
            </a:r>
            <a:endParaRPr lang="ru-RU" sz="3600" b="1"/>
          </a:p>
        </p:txBody>
      </p:sp>
      <p:pic>
        <p:nvPicPr>
          <p:cNvPr id="4" name="Содержимое 3" descr="1-yachmin.jpg"/>
          <p:cNvPicPr>
            <a:picLocks noGrp="1"/>
          </p:cNvPicPr>
          <p:nvPr>
            <p:ph idx="1"/>
          </p:nvPr>
        </p:nvPicPr>
        <p:blipFill>
          <a:blip r:embed="rId2" cstate="screen"/>
          <a:stretch>
            <a:fillRect/>
          </a:stretch>
        </p:blipFill>
        <p:spPr>
          <a:xfrm>
            <a:off x="2928926" y="1571612"/>
            <a:ext cx="2786082" cy="207170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effectLst>
            <a:reflection blurRad="12700" stA="38000" endPos="28000" dist="5000" dir="5400000" sy="-100000" algn="bl" rotWithShape="0"/>
          </a:effectLst>
        </p:spPr>
      </p:pic>
      <p:pic>
        <p:nvPicPr>
          <p:cNvPr id="5" name="Рисунок 4" descr="3-1.jpg"/>
          <p:cNvPicPr/>
          <p:nvPr/>
        </p:nvPicPr>
        <p:blipFill>
          <a:blip r:embed="rId3" cstate="screen"/>
          <a:stretch>
            <a:fillRect/>
          </a:stretch>
        </p:blipFill>
        <p:spPr>
          <a:xfrm>
            <a:off x="5286380" y="4286256"/>
            <a:ext cx="3214710" cy="228216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6" name="Рисунок 5" descr="cherry.jpg"/>
          <p:cNvPicPr/>
          <p:nvPr/>
        </p:nvPicPr>
        <p:blipFill>
          <a:blip r:embed="rId4" cstate="screen"/>
          <a:stretch>
            <a:fillRect/>
          </a:stretch>
        </p:blipFill>
        <p:spPr>
          <a:xfrm>
            <a:off x="1142976" y="4286256"/>
            <a:ext cx="3083550" cy="228601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7" name="Рисунок 6" descr="03bc1a675274c553a48896b5db3656b7.jpg"/>
          <p:cNvPicPr/>
          <p:nvPr/>
        </p:nvPicPr>
        <p:blipFill>
          <a:blip r:embed="rId5" cstate="screen"/>
          <a:stretch>
            <a:fillRect/>
          </a:stretch>
        </p:blipFill>
        <p:spPr>
          <a:xfrm>
            <a:off x="6215074" y="1571612"/>
            <a:ext cx="2071702" cy="207170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8" name="Рисунок 7" descr="0_2177_b6d24d58_XL.jpeg"/>
          <p:cNvPicPr/>
          <p:nvPr/>
        </p:nvPicPr>
        <p:blipFill>
          <a:blip r:embed="rId6" cstate="screen"/>
          <a:stretch>
            <a:fillRect/>
          </a:stretch>
        </p:blipFill>
        <p:spPr>
          <a:xfrm>
            <a:off x="357158" y="1571612"/>
            <a:ext cx="2143140" cy="207170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Содержимое 1"/>
          <p:cNvSpPr>
            <a:spLocks noGrp="1"/>
          </p:cNvSpPr>
          <p:nvPr>
            <p:ph idx="1"/>
          </p:nvPr>
        </p:nvSpPr>
        <p:spPr>
          <a:xfrm>
            <a:off x="0" y="1524000"/>
            <a:ext cx="9144000" cy="4905375"/>
          </a:xfrm>
        </p:spPr>
        <p:txBody>
          <a:bodyPr/>
          <a:lstStyle/>
          <a:p>
            <a:pPr eaLnBrk="1" hangingPunct="1"/>
            <a:r>
              <a:rPr lang="ru-RU" sz="2400" smtClean="0"/>
              <a:t>В чистом виде кремний был выделен в 1811 году французскими учёными Жозефом Луи Гей-Люссаком и Луи Жаком Тенаром.</a:t>
            </a:r>
          </a:p>
          <a:p>
            <a:pPr eaLnBrk="1" hangingPunct="1"/>
            <a:endParaRPr lang="ru-RU" sz="2400" smtClean="0"/>
          </a:p>
          <a:p>
            <a:pPr eaLnBrk="1" hangingPunct="1"/>
            <a:r>
              <a:rPr lang="ru-RU" sz="2400" smtClean="0"/>
              <a:t>В 1825 году шведский химик Йёнс Якоб Берцелиус действием металлического калия на фтористый кремний  SiF</a:t>
            </a:r>
            <a:r>
              <a:rPr lang="ru-RU" sz="2400" baseline="-25000" smtClean="0"/>
              <a:t>4</a:t>
            </a:r>
            <a:r>
              <a:rPr lang="ru-RU" sz="2400" smtClean="0"/>
              <a:t> получил чистый элементарный кремний. Новому химическому элементу было дано название «силиций» (от лат. </a:t>
            </a:r>
            <a:r>
              <a:rPr lang="ru-RU" sz="2400" i="1" smtClean="0"/>
              <a:t>Silex</a:t>
            </a:r>
            <a:r>
              <a:rPr lang="ru-RU" sz="2400" smtClean="0"/>
              <a:t> — кремень). </a:t>
            </a:r>
          </a:p>
          <a:p>
            <a:pPr eaLnBrk="1" hangingPunct="1"/>
            <a:endParaRPr lang="ru-RU" sz="2400" smtClean="0"/>
          </a:p>
          <a:p>
            <a:pPr eaLnBrk="1" hangingPunct="1"/>
            <a:r>
              <a:rPr lang="ru-RU" sz="2400" smtClean="0"/>
              <a:t>Русское название «кремний» введено в 1834 году российским химиком    Ивановичем Гессом. В переводе c др.-</a:t>
            </a:r>
            <a:r>
              <a:rPr lang="ru-RU" sz="2400" i="1" smtClean="0"/>
              <a:t>греч</a:t>
            </a:r>
            <a:r>
              <a:rPr lang="ru-RU" sz="2400" smtClean="0"/>
              <a:t>. Κρημνός — «утёс, гора».</a:t>
            </a:r>
            <a:br>
              <a:rPr lang="ru-RU" sz="2400" smtClean="0"/>
            </a:br>
            <a:endParaRPr lang="ru-RU" sz="2400" smtClean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28596" y="0"/>
            <a:ext cx="8229600" cy="1219200"/>
          </a:xfrm>
        </p:spPr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3600" b="1" smtClean="0"/>
              <a:t>История открытия</a:t>
            </a:r>
            <a:endParaRPr lang="ru-RU" sz="3600" b="1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458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214282" y="214290"/>
            <a:ext cx="7758138" cy="1219200"/>
          </a:xfrm>
        </p:spPr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3600" b="1" smtClean="0"/>
              <a:t>Строение  атома  кремния</a:t>
            </a:r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2000250"/>
            <a:ext cx="9144000" cy="4525963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</a:pPr>
            <a:r>
              <a:rPr lang="ru-RU" sz="2400" smtClean="0"/>
              <a:t>Положение в ПС: </a:t>
            </a:r>
          </a:p>
          <a:p>
            <a:pPr eaLnBrk="1" hangingPunct="1">
              <a:buFont typeface="Wingdings 2" pitchFamily="18" charset="2"/>
              <a:buNone/>
            </a:pPr>
            <a:r>
              <a:rPr lang="ru-RU" sz="2400" smtClean="0"/>
              <a:t>Порядковый номер 14         заряд ядра: +14;  </a:t>
            </a:r>
            <a:r>
              <a:rPr lang="en-US" sz="2400" smtClean="0"/>
              <a:t>p=14, e=14 </a:t>
            </a:r>
            <a:r>
              <a:rPr lang="ru-RU" sz="2400" smtClean="0"/>
              <a:t>;</a:t>
            </a:r>
            <a:endParaRPr lang="en-US" sz="2400" smtClean="0"/>
          </a:p>
          <a:p>
            <a:pPr eaLnBrk="1" hangingPunct="1">
              <a:buFont typeface="Wingdings 2" pitchFamily="18" charset="2"/>
              <a:buNone/>
            </a:pPr>
            <a:r>
              <a:rPr lang="ru-RU" sz="2400" smtClean="0"/>
              <a:t>Относительная атомная масса: </a:t>
            </a:r>
            <a:r>
              <a:rPr lang="en-US" sz="2400" smtClean="0"/>
              <a:t>Ar (Si)=28</a:t>
            </a:r>
            <a:r>
              <a:rPr lang="ru-RU" sz="2400" smtClean="0"/>
              <a:t>        </a:t>
            </a:r>
            <a:r>
              <a:rPr lang="en-US" sz="2400" smtClean="0"/>
              <a:t>n=28 - 14 =14</a:t>
            </a:r>
            <a:r>
              <a:rPr lang="ru-RU" sz="2400" smtClean="0"/>
              <a:t>;</a:t>
            </a:r>
          </a:p>
          <a:p>
            <a:pPr eaLnBrk="1" hangingPunct="1">
              <a:buFont typeface="Wingdings" pitchFamily="2" charset="2"/>
              <a:buNone/>
            </a:pPr>
            <a:r>
              <a:rPr lang="ru-RU" sz="2400" smtClean="0"/>
              <a:t>Период </a:t>
            </a:r>
            <a:r>
              <a:rPr lang="en-US" sz="2400" smtClean="0"/>
              <a:t>III</a:t>
            </a:r>
            <a:r>
              <a:rPr lang="ru-RU" sz="2400" smtClean="0"/>
              <a:t>        3 энергетических уровня;</a:t>
            </a:r>
          </a:p>
          <a:p>
            <a:pPr eaLnBrk="1" hangingPunct="1">
              <a:buFont typeface="Wingdings 2" pitchFamily="18" charset="2"/>
              <a:buNone/>
            </a:pPr>
            <a:r>
              <a:rPr lang="ru-RU" sz="2400" smtClean="0"/>
              <a:t>Группа </a:t>
            </a:r>
            <a:r>
              <a:rPr lang="en-US" sz="2400" smtClean="0"/>
              <a:t>IV</a:t>
            </a:r>
            <a:r>
              <a:rPr lang="ru-RU" sz="2400" smtClean="0"/>
              <a:t>, главная         4</a:t>
            </a:r>
            <a:r>
              <a:rPr lang="en-US" sz="2400" smtClean="0"/>
              <a:t>e</a:t>
            </a:r>
            <a:r>
              <a:rPr lang="ru-RU" sz="2400" smtClean="0"/>
              <a:t> на внешнем энергетическом уровне;</a:t>
            </a:r>
          </a:p>
          <a:p>
            <a:pPr eaLnBrk="1" hangingPunct="1">
              <a:buFont typeface="Wingdings" pitchFamily="2" charset="2"/>
              <a:buNone/>
            </a:pPr>
            <a:r>
              <a:rPr lang="ru-RU" sz="2400" smtClean="0"/>
              <a:t>Электронная формула: +14 </a:t>
            </a:r>
            <a:r>
              <a:rPr lang="en-US" sz="2400" smtClean="0"/>
              <a:t>Si   1s</a:t>
            </a:r>
            <a:r>
              <a:rPr lang="ru-RU" sz="2400" baseline="30000" smtClean="0"/>
              <a:t>2</a:t>
            </a:r>
            <a:r>
              <a:rPr lang="en-US" sz="2400" smtClean="0"/>
              <a:t> 2s</a:t>
            </a:r>
            <a:r>
              <a:rPr lang="ru-RU" sz="2400" baseline="30000" smtClean="0"/>
              <a:t>2</a:t>
            </a:r>
            <a:r>
              <a:rPr lang="en-US" sz="2400" smtClean="0"/>
              <a:t> 2p</a:t>
            </a:r>
            <a:r>
              <a:rPr lang="ru-RU" sz="2400" baseline="30000" smtClean="0"/>
              <a:t>6</a:t>
            </a:r>
            <a:r>
              <a:rPr lang="en-US" sz="2400" smtClean="0"/>
              <a:t> 3s</a:t>
            </a:r>
            <a:r>
              <a:rPr lang="ru-RU" sz="2400" baseline="30000" smtClean="0"/>
              <a:t>2</a:t>
            </a:r>
            <a:r>
              <a:rPr lang="en-US" sz="2400" smtClean="0"/>
              <a:t> 3p</a:t>
            </a:r>
            <a:r>
              <a:rPr lang="ru-RU" sz="2400" baseline="30000" smtClean="0"/>
              <a:t>2</a:t>
            </a:r>
            <a:r>
              <a:rPr lang="ru-RU" sz="2400" smtClean="0"/>
              <a:t>        неметалл;</a:t>
            </a:r>
          </a:p>
        </p:txBody>
      </p:sp>
      <p:sp>
        <p:nvSpPr>
          <p:cNvPr id="4" name="Стрелка вправо 3"/>
          <p:cNvSpPr/>
          <p:nvPr/>
        </p:nvSpPr>
        <p:spPr>
          <a:xfrm>
            <a:off x="3357563" y="2571750"/>
            <a:ext cx="428625" cy="214313"/>
          </a:xfrm>
          <a:prstGeom prst="rightArrow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5" name="Стрелка вправо 4"/>
          <p:cNvSpPr/>
          <p:nvPr/>
        </p:nvSpPr>
        <p:spPr>
          <a:xfrm>
            <a:off x="1643063" y="3429000"/>
            <a:ext cx="428625" cy="214313"/>
          </a:xfrm>
          <a:prstGeom prst="rightArrow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6" name="Стрелка вправо 5"/>
          <p:cNvSpPr/>
          <p:nvPr/>
        </p:nvSpPr>
        <p:spPr>
          <a:xfrm>
            <a:off x="5857875" y="3000375"/>
            <a:ext cx="428625" cy="214313"/>
          </a:xfrm>
          <a:prstGeom prst="rightArrow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21511" name="Picture 4" descr="к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215188" y="142875"/>
            <a:ext cx="1700212" cy="2143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Стрелка вправо 7"/>
          <p:cNvSpPr/>
          <p:nvPr/>
        </p:nvSpPr>
        <p:spPr>
          <a:xfrm>
            <a:off x="2786063" y="3929063"/>
            <a:ext cx="428625" cy="214312"/>
          </a:xfrm>
          <a:prstGeom prst="rightArrow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9" name="Стрелка вправо 8"/>
          <p:cNvSpPr/>
          <p:nvPr/>
        </p:nvSpPr>
        <p:spPr>
          <a:xfrm>
            <a:off x="6572250" y="4357688"/>
            <a:ext cx="428625" cy="214312"/>
          </a:xfrm>
          <a:prstGeom prst="rightArrow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506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3600" b="1" smtClean="0"/>
              <a:t>Свойства атома</a:t>
            </a:r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8313" y="1557338"/>
            <a:ext cx="8496300" cy="5040312"/>
          </a:xfrm>
          <a:ln>
            <a:solidFill>
              <a:schemeClr val="tx1"/>
            </a:solidFill>
          </a:ln>
        </p:spPr>
        <p:txBody>
          <a:bodyPr/>
          <a:lstStyle/>
          <a:p>
            <a:pPr eaLnBrk="1" hangingPunct="1">
              <a:buFont typeface="Wingdings" pitchFamily="2" charset="2"/>
              <a:buNone/>
            </a:pPr>
            <a:endParaRPr lang="en-US" smtClean="0"/>
          </a:p>
          <a:p>
            <a:pPr eaLnBrk="1" hangingPunct="1">
              <a:buFont typeface="Wingdings" pitchFamily="2" charset="2"/>
              <a:buNone/>
            </a:pPr>
            <a:endParaRPr lang="en-US" smtClean="0"/>
          </a:p>
          <a:p>
            <a:pPr eaLnBrk="1" hangingPunct="1">
              <a:buFont typeface="Wingdings" pitchFamily="2" charset="2"/>
              <a:buNone/>
            </a:pPr>
            <a:r>
              <a:rPr lang="en-US" sz="3600" smtClean="0"/>
              <a:t>Si</a:t>
            </a:r>
            <a:r>
              <a:rPr lang="ru-RU" sz="3600" baseline="30000" smtClean="0"/>
              <a:t>0</a:t>
            </a:r>
          </a:p>
        </p:txBody>
      </p:sp>
      <p:sp>
        <p:nvSpPr>
          <p:cNvPr id="22532" name="Line 6"/>
          <p:cNvSpPr>
            <a:spLocks noChangeShapeType="1"/>
          </p:cNvSpPr>
          <p:nvPr/>
        </p:nvSpPr>
        <p:spPr bwMode="auto">
          <a:xfrm>
            <a:off x="971550" y="3213100"/>
            <a:ext cx="863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2533" name="Line 9"/>
          <p:cNvSpPr>
            <a:spLocks noChangeShapeType="1"/>
          </p:cNvSpPr>
          <p:nvPr/>
        </p:nvSpPr>
        <p:spPr bwMode="auto">
          <a:xfrm>
            <a:off x="1835150" y="2349500"/>
            <a:ext cx="0" cy="19446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2534" name="Line 17"/>
          <p:cNvSpPr>
            <a:spLocks noChangeShapeType="1"/>
          </p:cNvSpPr>
          <p:nvPr/>
        </p:nvSpPr>
        <p:spPr bwMode="auto">
          <a:xfrm>
            <a:off x="1835150" y="2349500"/>
            <a:ext cx="2808288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2535" name="Line 24"/>
          <p:cNvSpPr>
            <a:spLocks noChangeShapeType="1"/>
          </p:cNvSpPr>
          <p:nvPr/>
        </p:nvSpPr>
        <p:spPr bwMode="auto">
          <a:xfrm flipV="1">
            <a:off x="1835150" y="4292600"/>
            <a:ext cx="2881313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2536" name="Text Box 25"/>
          <p:cNvSpPr txBox="1">
            <a:spLocks noChangeArrowheads="1"/>
          </p:cNvSpPr>
          <p:nvPr/>
        </p:nvSpPr>
        <p:spPr bwMode="auto">
          <a:xfrm>
            <a:off x="2771775" y="1846263"/>
            <a:ext cx="6254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>
                <a:latin typeface="Constantia" pitchFamily="18" charset="0"/>
              </a:rPr>
              <a:t>- 4</a:t>
            </a:r>
            <a:r>
              <a:rPr lang="ru-RU" sz="2400">
                <a:latin typeface="Constantia" pitchFamily="18" charset="0"/>
              </a:rPr>
              <a:t>е</a:t>
            </a:r>
          </a:p>
        </p:txBody>
      </p:sp>
      <p:sp>
        <p:nvSpPr>
          <p:cNvPr id="22537" name="Text Box 26"/>
          <p:cNvSpPr txBox="1">
            <a:spLocks noChangeArrowheads="1"/>
          </p:cNvSpPr>
          <p:nvPr/>
        </p:nvSpPr>
        <p:spPr bwMode="auto">
          <a:xfrm>
            <a:off x="2247900" y="2311400"/>
            <a:ext cx="21240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400">
                <a:latin typeface="Constantia" pitchFamily="18" charset="0"/>
              </a:rPr>
              <a:t>восстановитель</a:t>
            </a:r>
          </a:p>
        </p:txBody>
      </p:sp>
      <p:sp>
        <p:nvSpPr>
          <p:cNvPr id="22538" name="Text Box 27"/>
          <p:cNvSpPr txBox="1">
            <a:spLocks noChangeArrowheads="1"/>
          </p:cNvSpPr>
          <p:nvPr/>
        </p:nvSpPr>
        <p:spPr bwMode="auto">
          <a:xfrm>
            <a:off x="2895600" y="3751263"/>
            <a:ext cx="7334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400">
                <a:latin typeface="Constantia" pitchFamily="18" charset="0"/>
              </a:rPr>
              <a:t>+ 4е</a:t>
            </a:r>
          </a:p>
        </p:txBody>
      </p:sp>
      <p:sp>
        <p:nvSpPr>
          <p:cNvPr id="22539" name="Text Box 28"/>
          <p:cNvSpPr txBox="1">
            <a:spLocks noChangeArrowheads="1"/>
          </p:cNvSpPr>
          <p:nvPr/>
        </p:nvSpPr>
        <p:spPr bwMode="auto">
          <a:xfrm>
            <a:off x="2751138" y="4397375"/>
            <a:ext cx="180975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400">
                <a:latin typeface="Constantia" pitchFamily="18" charset="0"/>
              </a:rPr>
              <a:t>окислитель</a:t>
            </a:r>
          </a:p>
        </p:txBody>
      </p:sp>
      <p:sp>
        <p:nvSpPr>
          <p:cNvPr id="22540" name="Text Box 30"/>
          <p:cNvSpPr txBox="1">
            <a:spLocks noChangeArrowheads="1"/>
          </p:cNvSpPr>
          <p:nvPr/>
        </p:nvSpPr>
        <p:spPr bwMode="auto">
          <a:xfrm>
            <a:off x="4984750" y="1882775"/>
            <a:ext cx="854075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3600">
                <a:latin typeface="Constantia" pitchFamily="18" charset="0"/>
              </a:rPr>
              <a:t>Si</a:t>
            </a:r>
            <a:r>
              <a:rPr lang="ru-RU" sz="3600" baseline="30000">
                <a:latin typeface="Constantia" pitchFamily="18" charset="0"/>
              </a:rPr>
              <a:t>+4</a:t>
            </a:r>
          </a:p>
        </p:txBody>
      </p:sp>
      <p:sp>
        <p:nvSpPr>
          <p:cNvPr id="22541" name="Text Box 31"/>
          <p:cNvSpPr txBox="1">
            <a:spLocks noChangeArrowheads="1"/>
          </p:cNvSpPr>
          <p:nvPr/>
        </p:nvSpPr>
        <p:spPr bwMode="auto">
          <a:xfrm>
            <a:off x="5127625" y="3825875"/>
            <a:ext cx="746125" cy="119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3600">
                <a:latin typeface="Constantia" pitchFamily="18" charset="0"/>
              </a:rPr>
              <a:t>Si</a:t>
            </a:r>
            <a:r>
              <a:rPr lang="ru-RU" sz="3600" baseline="30000">
                <a:latin typeface="Constantia" pitchFamily="18" charset="0"/>
              </a:rPr>
              <a:t>-4</a:t>
            </a:r>
          </a:p>
          <a:p>
            <a:endParaRPr lang="ru-RU" sz="3600">
              <a:latin typeface="Constantia" pitchFamily="18" charset="0"/>
            </a:endParaRPr>
          </a:p>
        </p:txBody>
      </p:sp>
      <p:sp>
        <p:nvSpPr>
          <p:cNvPr id="22542" name="Text Box 32"/>
          <p:cNvSpPr txBox="1">
            <a:spLocks noChangeArrowheads="1"/>
          </p:cNvSpPr>
          <p:nvPr/>
        </p:nvSpPr>
        <p:spPr bwMode="auto">
          <a:xfrm>
            <a:off x="879475" y="5045075"/>
            <a:ext cx="7869238" cy="1552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>
                <a:latin typeface="Constantia" pitchFamily="18" charset="0"/>
              </a:rPr>
              <a:t> Кремний, отдавая все внешние электроны более ЭО элементам, окисляется, переходя в </a:t>
            </a:r>
            <a:r>
              <a:rPr lang="en-US" sz="2400">
                <a:latin typeface="Constantia" pitchFamily="18" charset="0"/>
              </a:rPr>
              <a:t>Si </a:t>
            </a:r>
            <a:r>
              <a:rPr lang="en-US" sz="2400" baseline="30000">
                <a:latin typeface="Constantia" pitchFamily="18" charset="0"/>
              </a:rPr>
              <a:t>+4</a:t>
            </a:r>
            <a:r>
              <a:rPr lang="ru-RU" sz="2400">
                <a:latin typeface="Constantia" pitchFamily="18" charset="0"/>
              </a:rPr>
              <a:t>;</a:t>
            </a:r>
          </a:p>
          <a:p>
            <a:r>
              <a:rPr lang="ru-RU" sz="2400">
                <a:latin typeface="Constantia" pitchFamily="18" charset="0"/>
              </a:rPr>
              <a:t> Принимая 4 электрона на свой внешний энергетический уровень, восстанавливается до </a:t>
            </a:r>
            <a:r>
              <a:rPr lang="en-US" sz="2400">
                <a:latin typeface="Constantia" pitchFamily="18" charset="0"/>
              </a:rPr>
              <a:t>Si </a:t>
            </a:r>
            <a:r>
              <a:rPr lang="en-US" sz="2400" baseline="30000">
                <a:latin typeface="Constantia" pitchFamily="18" charset="0"/>
              </a:rPr>
              <a:t>-4</a:t>
            </a:r>
            <a:r>
              <a:rPr lang="ru-RU" sz="2400">
                <a:latin typeface="Constantia" pitchFamily="18" charset="0"/>
              </a:rPr>
              <a:t>;</a:t>
            </a:r>
          </a:p>
        </p:txBody>
      </p:sp>
      <p:sp>
        <p:nvSpPr>
          <p:cNvPr id="22543" name="Line 35"/>
          <p:cNvSpPr>
            <a:spLocks noChangeShapeType="1"/>
          </p:cNvSpPr>
          <p:nvPr/>
        </p:nvSpPr>
        <p:spPr bwMode="auto">
          <a:xfrm>
            <a:off x="4643438" y="2349500"/>
            <a:ext cx="2159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22544" name="Line 39"/>
          <p:cNvSpPr>
            <a:spLocks noChangeShapeType="1"/>
          </p:cNvSpPr>
          <p:nvPr/>
        </p:nvSpPr>
        <p:spPr bwMode="auto">
          <a:xfrm>
            <a:off x="4716463" y="4292600"/>
            <a:ext cx="144462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890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3600" b="1" smtClean="0"/>
              <a:t>Кристаллическая структура кремния</a:t>
            </a:r>
          </a:p>
        </p:txBody>
      </p:sp>
      <p:pic>
        <p:nvPicPr>
          <p:cNvPr id="23555" name="Picture 4" descr="180px-Silicon-unit-cell-3D-balls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250825" y="1916113"/>
            <a:ext cx="3744913" cy="4175125"/>
          </a:xfrm>
        </p:spPr>
      </p:pic>
      <p:sp>
        <p:nvSpPr>
          <p:cNvPr id="23556" name="Text Box 5"/>
          <p:cNvSpPr txBox="1">
            <a:spLocks noChangeArrowheads="1"/>
          </p:cNvSpPr>
          <p:nvPr/>
        </p:nvSpPr>
        <p:spPr bwMode="auto">
          <a:xfrm>
            <a:off x="4000500" y="2071688"/>
            <a:ext cx="4929188" cy="3416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>
                <a:latin typeface="Constantia" pitchFamily="18" charset="0"/>
              </a:rPr>
              <a:t>Кристаллическая решетка</a:t>
            </a:r>
          </a:p>
          <a:p>
            <a:r>
              <a:rPr lang="ru-RU" sz="2400">
                <a:latin typeface="Constantia" pitchFamily="18" charset="0"/>
              </a:rPr>
              <a:t>кремния  кубическая </a:t>
            </a:r>
          </a:p>
          <a:p>
            <a:r>
              <a:rPr lang="ru-RU" sz="2400">
                <a:latin typeface="Constantia" pitchFamily="18" charset="0"/>
              </a:rPr>
              <a:t>гранецентрированная  типа алмаза.</a:t>
            </a:r>
          </a:p>
          <a:p>
            <a:r>
              <a:rPr lang="ru-RU" sz="2400">
                <a:latin typeface="Constantia" pitchFamily="18" charset="0"/>
              </a:rPr>
              <a:t> Но из-за большей длины связи </a:t>
            </a:r>
          </a:p>
          <a:p>
            <a:r>
              <a:rPr lang="ru-RU" sz="2400">
                <a:latin typeface="Constantia" pitchFamily="18" charset="0"/>
              </a:rPr>
              <a:t>между </a:t>
            </a:r>
            <a:r>
              <a:rPr lang="en-US" sz="2400">
                <a:latin typeface="Constantia" pitchFamily="18" charset="0"/>
              </a:rPr>
              <a:t>Si – Si</a:t>
            </a:r>
            <a:r>
              <a:rPr lang="ru-RU" sz="2400">
                <a:latin typeface="Constantia" pitchFamily="18" charset="0"/>
              </a:rPr>
              <a:t>, твердость кремния значительно меньше, чем алмаза.</a:t>
            </a:r>
          </a:p>
          <a:p>
            <a:r>
              <a:rPr lang="ru-RU" sz="2400">
                <a:latin typeface="Constantia" pitchFamily="18" charset="0"/>
              </a:rPr>
              <a:t> Кремний хрупок, только при нагревании выше 800</a:t>
            </a:r>
            <a:r>
              <a:rPr lang="ru-RU" sz="2400" baseline="30000">
                <a:latin typeface="Constantia" pitchFamily="18" charset="0"/>
              </a:rPr>
              <a:t>0</a:t>
            </a:r>
            <a:r>
              <a:rPr lang="ru-RU" sz="2400">
                <a:latin typeface="Constantia" pitchFamily="18" charset="0"/>
              </a:rPr>
              <a:t>С.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674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3600" b="1" smtClean="0"/>
              <a:t>Физические свойства кремния</a:t>
            </a:r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71500" y="1500188"/>
            <a:ext cx="8229600" cy="4572000"/>
          </a:xfrm>
        </p:spPr>
        <p:txBody>
          <a:bodyPr/>
          <a:lstStyle/>
          <a:p>
            <a:pPr algn="ctr" eaLnBrk="1" hangingPunct="1">
              <a:buFont typeface="Wingdings" pitchFamily="2" charset="2"/>
              <a:buNone/>
            </a:pPr>
            <a:r>
              <a:rPr lang="ru-RU" sz="2400" smtClean="0"/>
              <a:t>Кремний – неметалл, имеет две аллотропные модификации</a:t>
            </a:r>
          </a:p>
          <a:p>
            <a:pPr eaLnBrk="1" hangingPunct="1">
              <a:buFont typeface="Wingdings" pitchFamily="2" charset="2"/>
              <a:buNone/>
            </a:pPr>
            <a:endParaRPr lang="ru-RU" smtClean="0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285750" y="2571750"/>
          <a:ext cx="8715375" cy="4143375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393732"/>
                <a:gridCol w="4321704"/>
              </a:tblGrid>
              <a:tr h="1246439">
                <a:tc>
                  <a:txBody>
                    <a:bodyPr/>
                    <a:lstStyle/>
                    <a:p>
                      <a:r>
                        <a:rPr lang="ru-RU" sz="2400" dirty="0" smtClean="0"/>
                        <a:t>Кристаллический кремний </a:t>
                      </a:r>
                      <a:endParaRPr lang="ru-RU" sz="24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dirty="0" smtClean="0"/>
                        <a:t>Аморфный кремний </a:t>
                      </a:r>
                      <a:endParaRPr lang="ru-RU" sz="2400" dirty="0">
                        <a:latin typeface="+mn-lt"/>
                      </a:endParaRPr>
                    </a:p>
                  </a:txBody>
                  <a:tcPr/>
                </a:tc>
              </a:tr>
              <a:tr h="2896965">
                <a:tc>
                  <a:txBody>
                    <a:bodyPr/>
                    <a:lstStyle/>
                    <a:p>
                      <a:r>
                        <a:rPr lang="ru-RU" sz="2000" dirty="0" smtClean="0"/>
                        <a:t>вещество серовато – стального цвета с металлическим блеском, весьма твердое, но хрупкое</a:t>
                      </a:r>
                    </a:p>
                    <a:p>
                      <a:r>
                        <a:rPr lang="ru-RU" sz="2000" dirty="0" err="1" smtClean="0"/>
                        <a:t>р</a:t>
                      </a:r>
                      <a:r>
                        <a:rPr lang="ru-RU" sz="2000" dirty="0" smtClean="0"/>
                        <a:t> = 2,33 г</a:t>
                      </a:r>
                      <a:r>
                        <a:rPr lang="en-US" sz="2000" dirty="0" smtClean="0"/>
                        <a:t>/</a:t>
                      </a:r>
                      <a:r>
                        <a:rPr lang="ru-RU" sz="2000" dirty="0" smtClean="0"/>
                        <a:t>см</a:t>
                      </a:r>
                      <a:r>
                        <a:rPr lang="ru-RU" sz="2000" baseline="30000" dirty="0" smtClean="0"/>
                        <a:t>3</a:t>
                      </a:r>
                      <a:r>
                        <a:rPr lang="ru-RU" sz="2000" dirty="0" smtClean="0"/>
                        <a:t>;  </a:t>
                      </a:r>
                      <a:r>
                        <a:rPr lang="en-US" sz="2000" dirty="0" smtClean="0"/>
                        <a:t>t </a:t>
                      </a:r>
                      <a:r>
                        <a:rPr lang="ru-RU" sz="2000" baseline="-25000" dirty="0" smtClean="0"/>
                        <a:t>пл.</a:t>
                      </a:r>
                      <a:r>
                        <a:rPr lang="ru-RU" sz="2000" dirty="0" smtClean="0"/>
                        <a:t> = 1415</a:t>
                      </a:r>
                      <a:r>
                        <a:rPr lang="ru-RU" sz="2000" baseline="30000" dirty="0" smtClean="0"/>
                        <a:t>0</a:t>
                      </a:r>
                      <a:r>
                        <a:rPr lang="ru-RU" sz="2000" dirty="0" smtClean="0"/>
                        <a:t>С;</a:t>
                      </a:r>
                    </a:p>
                    <a:p>
                      <a:r>
                        <a:rPr lang="en-US" sz="2000" dirty="0" smtClean="0"/>
                        <a:t>t</a:t>
                      </a:r>
                      <a:r>
                        <a:rPr lang="ru-RU" sz="2000" baseline="-25000" dirty="0" smtClean="0"/>
                        <a:t>кип.</a:t>
                      </a:r>
                      <a:r>
                        <a:rPr lang="ru-RU" sz="2000" dirty="0" smtClean="0"/>
                        <a:t> = 2349</a:t>
                      </a:r>
                      <a:r>
                        <a:rPr lang="ru-RU" sz="2000" baseline="30000" dirty="0" smtClean="0"/>
                        <a:t>0</a:t>
                      </a:r>
                      <a:r>
                        <a:rPr lang="ru-RU" sz="2000" dirty="0" smtClean="0"/>
                        <a:t>С</a:t>
                      </a:r>
                      <a:endParaRPr lang="ru-RU" sz="20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dirty="0" smtClean="0"/>
                        <a:t>бурый порошок</a:t>
                      </a:r>
                      <a:r>
                        <a:rPr lang="ru-RU" sz="2000" baseline="0" dirty="0" smtClean="0"/>
                        <a:t>  о</a:t>
                      </a:r>
                      <a:r>
                        <a:rPr lang="ru-RU" sz="2000" dirty="0" smtClean="0"/>
                        <a:t>бладает большей реакционной способностью, чем кристаллический кремний</a:t>
                      </a:r>
                    </a:p>
                    <a:p>
                      <a:r>
                        <a:rPr lang="ru-RU" sz="2000" dirty="0" err="1" smtClean="0"/>
                        <a:t>р</a:t>
                      </a:r>
                      <a:r>
                        <a:rPr lang="ru-RU" sz="2000" dirty="0" smtClean="0"/>
                        <a:t> = 2,0 г</a:t>
                      </a:r>
                      <a:r>
                        <a:rPr lang="en-US" sz="2000" dirty="0" smtClean="0"/>
                        <a:t>/</a:t>
                      </a:r>
                      <a:r>
                        <a:rPr lang="ru-RU" sz="2000" dirty="0" smtClean="0"/>
                        <a:t>см</a:t>
                      </a:r>
                      <a:r>
                        <a:rPr lang="ru-RU" sz="2000" baseline="30000" dirty="0" smtClean="0"/>
                        <a:t>3</a:t>
                      </a:r>
                      <a:r>
                        <a:rPr lang="ru-RU" sz="2000" dirty="0" smtClean="0"/>
                        <a:t>;  </a:t>
                      </a:r>
                      <a:r>
                        <a:rPr lang="en-US" sz="2000" dirty="0" smtClean="0"/>
                        <a:t>t </a:t>
                      </a:r>
                      <a:r>
                        <a:rPr lang="ru-RU" sz="2000" baseline="-25000" dirty="0" smtClean="0"/>
                        <a:t>пл.</a:t>
                      </a:r>
                      <a:r>
                        <a:rPr lang="ru-RU" sz="2000" dirty="0" smtClean="0"/>
                        <a:t> =1420 </a:t>
                      </a:r>
                      <a:r>
                        <a:rPr lang="ru-RU" sz="2000" baseline="30000" dirty="0" smtClean="0"/>
                        <a:t>0</a:t>
                      </a:r>
                      <a:r>
                        <a:rPr lang="ru-RU" sz="2000" dirty="0" smtClean="0"/>
                        <a:t>С;</a:t>
                      </a:r>
                    </a:p>
                    <a:p>
                      <a:r>
                        <a:rPr lang="en-US" sz="2000" dirty="0" smtClean="0"/>
                        <a:t>t</a:t>
                      </a:r>
                      <a:r>
                        <a:rPr lang="ru-RU" sz="2000" baseline="-25000" dirty="0" smtClean="0"/>
                        <a:t>кип.</a:t>
                      </a:r>
                      <a:r>
                        <a:rPr lang="ru-RU" sz="2000" dirty="0" smtClean="0"/>
                        <a:t> =2600 </a:t>
                      </a:r>
                      <a:r>
                        <a:rPr lang="ru-RU" sz="2000" baseline="30000" dirty="0" smtClean="0"/>
                        <a:t>0</a:t>
                      </a:r>
                      <a:r>
                        <a:rPr lang="ru-RU" sz="2000" dirty="0" smtClean="0"/>
                        <a:t>С</a:t>
                      </a:r>
                    </a:p>
                    <a:p>
                      <a:endParaRPr lang="ru-RU" sz="2000" dirty="0">
                        <a:latin typeface="+mn-lt"/>
                      </a:endParaRPr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24591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3125" y="5214938"/>
            <a:ext cx="2214563" cy="1385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92" name="Picture 5" descr="attach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572250" y="5238750"/>
            <a:ext cx="171450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914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428596" y="0"/>
            <a:ext cx="8229600" cy="1219200"/>
          </a:xfrm>
        </p:spPr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3600" b="1" smtClean="0"/>
              <a:t>Электрофизические свойства </a:t>
            </a:r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algn="ctr" eaLnBrk="1" hangingPunct="1">
              <a:buFont typeface="Wingdings" pitchFamily="2" charset="2"/>
              <a:buNone/>
            </a:pPr>
            <a:r>
              <a:rPr lang="ru-RU" smtClean="0"/>
              <a:t>Элементарный кремний —</a:t>
            </a:r>
          </a:p>
          <a:p>
            <a:pPr algn="ctr" eaLnBrk="1" hangingPunct="1">
              <a:buFont typeface="Wingdings" pitchFamily="2" charset="2"/>
              <a:buNone/>
            </a:pPr>
            <a:r>
              <a:rPr lang="ru-RU" smtClean="0"/>
              <a:t> типичный полупроводник.</a:t>
            </a:r>
          </a:p>
        </p:txBody>
      </p:sp>
      <p:sp>
        <p:nvSpPr>
          <p:cNvPr id="25604" name="Rectangle 4"/>
          <p:cNvSpPr>
            <a:spLocks noChangeArrowheads="1"/>
          </p:cNvSpPr>
          <p:nvPr/>
        </p:nvSpPr>
        <p:spPr bwMode="auto">
          <a:xfrm>
            <a:off x="285750" y="2857500"/>
            <a:ext cx="8496300" cy="3786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/>
            <a:endParaRPr lang="ru-RU" sz="2400">
              <a:latin typeface="Constantia" pitchFamily="18" charset="0"/>
            </a:endParaRPr>
          </a:p>
          <a:p>
            <a:pPr algn="ctr"/>
            <a:endParaRPr lang="ru-RU" sz="2400">
              <a:latin typeface="Constantia" pitchFamily="18" charset="0"/>
            </a:endParaRPr>
          </a:p>
          <a:p>
            <a:pPr algn="ctr"/>
            <a:r>
              <a:rPr lang="ru-RU" sz="2400">
                <a:latin typeface="Constantia" pitchFamily="18" charset="0"/>
              </a:rPr>
              <a:t>На электрофизические свойства кристаллического кремния большое влияние оказывают содержащиеся в нем микропримеси. </a:t>
            </a:r>
          </a:p>
          <a:p>
            <a:pPr algn="ctr"/>
            <a:r>
              <a:rPr lang="ru-RU" sz="2400">
                <a:latin typeface="Constantia" pitchFamily="18" charset="0"/>
              </a:rPr>
              <a:t>Для получения монокристаллов кремния с дырочной проводимостью в кремний вводят добавки </a:t>
            </a:r>
          </a:p>
          <a:p>
            <a:pPr algn="ctr"/>
            <a:r>
              <a:rPr lang="ru-RU" sz="2400">
                <a:latin typeface="Constantia" pitchFamily="18" charset="0"/>
              </a:rPr>
              <a:t>элементов III-й группы — бор, алюминия, галлия и индия,</a:t>
            </a:r>
          </a:p>
          <a:p>
            <a:pPr algn="ctr"/>
            <a:r>
              <a:rPr lang="ru-RU" sz="2400">
                <a:latin typeface="Constantia" pitchFamily="18" charset="0"/>
              </a:rPr>
              <a:t> с электронной проводимостью — добавки элементов V-й группы — фосфора, мышьяка или сурьма. </a:t>
            </a:r>
          </a:p>
        </p:txBody>
      </p:sp>
      <p:pic>
        <p:nvPicPr>
          <p:cNvPr id="25605" name="Picture 8" descr="карб кр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911975" y="1214438"/>
            <a:ext cx="2232025" cy="2305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06" name="Picture 5" descr="Rectifier_bridge_Diode_Bridge_Silicon_Bridge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4313" y="1285875"/>
            <a:ext cx="2232025" cy="2087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058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3600" b="1" smtClean="0"/>
              <a:t>Соединения кремния</a:t>
            </a:r>
          </a:p>
        </p:txBody>
      </p:sp>
      <p:graphicFrame>
        <p:nvGraphicFramePr>
          <p:cNvPr id="2050" name="Organization Chart 5"/>
          <p:cNvGraphicFramePr>
            <a:graphicFrameLocks/>
          </p:cNvGraphicFramePr>
          <p:nvPr>
            <p:ph idx="1"/>
          </p:nvPr>
        </p:nvGraphicFramePr>
        <p:xfrm>
          <a:off x="250825" y="1628775"/>
          <a:ext cx="8640763" cy="4525963"/>
        </p:xfrm>
        <a:graphic>
          <a:graphicData uri="http://schemas.openxmlformats.org/drawingml/2006/compatibility">
            <com:legacyDrawing xmlns:com="http://schemas.openxmlformats.org/drawingml/2006/compatibility" spid="_x0000_s2050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>
              <a:latin typeface="Constantia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79388" y="285750"/>
            <a:ext cx="8250237" cy="64611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b="1" dirty="0">
                <a:latin typeface="+mj-lt"/>
                <a:cs typeface="Times New Roman" pitchFamily="18" charset="0"/>
              </a:rPr>
              <a:t>Что объединяет эти изображения?</a:t>
            </a:r>
          </a:p>
        </p:txBody>
      </p:sp>
      <p:pic>
        <p:nvPicPr>
          <p:cNvPr id="12" name="Рисунок 11" descr="Китайский погребальный сосуд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28596" y="928670"/>
            <a:ext cx="1905000" cy="212008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3" name="Рисунок 12" descr="кремниевый мушкет.jpg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285720" y="4500570"/>
            <a:ext cx="2798756" cy="109537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5" name="Рисунок 14" descr="Диатомовые водоросли.jpg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>
            <a:off x="6072198" y="928670"/>
            <a:ext cx="2819400" cy="206341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6" name="Рисунок 15" descr="морские губки.jpg"/>
          <p:cNvPicPr>
            <a:picLocks noChangeAspect="1"/>
          </p:cNvPicPr>
          <p:nvPr/>
        </p:nvPicPr>
        <p:blipFill>
          <a:blip r:embed="rId5" cstate="screen"/>
          <a:stretch>
            <a:fillRect/>
          </a:stretch>
        </p:blipFill>
        <p:spPr>
          <a:xfrm>
            <a:off x="3071802" y="1142984"/>
            <a:ext cx="2209800" cy="176784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7" name="Рисунок 16" descr="радиолярии.jpg"/>
          <p:cNvPicPr>
            <a:picLocks noChangeAspect="1"/>
          </p:cNvPicPr>
          <p:nvPr/>
        </p:nvPicPr>
        <p:blipFill>
          <a:blip r:embed="rId6" cstate="screen"/>
          <a:stretch>
            <a:fillRect/>
          </a:stretch>
        </p:blipFill>
        <p:spPr>
          <a:xfrm>
            <a:off x="6500826" y="3929066"/>
            <a:ext cx="2324100" cy="207538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8" name="Рисунок 17" descr="хвощ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3571868" y="3857628"/>
            <a:ext cx="2390775" cy="19050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10250" name="TextBox 19"/>
          <p:cNvSpPr txBox="1">
            <a:spLocks noChangeArrowheads="1"/>
          </p:cNvSpPr>
          <p:nvPr/>
        </p:nvSpPr>
        <p:spPr bwMode="auto">
          <a:xfrm>
            <a:off x="0" y="3214688"/>
            <a:ext cx="2500313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400">
                <a:latin typeface="Constantia" pitchFamily="18" charset="0"/>
                <a:cs typeface="Times New Roman" pitchFamily="18" charset="0"/>
              </a:rPr>
              <a:t>Китайский погребальный сосуд</a:t>
            </a:r>
          </a:p>
        </p:txBody>
      </p:sp>
      <p:sp>
        <p:nvSpPr>
          <p:cNvPr id="10251" name="TextBox 20"/>
          <p:cNvSpPr txBox="1">
            <a:spLocks noChangeArrowheads="1"/>
          </p:cNvSpPr>
          <p:nvPr/>
        </p:nvSpPr>
        <p:spPr bwMode="auto">
          <a:xfrm>
            <a:off x="357188" y="5715000"/>
            <a:ext cx="2743200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400">
                <a:latin typeface="Constantia" pitchFamily="18" charset="0"/>
                <a:cs typeface="Times New Roman" pitchFamily="18" charset="0"/>
              </a:rPr>
              <a:t>Кремниевый мушкет</a:t>
            </a:r>
          </a:p>
        </p:txBody>
      </p:sp>
      <p:sp>
        <p:nvSpPr>
          <p:cNvPr id="10252" name="TextBox 21"/>
          <p:cNvSpPr txBox="1">
            <a:spLocks noChangeArrowheads="1"/>
          </p:cNvSpPr>
          <p:nvPr/>
        </p:nvSpPr>
        <p:spPr bwMode="auto">
          <a:xfrm>
            <a:off x="3000375" y="3143250"/>
            <a:ext cx="22860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400">
                <a:latin typeface="Constantia" pitchFamily="18" charset="0"/>
                <a:cs typeface="Times New Roman" pitchFamily="18" charset="0"/>
              </a:rPr>
              <a:t>Морские губки</a:t>
            </a:r>
          </a:p>
        </p:txBody>
      </p:sp>
      <p:sp>
        <p:nvSpPr>
          <p:cNvPr id="10253" name="TextBox 22"/>
          <p:cNvSpPr txBox="1">
            <a:spLocks noChangeArrowheads="1"/>
          </p:cNvSpPr>
          <p:nvPr/>
        </p:nvSpPr>
        <p:spPr bwMode="auto">
          <a:xfrm>
            <a:off x="6000750" y="3071813"/>
            <a:ext cx="2819400" cy="830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400">
                <a:latin typeface="Constantia" pitchFamily="18" charset="0"/>
                <a:cs typeface="Times New Roman" pitchFamily="18" charset="0"/>
              </a:rPr>
              <a:t>Диатомовые водоросли</a:t>
            </a:r>
          </a:p>
        </p:txBody>
      </p:sp>
      <p:sp>
        <p:nvSpPr>
          <p:cNvPr id="10254" name="TextBox 24"/>
          <p:cNvSpPr txBox="1">
            <a:spLocks noChangeArrowheads="1"/>
          </p:cNvSpPr>
          <p:nvPr/>
        </p:nvSpPr>
        <p:spPr bwMode="auto">
          <a:xfrm>
            <a:off x="3929063" y="5929313"/>
            <a:ext cx="1295400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>
                <a:latin typeface="Constantia" pitchFamily="18" charset="0"/>
                <a:cs typeface="Times New Roman" pitchFamily="18" charset="0"/>
              </a:rPr>
              <a:t>Хвощ</a:t>
            </a:r>
          </a:p>
        </p:txBody>
      </p:sp>
      <p:sp>
        <p:nvSpPr>
          <p:cNvPr id="10255" name="TextBox 26"/>
          <p:cNvSpPr txBox="1">
            <a:spLocks noChangeArrowheads="1"/>
          </p:cNvSpPr>
          <p:nvPr/>
        </p:nvSpPr>
        <p:spPr bwMode="auto">
          <a:xfrm>
            <a:off x="6705600" y="6072188"/>
            <a:ext cx="2438400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400">
                <a:latin typeface="Constantia" pitchFamily="18" charset="0"/>
                <a:cs typeface="Times New Roman" pitchFamily="18" charset="0"/>
              </a:rPr>
              <a:t>Радиолярии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800" decel="100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800" decel="100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800" decel="100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800" decel="100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000"/>
                            </p:stCondLst>
                            <p:childTnLst>
                              <p:par>
                                <p:cTn id="26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4000"/>
                            </p:stCondLst>
                            <p:childTnLst>
                              <p:par>
                                <p:cTn id="32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5000"/>
                            </p:stCondLst>
                            <p:childTnLst>
                              <p:par>
                                <p:cTn id="38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962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6600" smtClean="0">
                <a:sym typeface="Wingdings" pitchFamily="2" charset="2"/>
              </a:rPr>
              <a:t/>
            </a:r>
            <a:br>
              <a:rPr lang="ru-RU" sz="6600" smtClean="0">
                <a:sym typeface="Wingdings" pitchFamily="2" charset="2"/>
              </a:rPr>
            </a:br>
            <a:r>
              <a:rPr lang="ru-RU" sz="3600" b="1" smtClean="0"/>
              <a:t> Химические  свойства  кремния</a:t>
            </a:r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28625" y="1500188"/>
            <a:ext cx="8229600" cy="4572000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</a:pPr>
            <a:endParaRPr lang="en-US" smtClean="0"/>
          </a:p>
          <a:p>
            <a:pPr eaLnBrk="1" hangingPunct="1">
              <a:buFont typeface="Wingdings" pitchFamily="2" charset="2"/>
              <a:buNone/>
            </a:pPr>
            <a:endParaRPr lang="ru-RU" smtClean="0"/>
          </a:p>
          <a:p>
            <a:pPr eaLnBrk="1" hangingPunct="1">
              <a:buFont typeface="Wingdings" pitchFamily="2" charset="2"/>
              <a:buNone/>
            </a:pPr>
            <a:r>
              <a:rPr lang="ru-RU" smtClean="0"/>
              <a:t>               </a:t>
            </a:r>
            <a:endParaRPr lang="ru-RU" sz="6000" baseline="-25000" smtClean="0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642938" y="1535113"/>
          <a:ext cx="8001000" cy="44069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000528"/>
                <a:gridCol w="4000528"/>
              </a:tblGrid>
              <a:tr h="413634"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/>
                        <a:t>восстановительные</a:t>
                      </a:r>
                      <a:endParaRPr lang="ru-RU" sz="20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/>
                        <a:t>окислительные</a:t>
                      </a:r>
                      <a:endParaRPr lang="ru-RU" sz="2000" dirty="0">
                        <a:latin typeface="+mn-lt"/>
                      </a:endParaRPr>
                    </a:p>
                  </a:txBody>
                  <a:tcPr/>
                </a:tc>
              </a:tr>
              <a:tr h="3724965">
                <a:tc>
                  <a:txBody>
                    <a:bodyPr/>
                    <a:lstStyle/>
                    <a:p>
                      <a:pPr eaLnBrk="1" hangingPunct="1">
                        <a:buFont typeface="Wingdings" pitchFamily="2" charset="2"/>
                        <a:buNone/>
                        <a:defRPr/>
                      </a:pPr>
                      <a:r>
                        <a:rPr lang="ru-RU" sz="2400" dirty="0" smtClean="0"/>
                        <a:t>При комнатной температуре реагирует только </a:t>
                      </a:r>
                      <a:r>
                        <a:rPr lang="en-US" sz="2400" dirty="0" smtClean="0"/>
                        <a:t>c </a:t>
                      </a:r>
                      <a:r>
                        <a:rPr lang="ru-RU" sz="2400" dirty="0" smtClean="0"/>
                        <a:t>фтором</a:t>
                      </a:r>
                    </a:p>
                    <a:p>
                      <a:pPr eaLnBrk="1" hangingPunct="1">
                        <a:buFont typeface="Wingdings" pitchFamily="2" charset="2"/>
                        <a:buNone/>
                        <a:defRPr/>
                      </a:pPr>
                      <a:endParaRPr lang="ru-RU" sz="2400" dirty="0" smtClean="0"/>
                    </a:p>
                    <a:p>
                      <a:pPr eaLnBrk="1" hangingPunct="1">
                        <a:buFont typeface="Wingdings" pitchFamily="2" charset="2"/>
                        <a:buNone/>
                        <a:defRPr/>
                      </a:pPr>
                      <a:r>
                        <a:rPr lang="ru-RU" sz="2400" dirty="0" smtClean="0"/>
                        <a:t>           </a:t>
                      </a:r>
                      <a:r>
                        <a:rPr lang="en-US" sz="2400" dirty="0" smtClean="0"/>
                        <a:t> </a:t>
                      </a:r>
                      <a:r>
                        <a:rPr lang="ru-RU" sz="2400" dirty="0" smtClean="0"/>
                        <a:t> </a:t>
                      </a:r>
                      <a:r>
                        <a:rPr lang="en-US" sz="2400" dirty="0" smtClean="0"/>
                        <a:t>Si + 2F</a:t>
                      </a:r>
                      <a:r>
                        <a:rPr lang="en-US" sz="2400" baseline="-25000" dirty="0" smtClean="0"/>
                        <a:t>2</a:t>
                      </a:r>
                      <a:r>
                        <a:rPr lang="en-US" sz="2400" dirty="0" smtClean="0">
                          <a:sym typeface="Wingdings" pitchFamily="2" charset="2"/>
                        </a:rPr>
                        <a:t> SiF</a:t>
                      </a:r>
                      <a:r>
                        <a:rPr lang="en-US" sz="2400" baseline="-25000" dirty="0" smtClean="0">
                          <a:sym typeface="Wingdings" pitchFamily="2" charset="2"/>
                        </a:rPr>
                        <a:t>4</a:t>
                      </a:r>
                      <a:endParaRPr lang="ru-RU" sz="2400" baseline="-25000" dirty="0" smtClean="0">
                        <a:sym typeface="Wingdings" pitchFamily="2" charset="2"/>
                      </a:endParaRPr>
                    </a:p>
                    <a:p>
                      <a:pPr eaLnBrk="1" hangingPunct="1">
                        <a:buFont typeface="Wingdings" pitchFamily="2" charset="2"/>
                        <a:buNone/>
                        <a:defRPr/>
                      </a:pPr>
                      <a:endParaRPr lang="ru-RU" sz="2400" baseline="-25000" dirty="0" smtClean="0">
                        <a:sym typeface="Wingdings" pitchFamily="2" charset="2"/>
                      </a:endParaRPr>
                    </a:p>
                    <a:p>
                      <a:pPr eaLnBrk="1" hangingPunct="1">
                        <a:buFont typeface="Wingdings" pitchFamily="2" charset="2"/>
                        <a:buNone/>
                        <a:defRPr/>
                      </a:pPr>
                      <a:r>
                        <a:rPr lang="ru-RU" sz="2400" dirty="0" smtClean="0"/>
                        <a:t>При нагревании до 400 – 500</a:t>
                      </a:r>
                      <a:r>
                        <a:rPr lang="ru-RU" sz="2400" baseline="30000" dirty="0" smtClean="0"/>
                        <a:t>0</a:t>
                      </a:r>
                      <a:r>
                        <a:rPr lang="ru-RU" sz="2400" dirty="0" smtClean="0"/>
                        <a:t>С кремний реагирует с кислородом</a:t>
                      </a:r>
                    </a:p>
                    <a:p>
                      <a:pPr algn="ctr"/>
                      <a:endParaRPr lang="ru-RU" sz="2400" dirty="0" smtClean="0"/>
                    </a:p>
                    <a:p>
                      <a:pPr algn="ctr"/>
                      <a:r>
                        <a:rPr lang="en-US" sz="2400" dirty="0" smtClean="0"/>
                        <a:t>Si + O</a:t>
                      </a:r>
                      <a:r>
                        <a:rPr lang="en-US" sz="2400" baseline="-25000" dirty="0" smtClean="0"/>
                        <a:t>2</a:t>
                      </a:r>
                      <a:r>
                        <a:rPr lang="en-US" sz="2400" dirty="0" smtClean="0"/>
                        <a:t> </a:t>
                      </a:r>
                      <a:r>
                        <a:rPr lang="en-US" sz="2400" dirty="0" smtClean="0">
                          <a:sym typeface="Wingdings" pitchFamily="2" charset="2"/>
                        </a:rPr>
                        <a:t> SiO</a:t>
                      </a:r>
                      <a:r>
                        <a:rPr lang="en-US" sz="2400" baseline="-25000" dirty="0" smtClean="0">
                          <a:sym typeface="Wingdings" pitchFamily="2" charset="2"/>
                        </a:rPr>
                        <a:t>2</a:t>
                      </a:r>
                      <a:endParaRPr lang="ru-RU" sz="24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dirty="0" smtClean="0"/>
                        <a:t>При нагревании с металлами</a:t>
                      </a:r>
                      <a:r>
                        <a:rPr lang="ru-RU" sz="2400" baseline="0" dirty="0" smtClean="0"/>
                        <a:t>  </a:t>
                      </a:r>
                      <a:r>
                        <a:rPr lang="ru-RU" sz="2400" dirty="0" smtClean="0"/>
                        <a:t>образуются: силициды.</a:t>
                      </a:r>
                      <a:br>
                        <a:rPr lang="ru-RU" sz="2400" dirty="0" smtClean="0"/>
                      </a:br>
                      <a:r>
                        <a:rPr lang="ru-RU" sz="2400" dirty="0" smtClean="0"/>
                        <a:t>      </a:t>
                      </a:r>
                    </a:p>
                    <a:p>
                      <a:pPr algn="ctr"/>
                      <a:r>
                        <a:rPr lang="ru-RU" sz="2400" dirty="0" smtClean="0"/>
                        <a:t>2Са + </a:t>
                      </a:r>
                      <a:r>
                        <a:rPr lang="ru-RU" sz="2400" dirty="0" err="1" smtClean="0"/>
                        <a:t>Si</a:t>
                      </a:r>
                      <a:r>
                        <a:rPr lang="ru-RU" sz="2400" dirty="0" smtClean="0">
                          <a:sym typeface="Wingdings" pitchFamily="2" charset="2"/>
                        </a:rPr>
                        <a:t> Ca</a:t>
                      </a:r>
                      <a:r>
                        <a:rPr lang="ru-RU" sz="2400" baseline="-25000" dirty="0" smtClean="0">
                          <a:sym typeface="Wingdings" pitchFamily="2" charset="2"/>
                        </a:rPr>
                        <a:t>2</a:t>
                      </a:r>
                      <a:r>
                        <a:rPr lang="ru-RU" sz="2400" dirty="0" smtClean="0">
                          <a:sym typeface="Wingdings" pitchFamily="2" charset="2"/>
                        </a:rPr>
                        <a:t>Si</a:t>
                      </a:r>
                      <a:endParaRPr lang="ru-RU" sz="2400" dirty="0">
                        <a:latin typeface="+mn-lt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010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3600" b="1" smtClean="0"/>
              <a:t>Химические  свойства  кремния</a:t>
            </a:r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00063" y="1500188"/>
            <a:ext cx="8215312" cy="2500312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</a:pPr>
            <a:r>
              <a:rPr lang="ru-RU" sz="2400" smtClean="0"/>
              <a:t>С водородом кремний непосредственно не реагирует.</a:t>
            </a:r>
          </a:p>
          <a:p>
            <a:pPr eaLnBrk="1" hangingPunct="1">
              <a:buFont typeface="Wingdings" pitchFamily="2" charset="2"/>
              <a:buNone/>
            </a:pPr>
            <a:r>
              <a:rPr lang="ru-RU" sz="2400" smtClean="0"/>
              <a:t>Водородное соединение силан, получают косвенным способом, при взаимодействии силицидов с кислотами:</a:t>
            </a:r>
          </a:p>
          <a:p>
            <a:pPr eaLnBrk="1" hangingPunct="1">
              <a:buFont typeface="Wingdings" pitchFamily="2" charset="2"/>
              <a:buNone/>
            </a:pPr>
            <a:endParaRPr lang="ru-RU" sz="2400" smtClean="0"/>
          </a:p>
          <a:p>
            <a:pPr eaLnBrk="1" hangingPunct="1">
              <a:buFont typeface="Wingdings" pitchFamily="2" charset="2"/>
              <a:buNone/>
            </a:pPr>
            <a:endParaRPr lang="ru-RU" smtClean="0"/>
          </a:p>
          <a:p>
            <a:pPr eaLnBrk="1" hangingPunct="1">
              <a:buFont typeface="Wingdings" pitchFamily="2" charset="2"/>
              <a:buNone/>
            </a:pPr>
            <a:endParaRPr lang="ru-RU" smtClean="0"/>
          </a:p>
          <a:p>
            <a:pPr eaLnBrk="1" hangingPunct="1">
              <a:buFont typeface="Wingdings" pitchFamily="2" charset="2"/>
              <a:buNone/>
            </a:pPr>
            <a:endParaRPr lang="ru-RU" smtClean="0"/>
          </a:p>
          <a:p>
            <a:pPr eaLnBrk="1" hangingPunct="1">
              <a:buFont typeface="Wingdings" pitchFamily="2" charset="2"/>
              <a:buNone/>
            </a:pPr>
            <a:endParaRPr lang="ru-RU" smtClean="0"/>
          </a:p>
        </p:txBody>
      </p:sp>
      <p:sp>
        <p:nvSpPr>
          <p:cNvPr id="27652" name="Rectangle 4"/>
          <p:cNvSpPr>
            <a:spLocks noChangeArrowheads="1"/>
          </p:cNvSpPr>
          <p:nvPr/>
        </p:nvSpPr>
        <p:spPr bwMode="auto">
          <a:xfrm>
            <a:off x="571500" y="3071813"/>
            <a:ext cx="8353425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/>
            <a:r>
              <a:rPr lang="ru-RU" sz="4000">
                <a:latin typeface="Constantia" pitchFamily="18" charset="0"/>
              </a:rPr>
              <a:t> </a:t>
            </a:r>
            <a:r>
              <a:rPr lang="ru-RU" sz="3200">
                <a:latin typeface="Constantia" pitchFamily="18" charset="0"/>
              </a:rPr>
              <a:t>Ca</a:t>
            </a:r>
            <a:r>
              <a:rPr lang="ru-RU" sz="3200" baseline="-25000">
                <a:latin typeface="Constantia" pitchFamily="18" charset="0"/>
              </a:rPr>
              <a:t>2</a:t>
            </a:r>
            <a:r>
              <a:rPr lang="ru-RU" sz="3200">
                <a:latin typeface="Constantia" pitchFamily="18" charset="0"/>
              </a:rPr>
              <a:t>Si + 4HCl → 2CaCl</a:t>
            </a:r>
            <a:r>
              <a:rPr lang="ru-RU" sz="3200" baseline="-25000">
                <a:latin typeface="Constantia" pitchFamily="18" charset="0"/>
              </a:rPr>
              <a:t>2</a:t>
            </a:r>
            <a:r>
              <a:rPr lang="ru-RU" sz="3200">
                <a:latin typeface="Constantia" pitchFamily="18" charset="0"/>
              </a:rPr>
              <a:t> + SiH</a:t>
            </a:r>
            <a:r>
              <a:rPr lang="ru-RU" sz="3200" baseline="-25000">
                <a:latin typeface="Constantia" pitchFamily="18" charset="0"/>
              </a:rPr>
              <a:t>4</a:t>
            </a:r>
            <a:r>
              <a:rPr lang="ru-RU" sz="3200">
                <a:latin typeface="Constantia" pitchFamily="18" charset="0"/>
              </a:rPr>
              <a:t>↑</a:t>
            </a:r>
            <a:endParaRPr lang="ru-RU" sz="3600">
              <a:latin typeface="Constantia" pitchFamily="18" charset="0"/>
            </a:endParaRPr>
          </a:p>
        </p:txBody>
      </p:sp>
      <p:sp>
        <p:nvSpPr>
          <p:cNvPr id="27653" name="Прямоугольник 4"/>
          <p:cNvSpPr>
            <a:spLocks noChangeArrowheads="1"/>
          </p:cNvSpPr>
          <p:nvPr/>
        </p:nvSpPr>
        <p:spPr bwMode="auto">
          <a:xfrm>
            <a:off x="500063" y="3929063"/>
            <a:ext cx="8143875" cy="2308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90000"/>
              </a:lnSpc>
            </a:pPr>
            <a:r>
              <a:rPr lang="ru-RU" sz="2400">
                <a:latin typeface="Constantia" pitchFamily="18" charset="0"/>
              </a:rPr>
              <a:t>Кремний  взаимодействует со сложными веществами:</a:t>
            </a:r>
          </a:p>
          <a:p>
            <a:pPr>
              <a:lnSpc>
                <a:spcPct val="90000"/>
              </a:lnSpc>
            </a:pPr>
            <a:endParaRPr lang="en-US" sz="2400">
              <a:latin typeface="Constantia" pitchFamily="18" charset="0"/>
            </a:endParaRPr>
          </a:p>
          <a:p>
            <a:pPr>
              <a:lnSpc>
                <a:spcPct val="90000"/>
              </a:lnSpc>
            </a:pPr>
            <a:r>
              <a:rPr lang="en-US" sz="2400">
                <a:latin typeface="Constantia" pitchFamily="18" charset="0"/>
              </a:rPr>
              <a:t>-</a:t>
            </a:r>
            <a:r>
              <a:rPr lang="ru-RU" sz="2400">
                <a:latin typeface="Constantia" pitchFamily="18" charset="0"/>
              </a:rPr>
              <a:t>кислотами:</a:t>
            </a:r>
          </a:p>
          <a:p>
            <a:pPr algn="ctr">
              <a:lnSpc>
                <a:spcPct val="90000"/>
              </a:lnSpc>
            </a:pPr>
            <a:r>
              <a:rPr lang="ru-RU" sz="3200">
                <a:latin typeface="Constantia" pitchFamily="18" charset="0"/>
              </a:rPr>
              <a:t>3</a:t>
            </a:r>
            <a:r>
              <a:rPr lang="en-US" sz="3200">
                <a:latin typeface="Constantia" pitchFamily="18" charset="0"/>
              </a:rPr>
              <a:t>Si+12HF+4HNO</a:t>
            </a:r>
            <a:r>
              <a:rPr lang="en-US" sz="3200" baseline="-25000">
                <a:latin typeface="Constantia" pitchFamily="18" charset="0"/>
              </a:rPr>
              <a:t>3</a:t>
            </a:r>
            <a:r>
              <a:rPr lang="en-US" sz="3200">
                <a:latin typeface="Constantia" pitchFamily="18" charset="0"/>
              </a:rPr>
              <a:t> = 3SiF</a:t>
            </a:r>
            <a:r>
              <a:rPr lang="en-US" sz="3200" baseline="-25000">
                <a:latin typeface="Constantia" pitchFamily="18" charset="0"/>
              </a:rPr>
              <a:t>4</a:t>
            </a:r>
            <a:r>
              <a:rPr lang="en-US" sz="3200">
                <a:latin typeface="Constantia" pitchFamily="18" charset="0"/>
              </a:rPr>
              <a:t>+4NO  +8H</a:t>
            </a:r>
            <a:r>
              <a:rPr lang="en-US" sz="3200" baseline="-25000">
                <a:latin typeface="Constantia" pitchFamily="18" charset="0"/>
              </a:rPr>
              <a:t>2</a:t>
            </a:r>
            <a:r>
              <a:rPr lang="en-US" sz="3200">
                <a:latin typeface="Constantia" pitchFamily="18" charset="0"/>
              </a:rPr>
              <a:t>O</a:t>
            </a:r>
          </a:p>
          <a:p>
            <a:pPr>
              <a:lnSpc>
                <a:spcPct val="90000"/>
              </a:lnSpc>
            </a:pPr>
            <a:r>
              <a:rPr lang="ru-RU" sz="2400">
                <a:latin typeface="Constantia" pitchFamily="18" charset="0"/>
              </a:rPr>
              <a:t>-щелочами:</a:t>
            </a:r>
          </a:p>
          <a:p>
            <a:pPr algn="ctr">
              <a:lnSpc>
                <a:spcPct val="90000"/>
              </a:lnSpc>
            </a:pPr>
            <a:r>
              <a:rPr lang="en-US" sz="3200">
                <a:latin typeface="Constantia" pitchFamily="18" charset="0"/>
              </a:rPr>
              <a:t>Si+2NaOH+H</a:t>
            </a:r>
            <a:r>
              <a:rPr lang="en-US" sz="3200" baseline="-25000">
                <a:latin typeface="Constantia" pitchFamily="18" charset="0"/>
              </a:rPr>
              <a:t>2</a:t>
            </a:r>
            <a:r>
              <a:rPr lang="en-US" sz="3200">
                <a:latin typeface="Constantia" pitchFamily="18" charset="0"/>
              </a:rPr>
              <a:t>O = Na</a:t>
            </a:r>
            <a:r>
              <a:rPr lang="en-US" sz="3200" baseline="-25000">
                <a:latin typeface="Constantia" pitchFamily="18" charset="0"/>
              </a:rPr>
              <a:t>2</a:t>
            </a:r>
            <a:r>
              <a:rPr lang="en-US" sz="3200">
                <a:latin typeface="Constantia" pitchFamily="18" charset="0"/>
              </a:rPr>
              <a:t>SiO</a:t>
            </a:r>
            <a:r>
              <a:rPr lang="en-US" sz="3200" baseline="-25000">
                <a:latin typeface="Constantia" pitchFamily="18" charset="0"/>
              </a:rPr>
              <a:t>3</a:t>
            </a:r>
            <a:r>
              <a:rPr lang="en-US" sz="3200">
                <a:latin typeface="Constantia" pitchFamily="18" charset="0"/>
              </a:rPr>
              <a:t>+2H</a:t>
            </a:r>
            <a:r>
              <a:rPr lang="en-US" sz="3200" baseline="-25000">
                <a:latin typeface="Constantia" pitchFamily="18" charset="0"/>
              </a:rPr>
              <a:t>2</a:t>
            </a:r>
            <a:r>
              <a:rPr lang="ru-RU" sz="3200">
                <a:latin typeface="Constantia" pitchFamily="18" charset="0"/>
              </a:rPr>
              <a:t> ↑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500063" y="1524000"/>
          <a:ext cx="8186737" cy="4516438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093383"/>
                <a:gridCol w="4093383"/>
              </a:tblGrid>
              <a:tr h="1133057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400" dirty="0" smtClean="0"/>
                        <a:t>Промышленный способ</a:t>
                      </a:r>
                    </a:p>
                    <a:p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400" dirty="0" smtClean="0"/>
                        <a:t>Лабораторный  способ</a:t>
                      </a:r>
                    </a:p>
                    <a:p>
                      <a:endParaRPr lang="ru-RU" sz="2400" dirty="0"/>
                    </a:p>
                  </a:txBody>
                  <a:tcPr/>
                </a:tc>
              </a:tr>
              <a:tr h="3129397">
                <a:tc>
                  <a:txBody>
                    <a:bodyPr/>
                    <a:lstStyle/>
                    <a:p>
                      <a:pPr lvl="0"/>
                      <a:endParaRPr lang="ru-RU" sz="2400" dirty="0" smtClean="0"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</a:endParaRPr>
                    </a:p>
                    <a:p>
                      <a:pPr lvl="0"/>
                      <a:r>
                        <a:rPr lang="en-US" sz="2400" dirty="0" smtClean="0"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</a:rPr>
                        <a:t>SiO</a:t>
                      </a:r>
                      <a:r>
                        <a:rPr lang="en-US" sz="2400" baseline="-25000" dirty="0" smtClean="0"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</a:rPr>
                        <a:t>2 </a:t>
                      </a:r>
                      <a:r>
                        <a:rPr lang="en-US" sz="2400" dirty="0" smtClean="0"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</a:rPr>
                        <a:t>+ 2C = 2MgO + Si</a:t>
                      </a:r>
                      <a:endParaRPr lang="ru-RU" sz="2400" dirty="0" smtClean="0"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</a:endParaRPr>
                    </a:p>
                    <a:p>
                      <a:pPr>
                        <a:buNone/>
                        <a:defRPr/>
                      </a:pPr>
                      <a:r>
                        <a:rPr lang="ru-RU" sz="2400" dirty="0" smtClean="0"/>
                        <a:t>   </a:t>
                      </a:r>
                    </a:p>
                    <a:p>
                      <a:pPr>
                        <a:buNone/>
                        <a:defRPr/>
                      </a:pPr>
                      <a:r>
                        <a:rPr lang="ru-RU" sz="2400" dirty="0" smtClean="0"/>
                        <a:t>В промышленности кремний получают восстанавливая расплав </a:t>
                      </a:r>
                      <a:r>
                        <a:rPr lang="en-US" sz="2400" dirty="0" smtClean="0"/>
                        <a:t>SiO</a:t>
                      </a:r>
                      <a:r>
                        <a:rPr lang="en-US" sz="2400" baseline="-25000" dirty="0" smtClean="0"/>
                        <a:t>2</a:t>
                      </a:r>
                      <a:r>
                        <a:rPr lang="en-US" sz="2400" dirty="0" smtClean="0"/>
                        <a:t> </a:t>
                      </a:r>
                      <a:r>
                        <a:rPr lang="ru-RU" sz="2400" dirty="0" smtClean="0"/>
                        <a:t>коксом при </a:t>
                      </a:r>
                      <a:endParaRPr lang="en-US" sz="2400" dirty="0" smtClean="0"/>
                    </a:p>
                    <a:p>
                      <a:pPr>
                        <a:buNone/>
                        <a:defRPr/>
                      </a:pPr>
                      <a:r>
                        <a:rPr lang="ru-RU" sz="2400" dirty="0" smtClean="0"/>
                        <a:t>   </a:t>
                      </a:r>
                      <a:r>
                        <a:rPr lang="en-US" sz="2400" dirty="0" smtClean="0"/>
                        <a:t>t = 1800</a:t>
                      </a:r>
                      <a:r>
                        <a:rPr lang="en-US" sz="2400" baseline="30000" dirty="0" smtClean="0"/>
                        <a:t>0</a:t>
                      </a:r>
                      <a:r>
                        <a:rPr lang="en-US" sz="2400" dirty="0" smtClean="0"/>
                        <a:t>C</a:t>
                      </a:r>
                      <a:r>
                        <a:rPr lang="ru-RU" sz="2400" dirty="0" smtClean="0"/>
                        <a:t> в дуговых печах</a:t>
                      </a:r>
                    </a:p>
                    <a:p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2400" dirty="0" smtClean="0"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</a:endParaRPr>
                    </a:p>
                    <a:p>
                      <a:pPr algn="ctr">
                        <a:lnSpc>
                          <a:spcPct val="90000"/>
                        </a:lnSpc>
                        <a:buFontTx/>
                        <a:buNone/>
                      </a:pPr>
                      <a:r>
                        <a:rPr lang="en-US" sz="2400" b="0" i="0" dirty="0" smtClean="0">
                          <a:latin typeface="Times New Roman" pitchFamily="18" charset="0"/>
                        </a:rPr>
                        <a:t>SiO</a:t>
                      </a:r>
                      <a:r>
                        <a:rPr lang="en-US" sz="2400" b="0" i="0" baseline="-25000" dirty="0" smtClean="0">
                          <a:latin typeface="Times New Roman" pitchFamily="18" charset="0"/>
                        </a:rPr>
                        <a:t>2</a:t>
                      </a:r>
                      <a:r>
                        <a:rPr lang="en-US" sz="2400" b="0" i="0" dirty="0" smtClean="0">
                          <a:latin typeface="Times New Roman" pitchFamily="18" charset="0"/>
                        </a:rPr>
                        <a:t>+2Mg = Si+2MgO</a:t>
                      </a:r>
                    </a:p>
                    <a:p>
                      <a:pPr algn="ctr">
                        <a:lnSpc>
                          <a:spcPct val="90000"/>
                        </a:lnSpc>
                        <a:buFontTx/>
                        <a:buNone/>
                      </a:pPr>
                      <a:endParaRPr lang="ru-RU" sz="2400" b="0" i="0" dirty="0" smtClean="0">
                        <a:latin typeface="Times New Roman" pitchFamily="18" charset="0"/>
                      </a:endParaRPr>
                    </a:p>
                    <a:p>
                      <a:pPr algn="ctr">
                        <a:lnSpc>
                          <a:spcPct val="90000"/>
                        </a:lnSpc>
                        <a:buFontTx/>
                        <a:buNone/>
                      </a:pPr>
                      <a:r>
                        <a:rPr lang="en-US" sz="2400" b="0" i="0" dirty="0" smtClean="0">
                          <a:latin typeface="Times New Roman" pitchFamily="18" charset="0"/>
                        </a:rPr>
                        <a:t>3SiO</a:t>
                      </a:r>
                      <a:r>
                        <a:rPr lang="en-US" sz="2400" b="0" i="0" baseline="-25000" dirty="0" smtClean="0">
                          <a:latin typeface="Times New Roman" pitchFamily="18" charset="0"/>
                        </a:rPr>
                        <a:t>2</a:t>
                      </a:r>
                      <a:r>
                        <a:rPr lang="en-US" sz="2400" b="0" i="0" dirty="0" smtClean="0">
                          <a:latin typeface="Times New Roman" pitchFamily="18" charset="0"/>
                        </a:rPr>
                        <a:t>+4Al = 3Si+2Al</a:t>
                      </a:r>
                      <a:r>
                        <a:rPr lang="en-US" sz="2400" b="0" i="0" baseline="-25000" dirty="0" smtClean="0">
                          <a:latin typeface="Times New Roman" pitchFamily="18" charset="0"/>
                        </a:rPr>
                        <a:t>2</a:t>
                      </a:r>
                      <a:r>
                        <a:rPr lang="en-US" sz="2400" b="0" i="0" dirty="0" smtClean="0">
                          <a:latin typeface="Times New Roman" pitchFamily="18" charset="0"/>
                        </a:rPr>
                        <a:t>O</a:t>
                      </a:r>
                      <a:r>
                        <a:rPr lang="en-US" sz="2400" b="0" i="0" baseline="-25000" dirty="0" smtClean="0">
                          <a:latin typeface="Times New Roman" pitchFamily="18" charset="0"/>
                        </a:rPr>
                        <a:t>3</a:t>
                      </a:r>
                      <a:endParaRPr lang="ru-RU" sz="2400" b="0" i="0" dirty="0" smtClean="0">
                        <a:latin typeface="Times New Roman" pitchFamily="18" charset="0"/>
                      </a:endParaRPr>
                    </a:p>
                    <a:p>
                      <a:pPr>
                        <a:lnSpc>
                          <a:spcPct val="90000"/>
                        </a:lnSpc>
                        <a:buFontTx/>
                        <a:buNone/>
                      </a:pPr>
                      <a:endParaRPr lang="ru-RU" sz="2400" dirty="0" smtClean="0">
                        <a:latin typeface="Times New Roman" pitchFamily="18" charset="0"/>
                      </a:endParaRPr>
                    </a:p>
                    <a:p>
                      <a:pPr>
                        <a:lnSpc>
                          <a:spcPct val="90000"/>
                        </a:lnSpc>
                        <a:buFontTx/>
                        <a:buNone/>
                      </a:pPr>
                      <a:r>
                        <a:rPr lang="ru-RU" sz="2400" dirty="0" smtClean="0">
                          <a:latin typeface="Times New Roman" pitchFamily="18" charset="0"/>
                        </a:rPr>
                        <a:t>В лаборатории в качестве восстановителей используют магний или алюминий</a:t>
                      </a: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3600" b="1" smtClean="0"/>
              <a:t>Получение кремния</a:t>
            </a:r>
            <a:endParaRPr lang="ru-RU" sz="3600" b="1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466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3600" b="1" smtClean="0">
                <a:solidFill>
                  <a:schemeClr val="tx1"/>
                </a:solidFill>
              </a:rPr>
              <a:t>Свойства оксидов</a:t>
            </a:r>
          </a:p>
        </p:txBody>
      </p:sp>
      <p:graphicFrame>
        <p:nvGraphicFramePr>
          <p:cNvPr id="190535" name="Group 71"/>
          <p:cNvGraphicFramePr>
            <a:graphicFrameLocks noGrp="1"/>
          </p:cNvGraphicFramePr>
          <p:nvPr>
            <p:ph idx="1"/>
          </p:nvPr>
        </p:nvGraphicFramePr>
        <p:xfrm>
          <a:off x="428625" y="1700213"/>
          <a:ext cx="8535988" cy="4762500"/>
        </p:xfrm>
        <a:graphic>
          <a:graphicData uri="http://schemas.openxmlformats.org/drawingml/2006/table">
            <a:tbl>
              <a:tblPr/>
              <a:tblGrid>
                <a:gridCol w="4268008"/>
                <a:gridCol w="4268009"/>
              </a:tblGrid>
              <a:tr h="57715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+mn-lt"/>
                        </a:rPr>
                        <a:t>            СО</a:t>
                      </a:r>
                      <a:r>
                        <a:rPr kumimoji="0" lang="ru-RU" sz="2000" b="0" i="0" u="none" strike="noStrike" cap="none" normalizeH="0" baseline="-25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+mn-lt"/>
                        </a:rPr>
                        <a:t>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+mn-lt"/>
                        </a:rPr>
                        <a:t>SiO</a:t>
                      </a:r>
                      <a:r>
                        <a:rPr kumimoji="0" lang="en-US" sz="2000" b="0" i="0" u="none" strike="noStrike" cap="none" normalizeH="0" baseline="-25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+mn-lt"/>
                        </a:rPr>
                        <a:t>2</a:t>
                      </a:r>
                      <a:endParaRPr kumimoji="0" lang="ru-RU" sz="2000" b="0" i="0" u="none" strike="noStrike" cap="none" normalizeH="0" baseline="-2500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+mn-lt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5301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+mn-lt"/>
                        </a:rPr>
                        <a:t>Бесцветный газ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+mn-lt"/>
                        </a:rPr>
                        <a:t>Кристаллическое, твердое вещество, тугоплавкое. </a:t>
                      </a:r>
                      <a:endParaRPr kumimoji="0" lang="ru-RU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+mn-lt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7117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+mn-lt"/>
                        </a:rPr>
                        <a:t>Молекулярная </a:t>
                      </a: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+mn-lt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+mn-lt"/>
                        </a:rPr>
                        <a:t>кристаллическая решетка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+mn-lt"/>
                        </a:rPr>
                        <a:t>Атомная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+mn-lt"/>
                        </a:rPr>
                        <a:t>кристаллическая решетка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0148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+mn-lt"/>
                        </a:rPr>
                        <a:t> Кислотный оксид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0" 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+mn-lt"/>
                        </a:rPr>
                        <a:t>Кислотный оксид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ru-RU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+mn-lt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53011"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+mn-lt"/>
                        </a:rPr>
                        <a:t> Химические           свойства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ru-RU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+mn-lt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5301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+mn-lt"/>
                        </a:rPr>
                        <a:t>H</a:t>
                      </a:r>
                      <a:r>
                        <a:rPr kumimoji="0" lang="en-US" sz="2000" b="0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+mn-lt"/>
                        </a:rPr>
                        <a:t>2</a:t>
                      </a: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+mn-lt"/>
                        </a:rPr>
                        <a:t>O + CO</a:t>
                      </a:r>
                      <a:r>
                        <a:rPr kumimoji="0" lang="en-US" sz="2000" b="0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+mn-lt"/>
                        </a:rPr>
                        <a:t>2</a:t>
                      </a: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+mn-lt"/>
                        </a:rPr>
                        <a:t> = H</a:t>
                      </a:r>
                      <a:r>
                        <a:rPr kumimoji="0" lang="en-US" sz="2000" b="0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+mn-lt"/>
                        </a:rPr>
                        <a:t>2</a:t>
                      </a: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+mn-lt"/>
                        </a:rPr>
                        <a:t>CO</a:t>
                      </a:r>
                      <a:r>
                        <a:rPr kumimoji="0" lang="en-US" sz="2000" b="0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+mn-lt"/>
                        </a:rPr>
                        <a:t>3</a:t>
                      </a:r>
                      <a:endParaRPr kumimoji="0" lang="ru-RU" sz="2000" b="0" i="0" u="none" strike="noStrike" cap="none" normalizeH="0" baseline="-2500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+mn-lt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+mn-lt"/>
                        </a:rPr>
                        <a:t>Не взаимодействует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5301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+mn-lt"/>
                        </a:rPr>
                        <a:t>CO</a:t>
                      </a:r>
                      <a:r>
                        <a:rPr kumimoji="0" lang="en-US" sz="2000" b="0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+mn-lt"/>
                        </a:rPr>
                        <a:t>2</a:t>
                      </a: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+mn-lt"/>
                        </a:rPr>
                        <a:t> + CaO = CaCO</a:t>
                      </a:r>
                      <a:r>
                        <a:rPr kumimoji="0" lang="en-US" sz="2000" b="0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+mn-lt"/>
                        </a:rPr>
                        <a:t>3</a:t>
                      </a:r>
                      <a:endParaRPr kumimoji="0" lang="ru-RU" sz="2000" b="0" i="0" u="none" strike="noStrike" cap="none" normalizeH="0" baseline="-2500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+mn-lt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+mn-lt"/>
                        </a:rPr>
                        <a:t>SiO</a:t>
                      </a:r>
                      <a:r>
                        <a:rPr kumimoji="0" lang="en-US" sz="2000" b="0" i="0" u="none" strike="noStrike" cap="none" normalizeH="0" baseline="-25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+mn-lt"/>
                        </a:rPr>
                        <a:t>2 </a:t>
                      </a: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+mn-lt"/>
                        </a:rPr>
                        <a:t>+ </a:t>
                      </a:r>
                      <a:r>
                        <a:rPr kumimoji="0" lang="en-US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+mn-lt"/>
                        </a:rPr>
                        <a:t>CaO</a:t>
                      </a: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+mn-lt"/>
                        </a:rPr>
                        <a:t> = CaSiO</a:t>
                      </a:r>
                      <a:r>
                        <a:rPr kumimoji="0" lang="en-US" sz="2000" b="0" i="0" u="none" strike="noStrike" cap="none" normalizeH="0" baseline="-25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+mn-lt"/>
                        </a:rPr>
                        <a:t>3</a:t>
                      </a:r>
                      <a:endParaRPr kumimoji="0" lang="ru-RU" sz="2000" b="0" i="0" u="none" strike="noStrike" cap="none" normalizeH="0" baseline="-2500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+mn-lt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5301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+mn-lt"/>
                        </a:rPr>
                        <a:t>CO</a:t>
                      </a:r>
                      <a:r>
                        <a:rPr kumimoji="0" lang="en-US" sz="2000" b="0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+mn-lt"/>
                        </a:rPr>
                        <a:t>2</a:t>
                      </a: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+mn-lt"/>
                        </a:rPr>
                        <a:t> + Ca(OH)</a:t>
                      </a:r>
                      <a:r>
                        <a:rPr kumimoji="0" lang="en-US" sz="2000" b="0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+mn-lt"/>
                        </a:rPr>
                        <a:t>2</a:t>
                      </a: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+mn-lt"/>
                        </a:rPr>
                        <a:t> =CaCO</a:t>
                      </a:r>
                      <a:r>
                        <a:rPr kumimoji="0" lang="en-US" sz="2000" b="0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+mn-lt"/>
                        </a:rPr>
                        <a:t>3</a:t>
                      </a: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+mn-lt"/>
                        </a:rPr>
                        <a:t> + H</a:t>
                      </a:r>
                      <a:r>
                        <a:rPr kumimoji="0" lang="en-US" sz="2000" b="0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+mn-lt"/>
                        </a:rPr>
                        <a:t>2</a:t>
                      </a: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+mn-lt"/>
                        </a:rPr>
                        <a:t>O</a:t>
                      </a:r>
                      <a:endParaRPr kumimoji="0" 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+mn-lt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+mn-lt"/>
                        </a:rPr>
                        <a:t>SiO</a:t>
                      </a:r>
                      <a:r>
                        <a:rPr kumimoji="0" lang="en-US" sz="2000" b="0" i="0" u="none" strike="noStrike" cap="none" normalizeH="0" baseline="-25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+mn-lt"/>
                        </a:rPr>
                        <a:t>2</a:t>
                      </a: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+mn-lt"/>
                        </a:rPr>
                        <a:t> + </a:t>
                      </a:r>
                      <a:r>
                        <a:rPr kumimoji="0" lang="en-US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+mn-lt"/>
                        </a:rPr>
                        <a:t>NaOH</a:t>
                      </a: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+mn-lt"/>
                        </a:rPr>
                        <a:t> = Na</a:t>
                      </a:r>
                      <a:r>
                        <a:rPr kumimoji="0" lang="en-US" sz="2000" b="0" i="0" u="none" strike="noStrike" cap="none" normalizeH="0" baseline="-25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+mn-lt"/>
                        </a:rPr>
                        <a:t>2</a:t>
                      </a: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+mn-lt"/>
                        </a:rPr>
                        <a:t>SiO</a:t>
                      </a:r>
                      <a:r>
                        <a:rPr kumimoji="0" lang="en-US" sz="2000" b="0" i="0" u="none" strike="noStrike" cap="none" normalizeH="0" baseline="-25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+mn-lt"/>
                        </a:rPr>
                        <a:t>3</a:t>
                      </a: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+mn-lt"/>
                        </a:rPr>
                        <a:t> + H</a:t>
                      </a:r>
                      <a:r>
                        <a:rPr kumimoji="0" lang="en-US" sz="2000" b="0" i="0" u="none" strike="noStrike" cap="none" normalizeH="0" baseline="-25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+mn-lt"/>
                        </a:rPr>
                        <a:t>2</a:t>
                      </a: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+mn-lt"/>
                        </a:rPr>
                        <a:t>O</a:t>
                      </a:r>
                      <a:endParaRPr kumimoji="0" lang="ru-RU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+mn-lt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490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457200" y="274638"/>
            <a:ext cx="8229600" cy="868346"/>
          </a:xfrm>
        </p:spPr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3600" b="1" smtClean="0"/>
              <a:t>Свойства кислот</a:t>
            </a:r>
          </a:p>
        </p:txBody>
      </p:sp>
      <p:graphicFrame>
        <p:nvGraphicFramePr>
          <p:cNvPr id="191542" name="Group 54"/>
          <p:cNvGraphicFramePr>
            <a:graphicFrameLocks noGrp="1"/>
          </p:cNvGraphicFramePr>
          <p:nvPr>
            <p:ph idx="1"/>
          </p:nvPr>
        </p:nvGraphicFramePr>
        <p:xfrm>
          <a:off x="571500" y="1379538"/>
          <a:ext cx="8229600" cy="5478462"/>
        </p:xfrm>
        <a:graphic>
          <a:graphicData uri="http://schemas.openxmlformats.org/drawingml/2006/table">
            <a:tbl>
              <a:tblPr/>
              <a:tblGrid>
                <a:gridCol w="4114800"/>
                <a:gridCol w="4114800"/>
              </a:tblGrid>
              <a:tr h="6826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</a:rPr>
                        <a:t>H</a:t>
                      </a:r>
                      <a:r>
                        <a:rPr kumimoji="0" lang="en-US" sz="2000" b="0" i="0" u="none" strike="noStrike" cap="none" normalizeH="0" baseline="-25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</a:rPr>
                        <a:t>2</a:t>
                      </a: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</a:rPr>
                        <a:t>CO</a:t>
                      </a:r>
                      <a:r>
                        <a:rPr kumimoji="0" lang="en-US" sz="2000" b="0" i="0" u="none" strike="noStrike" cap="none" normalizeH="0" baseline="-25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</a:rPr>
                        <a:t>3</a:t>
                      </a:r>
                      <a:endParaRPr kumimoji="0" lang="ru-RU" sz="2000" b="0" i="0" u="none" strike="noStrike" cap="none" normalizeH="0" baseline="-2500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Garamond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</a:rPr>
                        <a:t>H</a:t>
                      </a:r>
                      <a:r>
                        <a:rPr kumimoji="0" lang="en-US" sz="2000" b="0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</a:rPr>
                        <a:t>2</a:t>
                      </a: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</a:rPr>
                        <a:t>SiO</a:t>
                      </a:r>
                      <a:r>
                        <a:rPr kumimoji="0" lang="en-US" sz="2000" b="0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</a:rPr>
                        <a:t>3</a:t>
                      </a:r>
                      <a:endParaRPr kumimoji="0" lang="ru-RU" sz="2000" b="0" i="0" u="none" strike="noStrike" cap="none" normalizeH="0" baseline="-2500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Garamond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9509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</a:rPr>
                        <a:t>Двухосновная, кислородсодержащая, слабая, непрочная, т.к. летучая.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</a:rPr>
                        <a:t>Двухосновная, кислородсодержащая, слабая, нерастворимая в воде.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524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</a:rPr>
                        <a:t>Получение: СО</a:t>
                      </a:r>
                      <a:r>
                        <a:rPr kumimoji="0" lang="ru-RU" sz="2000" b="0" i="0" u="none" strike="noStrike" cap="none" normalizeH="0" baseline="-25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</a:rPr>
                        <a:t>2</a:t>
                      </a:r>
                      <a:r>
                        <a:rPr kumimoji="0" 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</a:rPr>
                        <a:t> + Н</a:t>
                      </a:r>
                      <a:r>
                        <a:rPr kumimoji="0" lang="ru-RU" sz="2000" b="0" i="0" u="none" strike="noStrike" cap="none" normalizeH="0" baseline="-25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</a:rPr>
                        <a:t>2</a:t>
                      </a:r>
                      <a:r>
                        <a:rPr kumimoji="0" 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</a:rPr>
                        <a:t>О = Н</a:t>
                      </a:r>
                      <a:r>
                        <a:rPr kumimoji="0" lang="ru-RU" sz="2000" b="0" i="0" u="none" strike="noStrike" cap="none" normalizeH="0" baseline="-25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</a:rPr>
                        <a:t>2</a:t>
                      </a:r>
                      <a:r>
                        <a:rPr kumimoji="0" 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</a:rPr>
                        <a:t>СО</a:t>
                      </a:r>
                      <a:r>
                        <a:rPr kumimoji="0" lang="ru-RU" sz="2000" b="0" i="0" u="none" strike="noStrike" cap="none" normalizeH="0" baseline="-25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</a:rPr>
                        <a:t>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0" 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</a:rPr>
                        <a:t>Получение: </a:t>
                      </a:r>
                      <a:r>
                        <a:rPr kumimoji="0" lang="ru-RU" sz="18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д</a:t>
                      </a:r>
                      <a:r>
                        <a:rPr kumimoji="0" lang="ru-RU" sz="18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ействие сильных кислот на силикаты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0" lang="ru-RU" sz="18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Na</a:t>
                      </a:r>
                      <a:r>
                        <a:rPr kumimoji="0" lang="ru-RU" sz="1800" kern="1200" baseline="-250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2</a:t>
                      </a:r>
                      <a:r>
                        <a:rPr kumimoji="0" lang="ru-RU" sz="18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SiO</a:t>
                      </a:r>
                      <a:r>
                        <a:rPr kumimoji="0" lang="ru-RU" sz="1800" kern="1200" baseline="-250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3</a:t>
                      </a:r>
                      <a:r>
                        <a:rPr kumimoji="0" lang="ru-RU" sz="18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 + 2HCl → 2NaCl + H</a:t>
                      </a:r>
                      <a:r>
                        <a:rPr kumimoji="0" lang="ru-RU" sz="1800" kern="1200" baseline="-250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2</a:t>
                      </a:r>
                      <a:r>
                        <a:rPr kumimoji="0" lang="ru-RU" sz="18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SiO</a:t>
                      </a:r>
                      <a:r>
                        <a:rPr kumimoji="0" lang="ru-RU" sz="1800" kern="1200" baseline="-250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3</a:t>
                      </a:r>
                      <a:r>
                        <a:rPr kumimoji="0" lang="ru-RU" sz="18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↓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ru-RU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Garamond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4462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</a:rPr>
                        <a:t>Нестойкая, непрочная, при стоянии или нагревании разлагается: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</a:rPr>
                        <a:t>Н</a:t>
                      </a:r>
                      <a:r>
                        <a:rPr kumimoji="0" lang="ru-RU" sz="2000" b="0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</a:rPr>
                        <a:t>2</a:t>
                      </a: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</a:rPr>
                        <a:t>СО</a:t>
                      </a:r>
                      <a:r>
                        <a:rPr kumimoji="0" lang="ru-RU" sz="2000" b="0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</a:rPr>
                        <a:t>3</a:t>
                      </a: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</a:rPr>
                        <a:t> = СО</a:t>
                      </a:r>
                      <a:r>
                        <a:rPr kumimoji="0" lang="ru-RU" sz="2000" b="0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</a:rPr>
                        <a:t>2</a:t>
                      </a: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</a:rPr>
                        <a:t>  + Н</a:t>
                      </a:r>
                      <a:r>
                        <a:rPr kumimoji="0" lang="ru-RU" sz="2000" b="0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</a:rPr>
                        <a:t>2</a:t>
                      </a: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</a:rPr>
                        <a:t>О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</a:rPr>
                        <a:t>Выделить в чистом виде нельзя, т.к. при нагревании разлагается: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</a:rPr>
                        <a:t>H</a:t>
                      </a:r>
                      <a:r>
                        <a:rPr kumimoji="0" lang="en-US" sz="2000" b="0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</a:rPr>
                        <a:t>2</a:t>
                      </a: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</a:rPr>
                        <a:t>SiO</a:t>
                      </a:r>
                      <a:r>
                        <a:rPr kumimoji="0" lang="en-US" sz="2000" b="0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</a:rPr>
                        <a:t>3</a:t>
                      </a: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</a:rPr>
                        <a:t> = SiO</a:t>
                      </a:r>
                      <a:r>
                        <a:rPr kumimoji="0" lang="en-US" sz="2000" b="0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</a:rPr>
                        <a:t>2</a:t>
                      </a: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</a:rPr>
                        <a:t> + H</a:t>
                      </a:r>
                      <a:r>
                        <a:rPr kumimoji="0" lang="en-US" sz="2000" b="0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</a:rPr>
                        <a:t>2</a:t>
                      </a: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</a:rPr>
                        <a:t>O</a:t>
                      </a:r>
                      <a:endParaRPr kumimoji="0" 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Garamond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0334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</a:rPr>
                        <a:t>Zn + H</a:t>
                      </a:r>
                      <a:r>
                        <a:rPr kumimoji="0" lang="en-US" sz="2000" b="0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</a:rPr>
                        <a:t>2</a:t>
                      </a: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</a:rPr>
                        <a:t>CO</a:t>
                      </a:r>
                      <a:r>
                        <a:rPr kumimoji="0" lang="en-US" sz="2000" b="0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</a:rPr>
                        <a:t>3</a:t>
                      </a: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</a:rPr>
                        <a:t> = ZnCO</a:t>
                      </a:r>
                      <a:r>
                        <a:rPr kumimoji="0" lang="en-US" sz="2000" b="0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</a:rPr>
                        <a:t>3</a:t>
                      </a: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</a:rPr>
                        <a:t>  + H</a:t>
                      </a:r>
                      <a:r>
                        <a:rPr kumimoji="0" lang="en-US" sz="2000" b="0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</a:rPr>
                        <a:t>2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</a:rPr>
                        <a:t>Незначительное выделение газа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</a:rPr>
                        <a:t>   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</a:rPr>
                        <a:t>__________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30743" name="Line 49"/>
          <p:cNvSpPr>
            <a:spLocks noChangeShapeType="1"/>
          </p:cNvSpPr>
          <p:nvPr/>
        </p:nvSpPr>
        <p:spPr bwMode="auto">
          <a:xfrm>
            <a:off x="2195513" y="4005263"/>
            <a:ext cx="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30744" name="Line 53"/>
          <p:cNvSpPr>
            <a:spLocks noChangeShapeType="1"/>
          </p:cNvSpPr>
          <p:nvPr/>
        </p:nvSpPr>
        <p:spPr bwMode="auto">
          <a:xfrm flipH="1" flipV="1">
            <a:off x="4214813" y="3357563"/>
            <a:ext cx="0" cy="2159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30745" name="Line 63"/>
          <p:cNvSpPr>
            <a:spLocks noChangeShapeType="1"/>
          </p:cNvSpPr>
          <p:nvPr/>
        </p:nvSpPr>
        <p:spPr bwMode="auto">
          <a:xfrm flipV="1">
            <a:off x="3708400" y="5373688"/>
            <a:ext cx="0" cy="2159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457200" y="1524000"/>
          <a:ext cx="8229600" cy="4833938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743200"/>
                <a:gridCol w="2743200"/>
                <a:gridCol w="2743200"/>
              </a:tblGrid>
              <a:tr h="805660"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solidFill>
                            <a:schemeClr val="accent5">
                              <a:lumMod val="90000"/>
                            </a:schemeClr>
                          </a:solidFill>
                        </a:rPr>
                        <a:t>керамика</a:t>
                      </a:r>
                      <a:endParaRPr lang="ru-RU" sz="2000" b="1" dirty="0">
                        <a:solidFill>
                          <a:schemeClr val="accent5">
                            <a:lumMod val="9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solidFill>
                            <a:schemeClr val="accent5">
                              <a:lumMod val="90000"/>
                            </a:schemeClr>
                          </a:solidFill>
                        </a:rPr>
                        <a:t>стекло</a:t>
                      </a:r>
                      <a:endParaRPr lang="ru-RU" sz="2000" b="1" dirty="0">
                        <a:solidFill>
                          <a:schemeClr val="accent5">
                            <a:lumMod val="9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solidFill>
                            <a:schemeClr val="accent5">
                              <a:lumMod val="90000"/>
                            </a:schemeClr>
                          </a:solidFill>
                        </a:rPr>
                        <a:t>цемент</a:t>
                      </a:r>
                      <a:endParaRPr lang="ru-RU" sz="2000" b="1" dirty="0">
                        <a:solidFill>
                          <a:schemeClr val="accent5">
                            <a:lumMod val="90000"/>
                          </a:schemeClr>
                        </a:solidFill>
                      </a:endParaRPr>
                    </a:p>
                  </a:txBody>
                  <a:tcPr/>
                </a:tc>
              </a:tr>
              <a:tr h="805660"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/>
                        <a:t>кирпич</a:t>
                      </a:r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/>
                        <a:t>оконное</a:t>
                      </a:r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/>
                        <a:t>портландцемент</a:t>
                      </a:r>
                      <a:endParaRPr lang="ru-RU" sz="2000" dirty="0"/>
                    </a:p>
                  </a:txBody>
                  <a:tcPr/>
                </a:tc>
              </a:tr>
              <a:tr h="805660"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/>
                        <a:t>трубы</a:t>
                      </a:r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/>
                        <a:t>оптическое</a:t>
                      </a:r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/>
                        <a:t>быстротвердеющий</a:t>
                      </a:r>
                      <a:endParaRPr lang="ru-RU" sz="2000" dirty="0"/>
                    </a:p>
                  </a:txBody>
                  <a:tcPr/>
                </a:tc>
              </a:tr>
              <a:tr h="805660"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/>
                        <a:t>плиты</a:t>
                      </a:r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/>
                        <a:t>хрустальное</a:t>
                      </a:r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/>
                        <a:t>расширяющийся</a:t>
                      </a:r>
                      <a:endParaRPr lang="ru-RU" sz="2000" dirty="0"/>
                    </a:p>
                  </a:txBody>
                  <a:tcPr/>
                </a:tc>
              </a:tr>
              <a:tr h="805660"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/>
                        <a:t>фарфор</a:t>
                      </a:r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/>
                        <a:t>рубиновое</a:t>
                      </a:r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/>
                        <a:t>морозостойкий</a:t>
                      </a:r>
                      <a:endParaRPr lang="ru-RU" sz="2000" dirty="0"/>
                    </a:p>
                  </a:txBody>
                  <a:tcPr/>
                </a:tc>
              </a:tr>
              <a:tr h="805660"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/>
                        <a:t>фаянс</a:t>
                      </a:r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/>
                        <a:t>тугоплавкое</a:t>
                      </a:r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/>
                        <a:t>жаропрочный</a:t>
                      </a:r>
                      <a:endParaRPr lang="ru-RU" sz="20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28596" y="214290"/>
            <a:ext cx="8229600" cy="1014434"/>
          </a:xfrm>
        </p:spPr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3600" b="1" smtClean="0"/>
              <a:t>Силикатная промышленность</a:t>
            </a:r>
            <a:endParaRPr lang="ru-RU" sz="3600" b="1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/>
        </p:nvGraphicFramePr>
        <p:xfrm>
          <a:off x="214313" y="285750"/>
          <a:ext cx="8929687" cy="4416425"/>
        </p:xfrm>
        <a:graphic>
          <a:graphicData uri="http://schemas.openxmlformats.org/drawingml/2006/table">
            <a:tbl>
              <a:tblPr/>
              <a:tblGrid>
                <a:gridCol w="4286250"/>
                <a:gridCol w="4643437"/>
              </a:tblGrid>
              <a:tr h="0"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3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nstantia" pitchFamily="18" charset="0"/>
                          <a:cs typeface="Times New Roman" pitchFamily="18" charset="0"/>
                        </a:rPr>
                        <a:t>Керамика</a:t>
                      </a:r>
                      <a:endParaRPr kumimoji="0" lang="ru-RU" sz="3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nstantia" pitchFamily="18" charset="0"/>
                        <a:ea typeface="Constantia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nstantia" pitchFamily="18" charset="0"/>
                          <a:cs typeface="Times New Roman" pitchFamily="18" charset="0"/>
                        </a:rPr>
                        <a:t>Фарфор = каолин + глина + кварц + полевой шпат. Родина фарфора – Китай, где фарфор известен уже в 220 г. В 1746 г – налажено производство фарфора в России</a:t>
                      </a: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nstantia" pitchFamily="18" charset="0"/>
                        <a:ea typeface="Constantia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nstantia" pitchFamily="18" charset="0"/>
                          <a:cs typeface="Times New Roman" pitchFamily="18" charset="0"/>
                        </a:rPr>
                        <a:t> </a:t>
                      </a: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nstantia" pitchFamily="18" charset="0"/>
                        <a:ea typeface="Constantia" pitchFamily="18" charset="0"/>
                        <a:cs typeface="Constantia" pitchFamily="18" charset="0"/>
                      </a:endParaRPr>
                    </a:p>
                  </a:txBody>
                  <a:tcPr marL="0" marR="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nstantia" pitchFamily="18" charset="0"/>
                          <a:cs typeface="Times New Roman" pitchFamily="18" charset="0"/>
                        </a:rPr>
                        <a:t> Фаянс - от названия итальянского города Фаэнца. Где в 14-15 веках было развито керамическое ремесленничество. Фаянс – отличается от фарфора большим содержанием глины (85%), более низкой температурой обжига. </a:t>
                      </a: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nstantia" pitchFamily="18" charset="0"/>
                        <a:ea typeface="Constantia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nstantia" pitchFamily="18" charset="0"/>
                          <a:cs typeface="Times New Roman" pitchFamily="18" charset="0"/>
                        </a:rPr>
                        <a:t> </a:t>
                      </a: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nstantia" pitchFamily="18" charset="0"/>
                        <a:ea typeface="Constantia" pitchFamily="18" charset="0"/>
                        <a:cs typeface="Constantia" pitchFamily="18" charset="0"/>
                      </a:endParaRPr>
                    </a:p>
                  </a:txBody>
                  <a:tcPr marL="0" marR="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pic>
        <p:nvPicPr>
          <p:cNvPr id="32774" name="Рисунок 4" descr="https://sites.google.com/site/himulacom/_/rsrc/1315460264308/zvonok-na-urok/9-klass---vtoroj-god-obucenia/urok-no42-kremnij-i-ego-soedinenia-steklo-cement/%D1%84%D0%B0%D1%80%D1%84%D0%BE%D1%80.jpg?height=200&amp;width=14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71563" y="3929063"/>
            <a:ext cx="2214562" cy="2714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775" name="Рисунок 5" descr="https://sites.google.com/site/himulacom/_/rsrc/1315460264308/zvonok-na-urok/9-klass---vtoroj-god-obucenia/urok-no42-kremnij-i-ego-soedinenia-steklo-cement/%D1%84%D0%B0%D1%8F%D0%BD%D1%81.jpg?height=200&amp;width=19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143500" y="4476750"/>
            <a:ext cx="2276475" cy="2381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Содержимое 1"/>
          <p:cNvSpPr>
            <a:spLocks noGrp="1"/>
          </p:cNvSpPr>
          <p:nvPr>
            <p:ph idx="1"/>
          </p:nvPr>
        </p:nvSpPr>
        <p:spPr>
          <a:xfrm>
            <a:off x="539750" y="2636838"/>
            <a:ext cx="8043863" cy="3371850"/>
          </a:xfrm>
        </p:spPr>
        <p:txBody>
          <a:bodyPr/>
          <a:lstStyle/>
          <a:p>
            <a:pPr eaLnBrk="1" hangingPunct="1"/>
            <a:r>
              <a:rPr lang="ru-RU" sz="2800" smtClean="0"/>
              <a:t>Цель: формирование представлений  о кремнии, его соединениях, их физических и химических свойствах на основании строения, значение кремния в природе и для человека. </a:t>
            </a:r>
          </a:p>
          <a:p>
            <a:pPr eaLnBrk="1" hangingPunct="1"/>
            <a:endParaRPr lang="ru-RU" smtClean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0" y="1052736"/>
            <a:ext cx="8697144" cy="1219200"/>
          </a:xfrm>
        </p:spPr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3600" b="1" smtClean="0"/>
              <a:t>Тема урока: Кремний и его соединения</a:t>
            </a:r>
            <a:endParaRPr lang="ru-RU" sz="3600" b="1"/>
          </a:p>
        </p:txBody>
      </p:sp>
      <p:sp>
        <p:nvSpPr>
          <p:cNvPr id="11268" name="TextBox 3"/>
          <p:cNvSpPr txBox="1">
            <a:spLocks noChangeArrowheads="1"/>
          </p:cNvSpPr>
          <p:nvPr/>
        </p:nvSpPr>
        <p:spPr bwMode="auto">
          <a:xfrm>
            <a:off x="2928938" y="142875"/>
            <a:ext cx="5643562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90000"/>
              </a:lnSpc>
            </a:pPr>
            <a:r>
              <a:rPr lang="ru-RU" i="1">
                <a:latin typeface="Times New Roman" pitchFamily="18" charset="0"/>
              </a:rPr>
              <a:t>"</a:t>
            </a:r>
            <a:r>
              <a:rPr lang="ru-RU" sz="2000" i="1">
                <a:latin typeface="Constantia" pitchFamily="18" charset="0"/>
              </a:rPr>
              <a:t>Никакой организм не может существовать без кремния"</a:t>
            </a:r>
          </a:p>
          <a:p>
            <a:pPr>
              <a:lnSpc>
                <a:spcPct val="90000"/>
              </a:lnSpc>
            </a:pPr>
            <a:r>
              <a:rPr lang="ru-RU" sz="2000" i="1">
                <a:latin typeface="Constantia" pitchFamily="18" charset="0"/>
              </a:rPr>
              <a:t>                                             В.И. Вернадский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274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3600" b="1" smtClean="0"/>
              <a:t>Кремень</a:t>
            </a:r>
          </a:p>
        </p:txBody>
      </p:sp>
      <p:sp>
        <p:nvSpPr>
          <p:cNvPr id="1822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fontScale="85000" lnSpcReduction="20000"/>
          </a:bodyPr>
          <a:lstStyle/>
          <a:p>
            <a:pPr marL="274320" indent="-274320" eaLnBrk="1" fontAlgn="auto" hangingPunct="1">
              <a:lnSpc>
                <a:spcPct val="80000"/>
              </a:lnSpc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ru-RU" sz="700" dirty="0" smtClean="0"/>
              <a:t>                                                                       </a:t>
            </a:r>
          </a:p>
          <a:p>
            <a:pPr marL="274320" indent="-274320" algn="ctr" eaLnBrk="1" fontAlgn="auto" hangingPunct="1">
              <a:lnSpc>
                <a:spcPct val="80000"/>
              </a:lnSpc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ru-RU" dirty="0" smtClean="0"/>
              <a:t>                                                                                                                  Кремень, именно этот</a:t>
            </a:r>
          </a:p>
          <a:p>
            <a:pPr marL="274320" indent="-274320" eaLnBrk="1" fontAlgn="auto" hangingPunct="1">
              <a:lnSpc>
                <a:spcPct val="80000"/>
              </a:lnSpc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ru-RU" dirty="0" smtClean="0"/>
              <a:t>                                        невзрачный и очень</a:t>
            </a:r>
          </a:p>
          <a:p>
            <a:pPr marL="274320" indent="-274320" eaLnBrk="1" fontAlgn="auto" hangingPunct="1">
              <a:lnSpc>
                <a:spcPct val="80000"/>
              </a:lnSpc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ru-RU" dirty="0" smtClean="0"/>
              <a:t>                                        прочный камень, </a:t>
            </a:r>
          </a:p>
          <a:p>
            <a:pPr marL="274320" indent="-274320" eaLnBrk="1" fontAlgn="auto" hangingPunct="1">
              <a:lnSpc>
                <a:spcPct val="80000"/>
              </a:lnSpc>
              <a:spcAft>
                <a:spcPts val="0"/>
              </a:spcAft>
              <a:buFont typeface="Wingdings 2"/>
              <a:buNone/>
              <a:defRPr/>
            </a:pPr>
            <a:r>
              <a:rPr lang="ru-RU" dirty="0" smtClean="0"/>
              <a:t>                                         положил начало </a:t>
            </a:r>
          </a:p>
          <a:p>
            <a:pPr marL="274320" indent="-274320" eaLnBrk="1" fontAlgn="auto" hangingPunct="1">
              <a:lnSpc>
                <a:spcPct val="80000"/>
              </a:lnSpc>
              <a:spcAft>
                <a:spcPts val="0"/>
              </a:spcAft>
              <a:buFont typeface="Wingdings 2"/>
              <a:buNone/>
              <a:defRPr/>
            </a:pPr>
            <a:r>
              <a:rPr lang="ru-RU" dirty="0" smtClean="0"/>
              <a:t>                                    каменному веку – </a:t>
            </a:r>
            <a:r>
              <a:rPr lang="ru-RU" dirty="0" err="1" smtClean="0"/>
              <a:t>веку</a:t>
            </a:r>
            <a:r>
              <a:rPr lang="ru-RU" dirty="0" smtClean="0"/>
              <a:t> </a:t>
            </a:r>
          </a:p>
          <a:p>
            <a:pPr marL="274320" indent="-274320" eaLnBrk="1" fontAlgn="auto" hangingPunct="1">
              <a:lnSpc>
                <a:spcPct val="80000"/>
              </a:lnSpc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ru-RU" dirty="0" smtClean="0"/>
              <a:t>                                   кремневых орудий труда.</a:t>
            </a:r>
          </a:p>
          <a:p>
            <a:pPr marL="274320" indent="-274320" eaLnBrk="1" fontAlgn="auto" hangingPunct="1">
              <a:lnSpc>
                <a:spcPct val="80000"/>
              </a:lnSpc>
              <a:spcAft>
                <a:spcPts val="0"/>
              </a:spcAft>
              <a:buFont typeface="Wingdings" pitchFamily="2" charset="2"/>
              <a:buNone/>
              <a:defRPr/>
            </a:pPr>
            <a:endParaRPr lang="ru-RU" dirty="0" smtClean="0"/>
          </a:p>
          <a:p>
            <a:pPr marL="274320" indent="-274320" eaLnBrk="1" fontAlgn="auto" hangingPunct="1">
              <a:lnSpc>
                <a:spcPct val="80000"/>
              </a:lnSpc>
              <a:spcAft>
                <a:spcPts val="0"/>
              </a:spcAft>
              <a:buFont typeface="Wingdings" pitchFamily="2" charset="2"/>
              <a:buNone/>
              <a:defRPr/>
            </a:pPr>
            <a:endParaRPr lang="ru-RU" dirty="0" smtClean="0"/>
          </a:p>
          <a:p>
            <a:pPr marL="274320" indent="-274320" eaLnBrk="1" fontAlgn="auto" hangingPunct="1">
              <a:lnSpc>
                <a:spcPct val="80000"/>
              </a:lnSpc>
              <a:spcAft>
                <a:spcPts val="0"/>
              </a:spcAft>
              <a:buFont typeface="Wingdings" pitchFamily="2" charset="2"/>
              <a:buNone/>
              <a:defRPr/>
            </a:pPr>
            <a:endParaRPr lang="ru-RU" dirty="0" smtClean="0"/>
          </a:p>
          <a:p>
            <a:pPr marL="274320" indent="-274320" algn="ctr" eaLnBrk="1" fontAlgn="auto" hangingPunct="1">
              <a:lnSpc>
                <a:spcPct val="80000"/>
              </a:lnSpc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ru-RU" dirty="0" smtClean="0"/>
              <a:t>Причин две: </a:t>
            </a:r>
          </a:p>
          <a:p>
            <a:pPr marL="274320" indent="-274320" eaLnBrk="1" fontAlgn="auto" hangingPunct="1">
              <a:lnSpc>
                <a:spcPct val="80000"/>
              </a:lnSpc>
              <a:spcAft>
                <a:spcPts val="0"/>
              </a:spcAft>
              <a:buFont typeface="Wingdings" pitchFamily="2" charset="2"/>
              <a:buNone/>
              <a:defRPr/>
            </a:pPr>
            <a:endParaRPr lang="ru-RU" dirty="0" smtClean="0"/>
          </a:p>
          <a:p>
            <a:pPr marL="274320" indent="-274320" eaLnBrk="1" fontAlgn="auto" hangingPunct="1">
              <a:lnSpc>
                <a:spcPct val="80000"/>
              </a:lnSpc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ru-RU" dirty="0" smtClean="0"/>
              <a:t>   - распространенность и доступность кремния;</a:t>
            </a:r>
          </a:p>
          <a:p>
            <a:pPr marL="274320" indent="-274320" eaLnBrk="1" fontAlgn="auto" hangingPunct="1">
              <a:lnSpc>
                <a:spcPct val="80000"/>
              </a:lnSpc>
              <a:spcAft>
                <a:spcPts val="0"/>
              </a:spcAft>
              <a:buFont typeface="Wingdings" pitchFamily="2" charset="2"/>
              <a:buNone/>
              <a:defRPr/>
            </a:pPr>
            <a:endParaRPr lang="ru-RU" dirty="0" smtClean="0"/>
          </a:p>
          <a:p>
            <a:pPr marL="274320" indent="-274320" eaLnBrk="1" fontAlgn="auto" hangingPunct="1">
              <a:lnSpc>
                <a:spcPct val="80000"/>
              </a:lnSpc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ru-RU" dirty="0" smtClean="0"/>
              <a:t>   - способность образовывать при сколе острые режущие края;</a:t>
            </a:r>
          </a:p>
        </p:txBody>
      </p:sp>
      <p:sp>
        <p:nvSpPr>
          <p:cNvPr id="12292" name="Text Box 5"/>
          <p:cNvSpPr txBox="1">
            <a:spLocks noChangeArrowheads="1"/>
          </p:cNvSpPr>
          <p:nvPr/>
        </p:nvSpPr>
        <p:spPr bwMode="auto">
          <a:xfrm>
            <a:off x="5292725" y="2205038"/>
            <a:ext cx="18415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ru-RU">
              <a:latin typeface="Constantia" pitchFamily="18" charset="0"/>
            </a:endParaRPr>
          </a:p>
        </p:txBody>
      </p:sp>
      <p:pic>
        <p:nvPicPr>
          <p:cNvPr id="12293" name="Picture 6" descr="к8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300788" y="1844675"/>
            <a:ext cx="2663825" cy="1973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4" name="Рисунок 6" descr="%D0%9A%D1%80%D0%B5%D0%BC%D0%B5%D0%BD%D1%8C(1)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1500" y="1785938"/>
            <a:ext cx="2376488" cy="2087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3600" smtClean="0">
                <a:cs typeface="Arial" pitchFamily="34" charset="0"/>
              </a:rPr>
              <a:t>«Кремний- основа  земной коры»</a:t>
            </a:r>
            <a:br>
              <a:rPr lang="ru-RU" sz="3600" smtClean="0">
                <a:cs typeface="Arial" pitchFamily="34" charset="0"/>
              </a:rPr>
            </a:br>
            <a:r>
              <a:rPr lang="ru-RU" sz="3600" smtClean="0">
                <a:cs typeface="Arial" pitchFamily="34" charset="0"/>
              </a:rPr>
              <a:t>Академик А. Е. Ферсман</a:t>
            </a:r>
            <a:endParaRPr lang="ru-RU" sz="360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406400" y="1473200"/>
          <a:ext cx="8331200" cy="4673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Рисунок 1" descr="https://sites.google.com/site/himulacom/_/rsrc/1315460264307/zvonok-na-urok/9-klass---vtoroj-god-obucenia/urok-no42-kremnij-i-ego-soedinenia-steklo-cement/img008.gif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714750" y="5000625"/>
            <a:ext cx="2157413" cy="159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928688" y="500063"/>
            <a:ext cx="7143750" cy="64611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b="1" dirty="0">
                <a:latin typeface="+mj-lt"/>
              </a:rPr>
              <a:t>Оксид  кремния  в  природе</a:t>
            </a:r>
          </a:p>
        </p:txBody>
      </p:sp>
      <p:sp>
        <p:nvSpPr>
          <p:cNvPr id="13316" name="Rectangle 1"/>
          <p:cNvSpPr>
            <a:spLocks noChangeArrowheads="1"/>
          </p:cNvSpPr>
          <p:nvPr/>
        </p:nvSpPr>
        <p:spPr bwMode="auto">
          <a:xfrm>
            <a:off x="500063" y="4000500"/>
            <a:ext cx="3714750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/>
            <a:r>
              <a:rPr lang="ru-RU" sz="2400">
                <a:latin typeface="Constantia" pitchFamily="18" charset="0"/>
              </a:rPr>
              <a:t>Al</a:t>
            </a:r>
            <a:r>
              <a:rPr lang="ru-RU" sz="2400" baseline="-25000">
                <a:latin typeface="Constantia" pitchFamily="18" charset="0"/>
              </a:rPr>
              <a:t>2</a:t>
            </a:r>
            <a:r>
              <a:rPr lang="ru-RU" sz="2400">
                <a:latin typeface="Constantia" pitchFamily="18" charset="0"/>
              </a:rPr>
              <a:t>O</a:t>
            </a:r>
            <a:r>
              <a:rPr lang="ru-RU" sz="2400" baseline="-25000">
                <a:latin typeface="Constantia" pitchFamily="18" charset="0"/>
              </a:rPr>
              <a:t>3</a:t>
            </a:r>
            <a:r>
              <a:rPr lang="ru-RU" sz="2400">
                <a:latin typeface="Constantia" pitchFamily="18" charset="0"/>
              </a:rPr>
              <a:t> · 2SiO</a:t>
            </a:r>
            <a:r>
              <a:rPr lang="ru-RU" sz="2400" baseline="-25000">
                <a:latin typeface="Constantia" pitchFamily="18" charset="0"/>
              </a:rPr>
              <a:t>2</a:t>
            </a:r>
            <a:r>
              <a:rPr lang="ru-RU" sz="2400">
                <a:latin typeface="Constantia" pitchFamily="18" charset="0"/>
              </a:rPr>
              <a:t> · 2H</a:t>
            </a:r>
            <a:r>
              <a:rPr lang="ru-RU" sz="2400" baseline="-25000">
                <a:latin typeface="Constantia" pitchFamily="18" charset="0"/>
              </a:rPr>
              <a:t>2</a:t>
            </a:r>
            <a:r>
              <a:rPr lang="ru-RU" sz="2400">
                <a:latin typeface="Constantia" pitchFamily="18" charset="0"/>
              </a:rPr>
              <a:t>O - каолинит </a:t>
            </a:r>
          </a:p>
          <a:p>
            <a:pPr algn="ctr"/>
            <a:r>
              <a:rPr lang="ru-RU" sz="2400">
                <a:latin typeface="Constantia" pitchFamily="18" charset="0"/>
              </a:rPr>
              <a:t>(основная часть глины)</a:t>
            </a:r>
          </a:p>
        </p:txBody>
      </p:sp>
      <p:sp>
        <p:nvSpPr>
          <p:cNvPr id="13317" name="Rectangle 2"/>
          <p:cNvSpPr>
            <a:spLocks noChangeArrowheads="1"/>
          </p:cNvSpPr>
          <p:nvPr/>
        </p:nvSpPr>
        <p:spPr bwMode="auto">
          <a:xfrm>
            <a:off x="5357813" y="3929063"/>
            <a:ext cx="3286125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/>
            <a:r>
              <a:rPr lang="ru-RU" sz="2400">
                <a:latin typeface="Constantia" pitchFamily="18" charset="0"/>
              </a:rPr>
              <a:t>K</a:t>
            </a:r>
            <a:r>
              <a:rPr lang="ru-RU" sz="2400" baseline="-25000">
                <a:latin typeface="Constantia" pitchFamily="18" charset="0"/>
              </a:rPr>
              <a:t>2</a:t>
            </a:r>
            <a:r>
              <a:rPr lang="ru-RU" sz="2400">
                <a:latin typeface="Constantia" pitchFamily="18" charset="0"/>
              </a:rPr>
              <a:t>O · Al</a:t>
            </a:r>
            <a:r>
              <a:rPr lang="ru-RU" sz="2400" baseline="-25000">
                <a:latin typeface="Constantia" pitchFamily="18" charset="0"/>
              </a:rPr>
              <a:t>2</a:t>
            </a:r>
            <a:r>
              <a:rPr lang="ru-RU" sz="2400">
                <a:latin typeface="Constantia" pitchFamily="18" charset="0"/>
              </a:rPr>
              <a:t>O</a:t>
            </a:r>
            <a:r>
              <a:rPr lang="ru-RU" sz="2400" baseline="-25000">
                <a:latin typeface="Constantia" pitchFamily="18" charset="0"/>
              </a:rPr>
              <a:t>3</a:t>
            </a:r>
            <a:r>
              <a:rPr lang="ru-RU" sz="2400">
                <a:latin typeface="Constantia" pitchFamily="18" charset="0"/>
              </a:rPr>
              <a:t> · 6SiO</a:t>
            </a:r>
            <a:r>
              <a:rPr lang="ru-RU" sz="2400" baseline="-25000">
                <a:latin typeface="Constantia" pitchFamily="18" charset="0"/>
              </a:rPr>
              <a:t>2</a:t>
            </a:r>
            <a:r>
              <a:rPr lang="ru-RU" sz="2400">
                <a:latin typeface="Constantia" pitchFamily="18" charset="0"/>
              </a:rPr>
              <a:t> - ортоклаз</a:t>
            </a:r>
          </a:p>
          <a:p>
            <a:pPr algn="ctr"/>
            <a:r>
              <a:rPr lang="ru-RU" sz="2400">
                <a:latin typeface="Constantia" pitchFamily="18" charset="0"/>
              </a:rPr>
              <a:t> (полевой шпат)</a:t>
            </a:r>
          </a:p>
        </p:txBody>
      </p:sp>
      <p:pic>
        <p:nvPicPr>
          <p:cNvPr id="13318" name="Рисунок 7" descr="https://sites.google.com/site/himulacom/_/rsrc/1315460264308/zvonok-na-urok/9-klass---vtoroj-god-obucenia/urok-no42-kremnij-i-ego-soedinenia-steklo-cement/%D0%BA%D0%B0%D0%BE%D0%BB%D0%B8%D0%BD%D0%B8%D1%82.jpg?height=159&amp;width=200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000125" y="1785938"/>
            <a:ext cx="2381250" cy="1895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9" name="Рисунок 8" descr="https://sites.google.com/site/himulacom/_/rsrc/1315460264308/zvonok-na-urok/9-klass---vtoroj-god-obucenia/urok-no42-kremnij-i-ego-soedinenia-steklo-cement/%D0%BE%D1%80%D1%82%D0%BE%D0%BA%D0%BB%D0%B0%D0%B7.jpg?height=150&amp;width=200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643563" y="1857375"/>
            <a:ext cx="2381250" cy="1790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778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4000" b="1" smtClean="0"/>
              <a:t>Разновидности  минералов  на  основе оксида  кремния</a:t>
            </a:r>
          </a:p>
        </p:txBody>
      </p:sp>
      <p:pic>
        <p:nvPicPr>
          <p:cNvPr id="14339" name="Picture 3" descr="Agat_NebKorona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95288" y="1928813"/>
            <a:ext cx="1427162" cy="1336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40" name="Text Box 4"/>
          <p:cNvSpPr txBox="1">
            <a:spLocks noChangeArrowheads="1"/>
          </p:cNvSpPr>
          <p:nvPr/>
        </p:nvSpPr>
        <p:spPr bwMode="auto">
          <a:xfrm>
            <a:off x="611188" y="3359150"/>
            <a:ext cx="1230312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000">
                <a:latin typeface="Constantia" pitchFamily="18" charset="0"/>
              </a:rPr>
              <a:t>  Агат</a:t>
            </a:r>
          </a:p>
        </p:txBody>
      </p:sp>
      <p:pic>
        <p:nvPicPr>
          <p:cNvPr id="14341" name="Picture 5" descr="k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43125" y="1928813"/>
            <a:ext cx="1376363" cy="1377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42" name="Text Box 6"/>
          <p:cNvSpPr txBox="1">
            <a:spLocks noChangeArrowheads="1"/>
          </p:cNvSpPr>
          <p:nvPr/>
        </p:nvSpPr>
        <p:spPr bwMode="auto">
          <a:xfrm>
            <a:off x="2268538" y="3365500"/>
            <a:ext cx="1712912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000">
                <a:latin typeface="Constantia" pitchFamily="18" charset="0"/>
              </a:rPr>
              <a:t>Горный </a:t>
            </a:r>
          </a:p>
          <a:p>
            <a:r>
              <a:rPr lang="ru-RU" sz="2000">
                <a:latin typeface="Constantia" pitchFamily="18" charset="0"/>
              </a:rPr>
              <a:t>   хрусталь</a:t>
            </a:r>
          </a:p>
        </p:txBody>
      </p:sp>
      <p:pic>
        <p:nvPicPr>
          <p:cNvPr id="14343" name="Picture 7" descr="173946040208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929063" y="1928813"/>
            <a:ext cx="1290637" cy="1290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44" name="Text Box 8"/>
          <p:cNvSpPr txBox="1">
            <a:spLocks noChangeArrowheads="1"/>
          </p:cNvSpPr>
          <p:nvPr/>
        </p:nvSpPr>
        <p:spPr bwMode="auto">
          <a:xfrm>
            <a:off x="3995738" y="3357563"/>
            <a:ext cx="1093787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000">
                <a:latin typeface="Constantia" pitchFamily="18" charset="0"/>
              </a:rPr>
              <a:t>   Кварц</a:t>
            </a:r>
          </a:p>
        </p:txBody>
      </p:sp>
      <p:sp>
        <p:nvSpPr>
          <p:cNvPr id="14345" name="AutoShape 10" descr="%D0%B0%D0%BC%D0%B5%D1%82%D0%B8%D1%81%D1%822">
            <a:hlinkClick r:id="rId5"/>
          </p:cNvPr>
          <p:cNvSpPr>
            <a:spLocks noChangeAspect="1" noChangeArrowheads="1"/>
          </p:cNvSpPr>
          <p:nvPr/>
        </p:nvSpPr>
        <p:spPr bwMode="auto">
          <a:xfrm>
            <a:off x="155575" y="46038"/>
            <a:ext cx="1143000" cy="1104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>
              <a:latin typeface="Constantia" pitchFamily="18" charset="0"/>
            </a:endParaRPr>
          </a:p>
        </p:txBody>
      </p:sp>
      <p:sp>
        <p:nvSpPr>
          <p:cNvPr id="14346" name="AutoShape 11" descr="48395863_1252186712_ametist1"/>
          <p:cNvSpPr>
            <a:spLocks noChangeAspect="1" noChangeArrowheads="1"/>
          </p:cNvSpPr>
          <p:nvPr/>
        </p:nvSpPr>
        <p:spPr bwMode="auto">
          <a:xfrm>
            <a:off x="155575" y="46038"/>
            <a:ext cx="4429125" cy="428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>
              <a:latin typeface="Constantia" pitchFamily="18" charset="0"/>
            </a:endParaRPr>
          </a:p>
        </p:txBody>
      </p:sp>
      <p:sp>
        <p:nvSpPr>
          <p:cNvPr id="14347" name="AutoShape 12" descr="48395863_1252186712_ametist1"/>
          <p:cNvSpPr>
            <a:spLocks noChangeAspect="1" noChangeArrowheads="1"/>
          </p:cNvSpPr>
          <p:nvPr/>
        </p:nvSpPr>
        <p:spPr bwMode="auto">
          <a:xfrm>
            <a:off x="0" y="0"/>
            <a:ext cx="4429125" cy="428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>
              <a:latin typeface="Constantia" pitchFamily="18" charset="0"/>
            </a:endParaRPr>
          </a:p>
        </p:txBody>
      </p:sp>
      <p:pic>
        <p:nvPicPr>
          <p:cNvPr id="14348" name="Picture 13" descr="citrine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572125" y="1928813"/>
            <a:ext cx="1347788" cy="1287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49" name="Text Box 14"/>
          <p:cNvSpPr txBox="1">
            <a:spLocks noChangeArrowheads="1"/>
          </p:cNvSpPr>
          <p:nvPr/>
        </p:nvSpPr>
        <p:spPr bwMode="auto">
          <a:xfrm>
            <a:off x="5940425" y="3365500"/>
            <a:ext cx="15811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000">
                <a:latin typeface="Constantia" pitchFamily="18" charset="0"/>
              </a:rPr>
              <a:t>Цитрин</a:t>
            </a:r>
          </a:p>
        </p:txBody>
      </p:sp>
      <p:pic>
        <p:nvPicPr>
          <p:cNvPr id="14350" name="Picture 15" descr="ph02672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971550" y="4076700"/>
            <a:ext cx="1512888" cy="1352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51" name="Text Box 16"/>
          <p:cNvSpPr txBox="1">
            <a:spLocks noChangeArrowheads="1"/>
          </p:cNvSpPr>
          <p:nvPr/>
        </p:nvSpPr>
        <p:spPr bwMode="auto">
          <a:xfrm>
            <a:off x="714375" y="5445125"/>
            <a:ext cx="2071688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000">
                <a:latin typeface="Constantia" pitchFamily="18" charset="0"/>
              </a:rPr>
              <a:t>Кошачий  глаз</a:t>
            </a:r>
          </a:p>
        </p:txBody>
      </p:sp>
      <p:pic>
        <p:nvPicPr>
          <p:cNvPr id="14352" name="Picture 17" descr="Ametist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2933700" y="4076700"/>
            <a:ext cx="1487488" cy="1352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53" name="Text Box 18"/>
          <p:cNvSpPr txBox="1">
            <a:spLocks noChangeArrowheads="1"/>
          </p:cNvSpPr>
          <p:nvPr/>
        </p:nvSpPr>
        <p:spPr bwMode="auto">
          <a:xfrm>
            <a:off x="2824163" y="5445125"/>
            <a:ext cx="160337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000">
                <a:latin typeface="Constantia" pitchFamily="18" charset="0"/>
              </a:rPr>
              <a:t>     Аметист</a:t>
            </a:r>
          </a:p>
        </p:txBody>
      </p:sp>
      <p:pic>
        <p:nvPicPr>
          <p:cNvPr id="14354" name="Picture 19" descr="Yahma_krasnaya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4837113" y="4076700"/>
            <a:ext cx="1528762" cy="1352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55" name="Text Box 20"/>
          <p:cNvSpPr txBox="1">
            <a:spLocks noChangeArrowheads="1"/>
          </p:cNvSpPr>
          <p:nvPr/>
        </p:nvSpPr>
        <p:spPr bwMode="auto">
          <a:xfrm>
            <a:off x="4840288" y="5381625"/>
            <a:ext cx="14605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000">
                <a:latin typeface="Constantia" pitchFamily="18" charset="0"/>
              </a:rPr>
              <a:t>     Яшма</a:t>
            </a:r>
          </a:p>
        </p:txBody>
      </p:sp>
      <p:pic>
        <p:nvPicPr>
          <p:cNvPr id="14356" name="Picture 21" descr="serdolik1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6734175" y="4076700"/>
            <a:ext cx="1428750" cy="1281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57" name="Text Box 22"/>
          <p:cNvSpPr txBox="1">
            <a:spLocks noChangeArrowheads="1"/>
          </p:cNvSpPr>
          <p:nvPr/>
        </p:nvSpPr>
        <p:spPr bwMode="auto">
          <a:xfrm>
            <a:off x="6640513" y="5373688"/>
            <a:ext cx="16764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000">
                <a:latin typeface="Constantia" pitchFamily="18" charset="0"/>
              </a:rPr>
              <a:t>    Сердолик</a:t>
            </a:r>
          </a:p>
        </p:txBody>
      </p:sp>
      <p:pic>
        <p:nvPicPr>
          <p:cNvPr id="14358" name="Picture 23" descr="stone06"/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7286625" y="1928813"/>
            <a:ext cx="1404938" cy="1317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59" name="Text Box 24"/>
          <p:cNvSpPr txBox="1">
            <a:spLocks noChangeArrowheads="1"/>
          </p:cNvSpPr>
          <p:nvPr/>
        </p:nvSpPr>
        <p:spPr bwMode="auto">
          <a:xfrm>
            <a:off x="7572375" y="3357563"/>
            <a:ext cx="1182688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000">
                <a:latin typeface="Constantia" pitchFamily="18" charset="0"/>
              </a:rPr>
              <a:t>Опал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130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3600" b="1" smtClean="0"/>
              <a:t>Биологическая роль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42875" y="1600200"/>
            <a:ext cx="9001125" cy="24003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ru-RU" sz="2800" smtClean="0"/>
              <a:t>    </a:t>
            </a:r>
            <a:r>
              <a:rPr lang="ru-RU" sz="2400" smtClean="0"/>
              <a:t>Важнейшее соединение кремния – </a:t>
            </a:r>
            <a:r>
              <a:rPr lang="en-US" sz="2400" smtClean="0"/>
              <a:t>SiO</a:t>
            </a:r>
            <a:r>
              <a:rPr lang="en-US" sz="2400" baseline="-25000" smtClean="0"/>
              <a:t>2</a:t>
            </a:r>
            <a:r>
              <a:rPr lang="ru-RU" sz="2400" smtClean="0"/>
              <a:t> необходим для жизни растений и животных. Благодаря ему тростники, камыши  и хвощи стоят крепко, как штыки. Острые листья осоки режут, как ножи, стерня на скошенном поле  колет, как иголки, а стебли злаков настолько крепки, что не позволяют ниве на полях ложиться от дождя и ветра </a:t>
            </a:r>
          </a:p>
        </p:txBody>
      </p:sp>
      <p:pic>
        <p:nvPicPr>
          <p:cNvPr id="15364" name="Picture 9" descr="12361572773ba7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643313" y="4286250"/>
            <a:ext cx="2000250" cy="2033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5" name="Picture 2" descr="C:\Users\Белочка\Desktop\кремний\08b195c210424787adf8e6d70b50603f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3000375" y="17145000"/>
            <a:ext cx="18288000" cy="1143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6" name="Рисунок 7" descr="tradeboardZKhZSU_img.jp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072188" y="4286250"/>
            <a:ext cx="2667000" cy="2000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7" name="Рисунок 8" descr="303333-Sugarphotofile-1323285758-131-640x480.jpg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42938" y="4286250"/>
            <a:ext cx="2762250" cy="2071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62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3600" b="1" smtClean="0"/>
              <a:t>Биологическая роль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algn="ctr" eaLnBrk="1" hangingPunct="1">
              <a:buFont typeface="Wingdings" pitchFamily="2" charset="2"/>
              <a:buNone/>
            </a:pPr>
            <a:r>
              <a:rPr lang="ru-RU" sz="2400" smtClean="0"/>
              <a:t>Чешуя рыб, панцири насекомых, крылья бабочек, перья птиц и шерсть животных прочны, так как содержат кремний</a:t>
            </a:r>
          </a:p>
        </p:txBody>
      </p:sp>
      <p:pic>
        <p:nvPicPr>
          <p:cNvPr id="16388" name="Picture 5" descr="na38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57250" y="2786063"/>
            <a:ext cx="1800225" cy="1285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89" name="Picture 7" descr="zmeja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429000" y="2786063"/>
            <a:ext cx="2016125" cy="1325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90" name="Picture 9" descr="1231516462_pw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286000" y="4500563"/>
            <a:ext cx="1917700" cy="1439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91" name="Picture 11" descr="1225275994_perjaptic_clipart_0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000625" y="4500563"/>
            <a:ext cx="2019300" cy="1452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92" name="Picture 13" descr="img1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037263" y="2786063"/>
            <a:ext cx="1927225" cy="1285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Бумажная">
  <a:themeElements>
    <a:clrScheme name="Другая 5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B7DDE8"/>
      </a:accent5>
      <a:accent6>
        <a:srgbClr val="F79646"/>
      </a:accent6>
      <a:hlink>
        <a:srgbClr val="0000FF"/>
      </a:hlink>
      <a:folHlink>
        <a:srgbClr val="800080"/>
      </a:folHlink>
    </a:clrScheme>
    <a:fontScheme name="Бумажная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Бумажная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Foundry</Template>
  <TotalTime>725</TotalTime>
  <Words>888</Words>
  <Application>Microsoft Office PowerPoint</Application>
  <PresentationFormat>Экран (4:3)</PresentationFormat>
  <Paragraphs>222</Paragraphs>
  <Slides>26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26</vt:i4>
      </vt:variant>
    </vt:vector>
  </HeadingPairs>
  <TitlesOfParts>
    <vt:vector size="34" baseType="lpstr">
      <vt:lpstr>Arial</vt:lpstr>
      <vt:lpstr>Constantia</vt:lpstr>
      <vt:lpstr>Wingdings 2</vt:lpstr>
      <vt:lpstr>Calibri</vt:lpstr>
      <vt:lpstr>Times New Roman</vt:lpstr>
      <vt:lpstr>Wingdings</vt:lpstr>
      <vt:lpstr>Garamond</vt:lpstr>
      <vt:lpstr>Бумажная</vt:lpstr>
      <vt:lpstr>Кремний и его соединения</vt:lpstr>
      <vt:lpstr>Слайд 2</vt:lpstr>
      <vt:lpstr>Тема урока: Кремний и его соединения</vt:lpstr>
      <vt:lpstr>Кремень</vt:lpstr>
      <vt:lpstr>«Кремний- основа  земной коры» Академик А. Е. Ферсман</vt:lpstr>
      <vt:lpstr>Слайд 6</vt:lpstr>
      <vt:lpstr>Разновидности  минералов  на  основе оксида  кремния</vt:lpstr>
      <vt:lpstr>Биологическая роль</vt:lpstr>
      <vt:lpstr>Биологическая роль</vt:lpstr>
      <vt:lpstr>Биологическая роль</vt:lpstr>
      <vt:lpstr>Основные симптомы дефицита кремния в организме</vt:lpstr>
      <vt:lpstr>Продукты, содержащие кремний</vt:lpstr>
      <vt:lpstr>История открытия</vt:lpstr>
      <vt:lpstr>Строение  атома  кремния</vt:lpstr>
      <vt:lpstr>Свойства атома</vt:lpstr>
      <vt:lpstr>Кристаллическая структура кремния</vt:lpstr>
      <vt:lpstr>Физические свойства кремния</vt:lpstr>
      <vt:lpstr>Электрофизические свойства </vt:lpstr>
      <vt:lpstr>Соединения кремния</vt:lpstr>
      <vt:lpstr>  Химические  свойства  кремния</vt:lpstr>
      <vt:lpstr>Химические  свойства  кремния</vt:lpstr>
      <vt:lpstr>Получение кремния</vt:lpstr>
      <vt:lpstr>Свойства оксидов</vt:lpstr>
      <vt:lpstr>Свойства кислот</vt:lpstr>
      <vt:lpstr>Силикатная промышленность</vt:lpstr>
      <vt:lpstr>Слайд 26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Кремний и его соединения</dc:title>
  <dc:creator>Белочка</dc:creator>
  <cp:lastModifiedBy>Белочка</cp:lastModifiedBy>
  <cp:revision>89</cp:revision>
  <dcterms:created xsi:type="dcterms:W3CDTF">2014-11-06T13:09:45Z</dcterms:created>
  <dcterms:modified xsi:type="dcterms:W3CDTF">2017-04-06T16:19:37Z</dcterms:modified>
</cp:coreProperties>
</file>