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8" r:id="rId3"/>
    <p:sldId id="259" r:id="rId4"/>
    <p:sldId id="260" r:id="rId5"/>
    <p:sldId id="261" r:id="rId6"/>
    <p:sldId id="25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DB2BCA-60A8-4A1F-90B0-012F9D2C977A}" v="291" dt="2024-03-15T19:54:09.6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7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2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3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8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033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24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86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2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6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41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6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3/15/2024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57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F1C6B16B-9E8D-47DC-8314-0FD39065C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84"/>
            <a:ext cx="12192000" cy="68540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5937DC0-95F0-4D80-988E-61537F638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7744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Человеческое лицо, одежда, человек, портрет&#10;&#10;Автоматически созданное описание">
            <a:extLst>
              <a:ext uri="{FF2B5EF4-FFF2-40B4-BE49-F238E27FC236}">
                <a16:creationId xmlns:a16="http://schemas.microsoft.com/office/drawing/2014/main" id="{8BBAC283-DB32-2FC6-7D6F-AC56B884E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3701" r="1700" b="2"/>
          <a:stretch/>
        </p:blipFill>
        <p:spPr>
          <a:xfrm>
            <a:off x="8968" y="10"/>
            <a:ext cx="6095931" cy="6873455"/>
          </a:xfrm>
          <a:prstGeom prst="rect">
            <a:avLst/>
          </a:prstGeom>
          <a:ln w="12700">
            <a:noFill/>
          </a:ln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0E3BA86D-CE3E-7A09-1FDF-B52EFCA65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18783" r="18783"/>
          <a:stretch/>
        </p:blipFill>
        <p:spPr>
          <a:xfrm>
            <a:off x="6154821" y="7962"/>
            <a:ext cx="6087086" cy="6873465"/>
          </a:xfrm>
          <a:prstGeom prst="rect">
            <a:avLst/>
          </a:prstGeom>
          <a:ln w="12700">
            <a:noFill/>
          </a:ln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4264F573-6E23-4428-8AC8-5B24E9B73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"/>
            <a:ext cx="12192000" cy="6857996"/>
            <a:chOff x="572" y="-1"/>
            <a:chExt cx="12192000" cy="6857996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B257075-E2E8-4052-9074-560CD1F0B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1DE2D5A-8444-4466-8897-B0BA8C915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1CFC3FB-827F-4FC6-BF23-68C0973EA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3D71452-D885-43D0-9AC3-FFB3E836D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Graphic 33">
              <a:extLst>
                <a:ext uri="{FF2B5EF4-FFF2-40B4-BE49-F238E27FC236}">
                  <a16:creationId xmlns:a16="http://schemas.microsoft.com/office/drawing/2014/main" id="{5CEE1765-47C1-4366-949A-494976CB7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2" name="Graphic 33">
              <a:extLst>
                <a:ext uri="{FF2B5EF4-FFF2-40B4-BE49-F238E27FC236}">
                  <a16:creationId xmlns:a16="http://schemas.microsoft.com/office/drawing/2014/main" id="{FF5F129F-41C5-47F9-8363-5A80B0B4B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01506" y="2228254"/>
            <a:ext cx="8281078" cy="3722525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Arial"/>
                <a:cs typeface="Calibri Light"/>
              </a:rPr>
              <a:t>Заземление электроприборов</a:t>
            </a:r>
            <a:endParaRPr lang="ru-RU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2" name="Рисунок 21" descr="Изображение выглядит как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D322D0F-A918-B900-B58B-01B580E77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8333" y="742334"/>
            <a:ext cx="862782" cy="86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38827F1-3359-44F6-9009-43AE2B17F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AFAD67-5350-4773-886F-D6DD7E66D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E3BA86D-CE3E-7A09-1FDF-B52EFCA65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0019" r="-2" b="-2"/>
          <a:stretch/>
        </p:blipFill>
        <p:spPr>
          <a:xfrm>
            <a:off x="20" y="-1"/>
            <a:ext cx="12189789" cy="6873457"/>
          </a:xfrm>
          <a:prstGeom prst="rect">
            <a:avLst/>
          </a:prstGeom>
          <a:ln w="12700">
            <a:noFill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"/>
            <a:ext cx="12192000" cy="6857996"/>
            <a:chOff x="572" y="-1"/>
            <a:chExt cx="12192000" cy="685799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6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093E186-444F-B695-B681-3FE62DC79F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ru-RU" sz="2400" dirty="0">
                <a:ea typeface="+mj-lt"/>
                <a:cs typeface="+mj-lt"/>
              </a:rPr>
              <a:t>Заземление — это соединение электрооборудования с землёй.</a:t>
            </a:r>
            <a:endParaRPr lang="ru-RU" sz="2400" dirty="0"/>
          </a:p>
          <a:p>
            <a:r>
              <a:rPr lang="ru-RU" sz="2400" dirty="0">
                <a:ea typeface="+mj-lt"/>
                <a:cs typeface="+mj-lt"/>
              </a:rPr>
              <a:t>Оно необходимо для защиты человека от электротравм. Благодаря этому механизму в чрезвычайной ситуации неконтролируемый ток уходит вниз.</a:t>
            </a:r>
            <a:endParaRPr lang="ru-RU" sz="2400" dirty="0"/>
          </a:p>
          <a:p>
            <a:r>
              <a:rPr lang="ru-RU" sz="2400" dirty="0">
                <a:ea typeface="+mj-lt"/>
                <a:cs typeface="+mj-lt"/>
              </a:rPr>
              <a:t>Заземлитель работает следующим образом: его провод подключается в общую проводку и соединяется с грунтом. Правильно подключенный контакт с землёй оберегает от разрушений и пожаров.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5" name="Рисунок 4" descr="Изображение выглядит как земля, на открытом воздухе, строительство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3291FD82-C021-394A-A16A-9A843D7D8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59" y="3170903"/>
            <a:ext cx="2199354" cy="3060292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емля, инструмент, на открытом воздухе, столб&#10;&#10;Автоматически созданное описание">
            <a:extLst>
              <a:ext uri="{FF2B5EF4-FFF2-40B4-BE49-F238E27FC236}">
                <a16:creationId xmlns:a16="http://schemas.microsoft.com/office/drawing/2014/main" id="{B619CDBA-68E0-C2F2-B795-ED1EC76B4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129" y="3232355"/>
            <a:ext cx="3885485" cy="2937388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мля, инструмент, на открытом воздухе, почва&#10;&#10;Автоматически созданное описание">
            <a:extLst>
              <a:ext uri="{FF2B5EF4-FFF2-40B4-BE49-F238E27FC236}">
                <a16:creationId xmlns:a16="http://schemas.microsoft.com/office/drawing/2014/main" id="{4E0130D5-44A6-CF00-564F-C1C9F1B9A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3913" y="3328526"/>
            <a:ext cx="3814916" cy="252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62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38827F1-3359-44F6-9009-43AE2B17F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AFAD67-5350-4773-886F-D6DD7E66D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E3BA86D-CE3E-7A09-1FDF-B52EFCA65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0019" r="-2" b="-2"/>
          <a:stretch/>
        </p:blipFill>
        <p:spPr>
          <a:xfrm>
            <a:off x="20" y="-1"/>
            <a:ext cx="12189789" cy="6873457"/>
          </a:xfrm>
          <a:prstGeom prst="rect">
            <a:avLst/>
          </a:prstGeom>
          <a:ln w="12700">
            <a:noFill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"/>
            <a:ext cx="12192000" cy="6857996"/>
            <a:chOff x="572" y="-1"/>
            <a:chExt cx="12192000" cy="685799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6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4603" y="651387"/>
            <a:ext cx="10922729" cy="23753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400" b="1" dirty="0">
                <a:solidFill>
                  <a:srgbClr val="FFFFFF"/>
                </a:solidFill>
                <a:ea typeface="+mj-lt"/>
                <a:cs typeface="+mj-lt"/>
              </a:rPr>
              <a:t>Заземление электроприборов</a:t>
            </a:r>
            <a:r>
              <a:rPr lang="ru-RU" sz="2400" dirty="0">
                <a:solidFill>
                  <a:srgbClr val="FFFFFF"/>
                </a:solidFill>
                <a:ea typeface="+mj-lt"/>
                <a:cs typeface="+mj-lt"/>
              </a:rPr>
              <a:t> — </a:t>
            </a:r>
            <a:r>
              <a:rPr lang="ru-RU" sz="2400" b="1" dirty="0">
                <a:solidFill>
                  <a:srgbClr val="FFFFFF"/>
                </a:solidFill>
                <a:ea typeface="+mj-lt"/>
                <a:cs typeface="+mj-lt"/>
              </a:rPr>
              <a:t>это</a:t>
            </a:r>
            <a:r>
              <a:rPr lang="ru-RU" sz="2400" dirty="0">
                <a:solidFill>
                  <a:srgbClr val="FFFFFF"/>
                </a:solidFill>
                <a:ea typeface="+mj-lt"/>
                <a:cs typeface="+mj-lt"/>
              </a:rPr>
              <a:t> соединение корпусов всех </a:t>
            </a:r>
            <a:r>
              <a:rPr lang="ru-RU" sz="2400" b="1" dirty="0">
                <a:solidFill>
                  <a:srgbClr val="FFFFFF"/>
                </a:solidFill>
                <a:ea typeface="+mj-lt"/>
                <a:cs typeface="+mj-lt"/>
              </a:rPr>
              <a:t>электроприборов</a:t>
            </a:r>
            <a:r>
              <a:rPr lang="ru-RU" sz="2400" dirty="0">
                <a:solidFill>
                  <a:srgbClr val="FFFFFF"/>
                </a:solidFill>
                <a:ea typeface="+mj-lt"/>
                <a:cs typeface="+mj-lt"/>
              </a:rPr>
              <a:t> в доме с землей через контур </a:t>
            </a:r>
            <a:r>
              <a:rPr lang="ru-RU" sz="2400" b="1" dirty="0">
                <a:solidFill>
                  <a:srgbClr val="FFFFFF"/>
                </a:solidFill>
                <a:ea typeface="+mj-lt"/>
                <a:cs typeface="+mj-lt"/>
              </a:rPr>
              <a:t>заземляющего</a:t>
            </a:r>
            <a:r>
              <a:rPr lang="ru-RU" sz="2400" dirty="0">
                <a:solidFill>
                  <a:srgbClr val="FFFFFF"/>
                </a:solidFill>
                <a:ea typeface="+mj-lt"/>
                <a:cs typeface="+mj-lt"/>
              </a:rPr>
              <a:t> </a:t>
            </a:r>
            <a:r>
              <a:rPr lang="ru-RU" sz="2400" b="1" dirty="0">
                <a:solidFill>
                  <a:srgbClr val="FFFFFF"/>
                </a:solidFill>
                <a:ea typeface="+mj-lt"/>
                <a:cs typeface="+mj-lt"/>
              </a:rPr>
              <a:t>устройства</a:t>
            </a:r>
            <a:r>
              <a:rPr lang="ru-RU" sz="2400" dirty="0">
                <a:solidFill>
                  <a:srgbClr val="FFFFFF"/>
                </a:solidFill>
                <a:ea typeface="+mj-lt"/>
                <a:cs typeface="+mj-lt"/>
              </a:rPr>
              <a:t>. Для этого во всей системе, включая кабель </a:t>
            </a:r>
            <a:r>
              <a:rPr lang="ru-RU" sz="2400" b="1" dirty="0">
                <a:solidFill>
                  <a:srgbClr val="FFFFFF"/>
                </a:solidFill>
                <a:ea typeface="+mj-lt"/>
                <a:cs typeface="+mj-lt"/>
              </a:rPr>
              <a:t>электроприбора</a:t>
            </a:r>
            <a:r>
              <a:rPr lang="ru-RU" sz="2400" dirty="0">
                <a:solidFill>
                  <a:srgbClr val="FFFFFF"/>
                </a:solidFill>
                <a:ea typeface="+mj-lt"/>
                <a:cs typeface="+mj-lt"/>
              </a:rPr>
              <a:t>, есть отдельная жила. Она идет от розеток через щиток в </a:t>
            </a:r>
            <a:r>
              <a:rPr lang="ru-RU" sz="2400" b="1" dirty="0">
                <a:solidFill>
                  <a:srgbClr val="FFFFFF"/>
                </a:solidFill>
                <a:ea typeface="+mj-lt"/>
                <a:cs typeface="+mj-lt"/>
              </a:rPr>
              <a:t>заземляющий</a:t>
            </a:r>
            <a:r>
              <a:rPr lang="ru-RU" sz="2400" dirty="0">
                <a:solidFill>
                  <a:srgbClr val="FFFFFF"/>
                </a:solidFill>
                <a:ea typeface="+mj-lt"/>
                <a:cs typeface="+mj-lt"/>
              </a:rPr>
              <a:t> контур, который вкопан в грунт. </a:t>
            </a:r>
            <a:r>
              <a:rPr lang="ru-RU" sz="2400" b="1" dirty="0">
                <a:solidFill>
                  <a:srgbClr val="FFFFFF"/>
                </a:solidFill>
                <a:ea typeface="+mj-lt"/>
                <a:cs typeface="+mj-lt"/>
              </a:rPr>
              <a:t>Прибор</a:t>
            </a:r>
            <a:r>
              <a:rPr lang="ru-RU" sz="2400" dirty="0">
                <a:solidFill>
                  <a:srgbClr val="FFFFFF"/>
                </a:solidFill>
                <a:ea typeface="+mj-lt"/>
                <a:cs typeface="+mj-lt"/>
              </a:rPr>
              <a:t>, подключенный к такой розетке, защищен: если он будет неисправен и на его металлических деталях появится напряжение, избыточный ток уйдет в землю.</a:t>
            </a:r>
            <a:endParaRPr lang="ru-RU" sz="2400"/>
          </a:p>
        </p:txBody>
      </p:sp>
      <p:pic>
        <p:nvPicPr>
          <p:cNvPr id="6" name="Рисунок 5" descr="Изображение выглядит как Электрическая проводка, кабель, электроника, Термоусадочная трубка&#10;&#10;Автоматически созданное описание">
            <a:extLst>
              <a:ext uri="{FF2B5EF4-FFF2-40B4-BE49-F238E27FC236}">
                <a16:creationId xmlns:a16="http://schemas.microsoft.com/office/drawing/2014/main" id="{6C49E8E6-10B9-2C95-10DB-C09F6C9D6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725" y="3426925"/>
            <a:ext cx="4144045" cy="2839066"/>
          </a:xfrm>
          <a:prstGeom prst="rect">
            <a:avLst/>
          </a:prstGeom>
        </p:spPr>
      </p:pic>
      <p:pic>
        <p:nvPicPr>
          <p:cNvPr id="7" name="Рисунок 6" descr="Изображение выглядит как Электрическая проводка, кабель, Термоусадочная трубка, Электроснабжение&#10;&#10;Автоматически созданное описание">
            <a:extLst>
              <a:ext uri="{FF2B5EF4-FFF2-40B4-BE49-F238E27FC236}">
                <a16:creationId xmlns:a16="http://schemas.microsoft.com/office/drawing/2014/main" id="{F9D9B879-E06A-EF71-419B-EE19C06EE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467" y="3169084"/>
            <a:ext cx="4002959" cy="308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68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38827F1-3359-44F6-9009-43AE2B17F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AFAD67-5350-4773-886F-D6DD7E66D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E3BA86D-CE3E-7A09-1FDF-B52EFCA65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0019" r="-2" b="-2"/>
          <a:stretch/>
        </p:blipFill>
        <p:spPr>
          <a:xfrm>
            <a:off x="20" y="-12291"/>
            <a:ext cx="12189789" cy="6873457"/>
          </a:xfrm>
          <a:prstGeom prst="rect">
            <a:avLst/>
          </a:prstGeom>
          <a:ln w="12700">
            <a:noFill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"/>
            <a:ext cx="12192000" cy="6857996"/>
            <a:chOff x="572" y="-1"/>
            <a:chExt cx="12192000" cy="685799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6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3361" y="684604"/>
            <a:ext cx="10371421" cy="21663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400" dirty="0">
                <a:solidFill>
                  <a:srgbClr val="FFFFFF"/>
                </a:solidFill>
                <a:ea typeface="+mj-lt"/>
                <a:cs typeface="+mj-lt"/>
              </a:rPr>
              <a:t>Заземлять нужно любой бытовой электроприбор с рабочим переменным напряжением 42 В или постоянным – 110 В и выше. Это требование п.1.7.33 ПУЭ. Исключение электрики обычно делают для систем освещения с которыми нет постоянного контакта. Все остальное, за что беремся руками и имеет подключение к сети 220 В, – однозначно заземлять.</a:t>
            </a:r>
            <a:endParaRPr lang="ru-RU" sz="2400" dirty="0"/>
          </a:p>
        </p:txBody>
      </p:sp>
      <p:pic>
        <p:nvPicPr>
          <p:cNvPr id="3" name="Рисунок 2" descr="Изображение выглядит как Бытовая техника, телевидение, в помещении,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21A1524C-3EEE-216F-B618-7E3F2F40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42" y="2679290"/>
            <a:ext cx="5398394" cy="3478162"/>
          </a:xfrm>
          <a:prstGeom prst="rect">
            <a:avLst/>
          </a:prstGeom>
        </p:spPr>
      </p:pic>
      <p:pic>
        <p:nvPicPr>
          <p:cNvPr id="4" name="Рисунок 3" descr="Изображение выглядит как млекопитающее, кот, текст, Мелкие и средние кошки&#10;&#10;Автоматически созданное описание">
            <a:extLst>
              <a:ext uri="{FF2B5EF4-FFF2-40B4-BE49-F238E27FC236}">
                <a16:creationId xmlns:a16="http://schemas.microsoft.com/office/drawing/2014/main" id="{59E93436-50EB-4B8C-EFD8-11575CAC7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30" y="4006510"/>
            <a:ext cx="1213613" cy="1131140"/>
          </a:xfrm>
          <a:prstGeom prst="rect">
            <a:avLst/>
          </a:prstGeom>
        </p:spPr>
      </p:pic>
      <p:pic>
        <p:nvPicPr>
          <p:cNvPr id="5" name="Рисунок 4" descr="Изображение выглядит как кухонный прибор, устройство, холодильник, Бытовая техника&#10;&#10;Автоматически созданное описание">
            <a:extLst>
              <a:ext uri="{FF2B5EF4-FFF2-40B4-BE49-F238E27FC236}">
                <a16:creationId xmlns:a16="http://schemas.microsoft.com/office/drawing/2014/main" id="{C01AF318-642A-DC05-E452-992FD56CD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690" y="2942303"/>
            <a:ext cx="2743200" cy="27432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Бытовая техника, кастрюля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34C14BD1-8DF3-52CE-2E64-02688D0A1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142" y="2438400"/>
            <a:ext cx="2743200" cy="27432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Электрические вилки и розетки, домкрат&#10;&#10;Автоматически созданное описание">
            <a:extLst>
              <a:ext uri="{FF2B5EF4-FFF2-40B4-BE49-F238E27FC236}">
                <a16:creationId xmlns:a16="http://schemas.microsoft.com/office/drawing/2014/main" id="{0520DBC7-3743-4540-9398-2406F41C64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9368" y="5022961"/>
            <a:ext cx="1747684" cy="11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76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38827F1-3359-44F6-9009-43AE2B17F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AFAD67-5350-4773-886F-D6DD7E66D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E3BA86D-CE3E-7A09-1FDF-B52EFCA65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0019" r="-2" b="-2"/>
          <a:stretch/>
        </p:blipFill>
        <p:spPr>
          <a:xfrm>
            <a:off x="20" y="-12291"/>
            <a:ext cx="12189789" cy="6873457"/>
          </a:xfrm>
          <a:prstGeom prst="rect">
            <a:avLst/>
          </a:prstGeom>
          <a:ln w="12700">
            <a:noFill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"/>
            <a:ext cx="12192000" cy="6857996"/>
            <a:chOff x="572" y="-1"/>
            <a:chExt cx="12192000" cy="685799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6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3361" y="684604"/>
            <a:ext cx="10371421" cy="2166375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95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30EA5B-019D-6316-F4DD-7D9C2B7F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92D113-A53E-86C0-F39C-278508A19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143727"/>
      </p:ext>
    </p:extLst>
  </p:cSld>
  <p:clrMapOvr>
    <a:masterClrMapping/>
  </p:clrMapOvr>
</p:sld>
</file>

<file path=ppt/theme/theme1.xml><?xml version="1.0" encoding="utf-8"?>
<a:theme xmlns:a="http://schemas.openxmlformats.org/drawingml/2006/main" name="ArchVTI">
  <a:themeElements>
    <a:clrScheme name="AnalogousFromRegularSeedRightStep">
      <a:dk1>
        <a:srgbClr val="000000"/>
      </a:dk1>
      <a:lt1>
        <a:srgbClr val="FFFFFF"/>
      </a:lt1>
      <a:dk2>
        <a:srgbClr val="321C1D"/>
      </a:dk2>
      <a:lt2>
        <a:srgbClr val="F3F0F3"/>
      </a:lt2>
      <a:accent1>
        <a:srgbClr val="5DB246"/>
      </a:accent1>
      <a:accent2>
        <a:srgbClr val="3BB153"/>
      </a:accent2>
      <a:accent3>
        <a:srgbClr val="46B389"/>
      </a:accent3>
      <a:accent4>
        <a:srgbClr val="3BADB1"/>
      </a:accent4>
      <a:accent5>
        <a:srgbClr val="4D8EC3"/>
      </a:accent5>
      <a:accent6>
        <a:srgbClr val="3B4AB1"/>
      </a:accent6>
      <a:hlink>
        <a:srgbClr val="A542C0"/>
      </a:hlink>
      <a:folHlink>
        <a:srgbClr val="7F7F7F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ArchVTI</vt:lpstr>
      <vt:lpstr>Заземление электроприборов</vt:lpstr>
      <vt:lpstr>Заземление — это соединение электрооборудования с землёй. Оно необходимо для защиты человека от электротравм. Благодаря этому механизму в чрезвычайной ситуации неконтролируемый ток уходит вниз. Заземлитель работает следующим образом: его провод подключается в общую проводку и соединяется с грунтом. Правильно подключенный контакт с землёй оберегает от разрушений и пожаров. </vt:lpstr>
      <vt:lpstr>Заземление электроприборов — это соединение корпусов всех электроприборов в доме с землей через контур заземляющего устройства. Для этого во всей системе, включая кабель электроприбора, есть отдельная жила. Она идет от розеток через щиток в заземляющий контур, который вкопан в грунт. Прибор, подключенный к такой розетке, защищен: если он будет неисправен и на его металлических деталях появится напряжение, избыточный ток уйдет в землю.</vt:lpstr>
      <vt:lpstr>Заземлять нужно любой бытовой электроприбор с рабочим переменным напряжением 42 В или постоянным – 110 В и выше. Это требование п.1.7.33 ПУЭ. Исключение электрики обычно делают для систем освещения с которыми нет постоянного контакта. Все остальное, за что беремся руками и имеет подключение к сети 220 В, – однозначно заземлять.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188</cp:revision>
  <dcterms:created xsi:type="dcterms:W3CDTF">2024-03-15T18:25:07Z</dcterms:created>
  <dcterms:modified xsi:type="dcterms:W3CDTF">2024-03-15T20:00:27Z</dcterms:modified>
</cp:coreProperties>
</file>