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312" r:id="rId3"/>
    <p:sldId id="258" r:id="rId4"/>
    <p:sldId id="257" r:id="rId5"/>
    <p:sldId id="313" r:id="rId6"/>
    <p:sldId id="310" r:id="rId7"/>
    <p:sldId id="273" r:id="rId8"/>
    <p:sldId id="280" r:id="rId9"/>
    <p:sldId id="282" r:id="rId10"/>
    <p:sldId id="307" r:id="rId11"/>
    <p:sldId id="299" r:id="rId12"/>
    <p:sldId id="300" r:id="rId13"/>
    <p:sldId id="302" r:id="rId14"/>
    <p:sldId id="305" r:id="rId15"/>
    <p:sldId id="311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BE5D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77CF-E406-4183-8A08-37273D1285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6A0F-65CC-4C5D-B2B9-D9D5658B4BA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44EC-197B-49A4-B676-5D1E781BBED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0EB0-DC98-43E5-A420-A43D784682B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14C7-F495-4224-8396-2E490E46860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BAB7-176B-4A67-B9CA-CCF1FFE1525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1DEA-5829-424B-B52B-EFEE47042F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4EE4-117E-425A-ADB4-D6D4464F84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A670-2CE6-4807-9729-092E479EAB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729A-31E9-4E74-92B0-DF8EBEE81E4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560-7C75-4235-89B7-9ED1941EF35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06013D-DE22-4733-85B0-078E7154BFA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economicus.ru/cgi-bin/g_framen_newlife.pl" TargetMode="External"/><Relationship Id="rId2" Type="http://schemas.openxmlformats.org/officeDocument/2006/relationships/hyperlink" Target="http://www.nobelprize.org/nobel_prizes/economics/laureates/1971/kuzne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belprize.org/nobel_prizes/economics/laureates/1971/kuznets-lectur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92150"/>
            <a:ext cx="7772400" cy="2520826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Доклад по дисциплине «Экономика» </a:t>
            </a:r>
            <a:br>
              <a:rPr lang="ru-RU" altLang="ru-RU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altLang="ru-RU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на тему</a:t>
            </a:r>
            <a: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:</a:t>
            </a:r>
            <a:b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«</a:t>
            </a:r>
            <a:r>
              <a:rPr lang="ru-RU" altLang="ru-RU" sz="3200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Саймон</a:t>
            </a:r>
            <a: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3200" b="1" dirty="0">
                <a:solidFill>
                  <a:schemeClr val="tx2"/>
                </a:solidFill>
                <a:latin typeface="Cambria" panose="02040503050406030204" pitchFamily="18" charset="0"/>
              </a:rPr>
              <a:t>Смит </a:t>
            </a:r>
            <a: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Кузнец</a:t>
            </a:r>
            <a:b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Эмпирические исследования экономического роста»</a:t>
            </a:r>
            <a:r>
              <a:rPr lang="ru-RU" altLang="ru-RU" sz="3200" b="1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altLang="ru-RU" sz="3200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ru-RU" altLang="ru-RU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4229100" cy="1822450"/>
          </a:xfrm>
        </p:spPr>
        <p:txBody>
          <a:bodyPr/>
          <a:lstStyle/>
          <a:p>
            <a:endParaRPr lang="ru-RU" altLang="ru-RU" b="1" dirty="0"/>
          </a:p>
          <a:p>
            <a:endParaRPr lang="ru-RU" altLang="ru-RU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66774" y="3212976"/>
            <a:ext cx="3527425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курса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руппы Б-104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олледжа СИУ- филиала </a:t>
            </a:r>
            <a:r>
              <a:rPr lang="ru-RU" alt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РАНХиГС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Мальцев Артем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>
              <a:spcBef>
                <a:spcPct val="50000"/>
              </a:spcBef>
            </a:pPr>
            <a:r>
              <a:rPr lang="ru-RU" alt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Селезенева</a:t>
            </a:r>
            <a:r>
              <a:rPr lang="ru-RU" alt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Е.В</a:t>
            </a:r>
            <a:r>
              <a:rPr lang="ru-RU" alt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4176465" cy="27822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451">
            <a:off x="572075" y="2304899"/>
            <a:ext cx="1629450" cy="141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675687" cy="5229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600" dirty="0"/>
              <a:t>		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Вместо формальной модели, описывающей механизм экономического роста,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С.Кузнец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поставил задачу выявить на основе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эмпирических данных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идентичные для разных стран факторы, определяющие их экономический рост, установить значение каждого из них и их внутреннюю взаимосвязь.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b="1">
                <a:solidFill>
                  <a:srgbClr val="CC0000"/>
                </a:solidFill>
                <a:latin typeface="Cambria" panose="02040503050406030204" pitchFamily="18" charset="0"/>
              </a:rPr>
              <a:t>Экономический рост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893175" cy="52578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ru-RU" altLang="ru-RU" sz="2600" b="1" dirty="0">
                <a:latin typeface="Cambria" panose="02040503050406030204" pitchFamily="18" charset="0"/>
              </a:rPr>
              <a:t>Постоянный рост национального продукта</a:t>
            </a:r>
            <a:r>
              <a:rPr lang="ru-RU" altLang="ru-RU" sz="2600" dirty="0">
                <a:latin typeface="Cambria" panose="02040503050406030204" pitchFamily="18" charset="0"/>
              </a:rPr>
              <a:t> и соответственно способности хозяйства удовлетворить все более широкий круг потребностей людей, являющийся свидетельством зрелости экономики.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ru-RU" altLang="ru-RU" sz="2600" b="1" dirty="0">
                <a:latin typeface="Cambria" panose="02040503050406030204" pitchFamily="18" charset="0"/>
              </a:rPr>
              <a:t>Технический прогресс</a:t>
            </a:r>
            <a:r>
              <a:rPr lang="ru-RU" altLang="ru-RU" sz="2600" dirty="0">
                <a:latin typeface="Cambria" panose="02040503050406030204" pitchFamily="18" charset="0"/>
              </a:rPr>
              <a:t>, который является основой роста, его необходимым, хотя и недостаточным, условием.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ru-RU" altLang="ru-RU" sz="2600" dirty="0">
                <a:latin typeface="Cambria" panose="02040503050406030204" pitchFamily="18" charset="0"/>
              </a:rPr>
              <a:t>Для реализации заложенного в новой технологии потенциала роста необходимы </a:t>
            </a:r>
            <a:r>
              <a:rPr lang="ru-RU" altLang="ru-RU" sz="2600" b="1" dirty="0">
                <a:latin typeface="Cambria" panose="02040503050406030204" pitchFamily="18" charset="0"/>
              </a:rPr>
              <a:t>институциональные, поведенческие и идеологические изменения.</a:t>
            </a:r>
            <a:r>
              <a:rPr lang="ru-RU" altLang="ru-RU" sz="2600" dirty="0">
                <a:latin typeface="Cambria" panose="02040503050406030204" pitchFamily="18" charset="0"/>
              </a:rPr>
              <a:t> Без них новые технологии не будут эффективны (подобно лампочке, к которой не подведено электричество — потенциал есть, но он не используется, так как нет нужных дополнительных условий).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611188" y="274638"/>
            <a:ext cx="807561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Экономический рост</a:t>
            </a:r>
            <a:b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3400" b="1" i="1" dirty="0">
                <a:solidFill>
                  <a:schemeClr val="bg2"/>
                </a:solidFill>
                <a:latin typeface="Cambria" panose="02040503050406030204" pitchFamily="18" charset="0"/>
              </a:rPr>
              <a:t>Признаки экономического роста: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60550"/>
            <a:ext cx="8893175" cy="499745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dirty="0">
                <a:latin typeface="Cambria" panose="02040503050406030204" pitchFamily="18" charset="0"/>
              </a:rPr>
              <a:t>Высокие темпы роста </a:t>
            </a:r>
            <a:r>
              <a:rPr lang="ru-RU" altLang="ru-RU" dirty="0" err="1">
                <a:latin typeface="Cambria" panose="02040503050406030204" pitchFamily="18" charset="0"/>
              </a:rPr>
              <a:t>подушевого</a:t>
            </a:r>
            <a:r>
              <a:rPr lang="ru-RU" altLang="ru-RU" dirty="0">
                <a:latin typeface="Cambria" panose="02040503050406030204" pitchFamily="18" charset="0"/>
              </a:rPr>
              <a:t> дохода и населения.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dirty="0">
                <a:latin typeface="Cambria" panose="02040503050406030204" pitchFamily="18" charset="0"/>
              </a:rPr>
              <a:t>Высокие темпы роста производительности факторов и особенно производительности труда.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dirty="0">
                <a:latin typeface="Cambria" panose="02040503050406030204" pitchFamily="18" charset="0"/>
              </a:rPr>
              <a:t>Высокие темпы структурной трансформации экономики.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dirty="0">
                <a:latin typeface="Cambria" panose="02040503050406030204" pitchFamily="18" charset="0"/>
              </a:rPr>
              <a:t>Высокие темпы социальной и идеологической трансформации общества.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dirty="0">
                <a:latin typeface="Cambria" panose="02040503050406030204" pitchFamily="18" charset="0"/>
              </a:rPr>
              <a:t>Способность развитых стран находить за рубежом рынки сбыта и источники сырья.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dirty="0">
                <a:latin typeface="Cambria" panose="02040503050406030204" pitchFamily="18" charset="0"/>
              </a:rPr>
              <a:t>Охват результатами подобного экономического роста менее одной трети населения мира.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827088" y="0"/>
            <a:ext cx="8316912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Экономический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рост</a:t>
            </a:r>
            <a:b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500" b="1" i="1" dirty="0">
                <a:solidFill>
                  <a:schemeClr val="bg2"/>
                </a:solidFill>
                <a:latin typeface="Cambria" panose="02040503050406030204" pitchFamily="18" charset="0"/>
              </a:rPr>
              <a:t>Характеристики роста,</a:t>
            </a:r>
            <a:br>
              <a:rPr lang="ru-RU" altLang="ru-RU" sz="2500" b="1" i="1" dirty="0">
                <a:solidFill>
                  <a:schemeClr val="bg2"/>
                </a:solidFill>
                <a:latin typeface="Cambria" panose="02040503050406030204" pitchFamily="18" charset="0"/>
              </a:rPr>
            </a:br>
            <a:r>
              <a:rPr lang="ru-RU" altLang="ru-RU" sz="2500" b="1" i="1" dirty="0">
                <a:solidFill>
                  <a:schemeClr val="bg2"/>
                </a:solidFill>
                <a:latin typeface="Cambria" panose="02040503050406030204" pitchFamily="18" charset="0"/>
              </a:rPr>
              <a:t>свойственные почти всем развитым странам: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820150" cy="5445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400" dirty="0">
                <a:latin typeface="Cambria" panose="02040503050406030204" pitchFamily="18" charset="0"/>
              </a:rPr>
              <a:t>	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Связующим звеном всех факторов роста является </a:t>
            </a:r>
            <a:r>
              <a:rPr lang="ru-RU" altLang="ru-RU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"массовое применение технических новшеств".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Оно создает прирост общественного продукта, часть из которого идет на новые научно-технические разработки, которые, в свою очередь, еще более ускоряют экономический рост, и весь процесс принимает самовоспроизводящийся характер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alt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 исследовании проблем экономического роста С.С Кузнецу принадлежит приоритет в разработке следующих тем</a:t>
            </a:r>
            <a:r>
              <a:rPr lang="ru-RU" altLang="ru-RU" sz="1800" dirty="0">
                <a:solidFill>
                  <a:schemeClr val="bg2"/>
                </a:solidFill>
                <a:latin typeface="Cambria" panose="02040503050406030204" pitchFamily="18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 dirty="0">
                <a:latin typeface="Cambria" panose="02040503050406030204" pitchFamily="18" charset="0"/>
              </a:rPr>
              <a:t>Изменения в темпах роста за 100-летний период и их связь с динамикой населения и экономическими циклами;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 dirty="0">
                <a:latin typeface="Cambria" panose="02040503050406030204" pitchFamily="18" charset="0"/>
              </a:rPr>
              <a:t>Сбережения и прирост основного капитала;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 dirty="0">
                <a:latin typeface="Cambria" panose="02040503050406030204" pitchFamily="18" charset="0"/>
              </a:rPr>
              <a:t>Отношение между структурными изменениями и ростом производительности;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 dirty="0">
                <a:latin typeface="Cambria" panose="02040503050406030204" pitchFamily="18" charset="0"/>
              </a:rPr>
              <a:t>Распределение роста и дохода;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1800" dirty="0">
                <a:latin typeface="Cambria" panose="02040503050406030204" pitchFamily="18" charset="0"/>
              </a:rPr>
              <a:t>Сравнительный анализ национального дохода и роста по странам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611188" y="260350"/>
            <a:ext cx="85328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Экономический рост</a:t>
            </a:r>
            <a:endParaRPr lang="ru-RU" altLang="ru-RU" sz="25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820150" cy="4568825"/>
          </a:xfrm>
          <a:noFill/>
          <a:ln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600" dirty="0">
                <a:latin typeface="Cambria" panose="02040503050406030204" pitchFamily="18" charset="0"/>
              </a:rPr>
              <a:t>		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одной из своих последних крупных работ –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Рост и структурные изменения»(1979),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Кузнец рассматривал индустриальное развитие Тайваня начиная с 1895 г. Он пришел к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выводу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что за быстрым темпом роста (до 10% в год) стоят продолжительные разрушительные процессы, вызывающие структурные сдвиги в экономике и сопутствующие им институциональные изменения, а также изменения в условиях труда и жизни.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Кузнец подчеркивал важность учета соответствующих демографических процессов.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Пример такого рода изменений в данном случае -   быстрое уменьшение рождаемости.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altLang="ru-RU" sz="3800" b="1" dirty="0" smtClean="0">
                <a:solidFill>
                  <a:srgbClr val="FFFFCC"/>
                </a:solidFill>
                <a:latin typeface="Cambria" panose="02040503050406030204" pitchFamily="18" charset="0"/>
              </a:rPr>
              <a:t/>
            </a:r>
            <a:br>
              <a:rPr lang="ru-RU" altLang="ru-RU" sz="3800" b="1" dirty="0" smtClean="0">
                <a:solidFill>
                  <a:srgbClr val="FFFFCC"/>
                </a:solidFill>
                <a:latin typeface="Cambria" panose="02040503050406030204" pitchFamily="18" charset="0"/>
              </a:rPr>
            </a:br>
            <a:r>
              <a:rPr lang="ru-RU" altLang="ru-RU" sz="3800" b="1" dirty="0" smtClean="0">
                <a:solidFill>
                  <a:srgbClr val="FFFFCC"/>
                </a:solidFill>
                <a:latin typeface="Cambria" panose="02040503050406030204" pitchFamily="18" charset="0"/>
              </a:rPr>
              <a:t>3.4 Результаты </a:t>
            </a:r>
            <a:r>
              <a:rPr lang="ru-RU" altLang="ru-RU" sz="3800" b="1" dirty="0">
                <a:solidFill>
                  <a:srgbClr val="FFFFCC"/>
                </a:solidFill>
                <a:latin typeface="Cambria" panose="02040503050406030204" pitchFamily="18" charset="0"/>
              </a:rPr>
              <a:t>исследования экономического роста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Саймон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Кузнец установил, что с увеличением уровня дохода на душу населения неравенство распределения сначала возрастает, затем после достижения определенного уровня дохода на душу населения снижается. Рост, таким образом, связан с неравенством, сначала — положительно, затем — отрицательно.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гипотеза Кузнеца предполагала связь роста и неравномерности лишь на переходном этапе от аграрной экономики к индустриальной.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.Подведём итоги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4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>
                <a:latin typeface="Cambria" panose="02040503050406030204" pitchFamily="18" charset="0"/>
              </a:rPr>
              <a:t>Официальный сайт Нобелевской премии . Режим доступа: </a:t>
            </a:r>
            <a:r>
              <a:rPr lang="ru-RU" altLang="ru-RU" sz="2000" dirty="0">
                <a:latin typeface="Cambria" panose="02040503050406030204" pitchFamily="18" charset="0"/>
                <a:hlinkClick r:id="rId2"/>
              </a:rPr>
              <a:t>http://www.nobelprize.org/nobel_prizes/economics/laureates/1971/kuznets.html</a:t>
            </a:r>
            <a:r>
              <a:rPr lang="ru-RU" altLang="ru-RU" sz="2000" dirty="0">
                <a:latin typeface="Cambria" panose="02040503050406030204" pitchFamily="18" charset="0"/>
              </a:rPr>
              <a:t> Дата доступа: 2.12.2012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latin typeface="Cambria" panose="02040503050406030204" pitchFamily="18" charset="0"/>
              </a:rPr>
              <a:t>Галерея экономистов. Режим доступа: </a:t>
            </a:r>
            <a:r>
              <a:rPr lang="ru-RU" altLang="ru-RU" sz="2000" dirty="0">
                <a:latin typeface="Cambria" panose="02040503050406030204" pitchFamily="18" charset="0"/>
                <a:hlinkClick r:id="rId3"/>
              </a:rPr>
              <a:t>http://gallery.economicus.ru/cgi-bin/g_framen_newlife.pl</a:t>
            </a:r>
            <a:r>
              <a:rPr lang="ru-RU" altLang="ru-RU" sz="2000" dirty="0">
                <a:latin typeface="Cambria" panose="02040503050406030204" pitchFamily="18" charset="0"/>
              </a:rPr>
              <a:t> Дата доступа: 2.12.2012</a:t>
            </a:r>
          </a:p>
          <a:p>
            <a:pPr>
              <a:lnSpc>
                <a:spcPct val="90000"/>
              </a:lnSpc>
            </a:pPr>
            <a:r>
              <a:rPr lang="ru-RU" altLang="ru-RU" sz="2000" dirty="0" err="1">
                <a:latin typeface="Cambria" panose="02040503050406030204" pitchFamily="18" charset="0"/>
              </a:rPr>
              <a:t>Мозес</a:t>
            </a:r>
            <a:r>
              <a:rPr lang="ru-RU" altLang="ru-RU" sz="2000" dirty="0">
                <a:latin typeface="Cambria" panose="02040503050406030204" pitchFamily="18" charset="0"/>
              </a:rPr>
              <a:t> </a:t>
            </a:r>
            <a:r>
              <a:rPr lang="ru-RU" altLang="ru-RU" sz="2000" dirty="0" err="1">
                <a:latin typeface="Cambria" panose="02040503050406030204" pitchFamily="18" charset="0"/>
              </a:rPr>
              <a:t>Абрамовиц</a:t>
            </a:r>
            <a:r>
              <a:rPr lang="ru-RU" altLang="ru-RU" sz="2000" dirty="0">
                <a:latin typeface="Cambria" panose="02040503050406030204" pitchFamily="18" charset="0"/>
              </a:rPr>
              <a:t>, </a:t>
            </a:r>
            <a:r>
              <a:rPr lang="ru-RU" altLang="ru-RU" sz="2000" dirty="0" err="1">
                <a:latin typeface="Cambria" panose="02040503050406030204" pitchFamily="18" charset="0"/>
              </a:rPr>
              <a:t>Саймон</a:t>
            </a:r>
            <a:r>
              <a:rPr lang="ru-RU" altLang="ru-RU" sz="2000" dirty="0">
                <a:latin typeface="Cambria" panose="02040503050406030204" pitchFamily="18" charset="0"/>
              </a:rPr>
              <a:t> Кузнец (1901 – 1985)// THESIS: теория и история экономических и социальных институтов и систем, 1993 г., в.2, с. 228-234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latin typeface="Cambria" panose="02040503050406030204" pitchFamily="18" charset="0"/>
              </a:rPr>
              <a:t>М. </a:t>
            </a:r>
            <a:r>
              <a:rPr lang="ru-RU" altLang="ru-RU" sz="2000" dirty="0" err="1">
                <a:latin typeface="Cambria" panose="02040503050406030204" pitchFamily="18" charset="0"/>
              </a:rPr>
              <a:t>Тодаро</a:t>
            </a:r>
            <a:r>
              <a:rPr lang="ru-RU" altLang="ru-RU" sz="2000" dirty="0">
                <a:latin typeface="Cambria" panose="02040503050406030204" pitchFamily="18" charset="0"/>
              </a:rPr>
              <a:t> «Экономическое развитие», гл. 4 Рост в прошлом и современное развитие: уроки и противоречия. 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latin typeface="Cambria" panose="02040503050406030204" pitchFamily="18" charset="0"/>
              </a:rPr>
              <a:t>Нобелевская лекция «Современный экономический рост: находки и размышления». Режим доступа: </a:t>
            </a:r>
            <a:r>
              <a:rPr lang="ru-RU" altLang="ru-RU" sz="2000" dirty="0">
                <a:latin typeface="Cambria" panose="02040503050406030204" pitchFamily="18" charset="0"/>
                <a:hlinkClick r:id="rId4"/>
              </a:rPr>
              <a:t>http://www.nobelprize.org/nobel_prizes/economics/laureates/1971/kuznets-lecture.html</a:t>
            </a:r>
            <a:r>
              <a:rPr lang="ru-RU" altLang="ru-RU" sz="2000" dirty="0">
                <a:latin typeface="Cambria" panose="02040503050406030204" pitchFamily="18" charset="0"/>
              </a:rPr>
              <a:t> Дата доступа: 2.12.2012</a:t>
            </a:r>
          </a:p>
          <a:p>
            <a:pPr>
              <a:lnSpc>
                <a:spcPct val="90000"/>
              </a:lnSpc>
            </a:pPr>
            <a:endParaRPr lang="ru-RU" altLang="ru-RU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2000" dirty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631825"/>
          </a:xfrm>
        </p:spPr>
        <p:txBody>
          <a:bodyPr>
            <a:normAutofit fontScale="90000"/>
          </a:bodyPr>
          <a:lstStyle/>
          <a:p>
            <a:r>
              <a:rPr lang="ru-RU" altLang="ru-RU" sz="3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altLang="ru-RU" sz="3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3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5.Список </a:t>
            </a:r>
            <a:r>
              <a:rPr lang="ru-RU" altLang="ru-RU" sz="3800" b="1" dirty="0">
                <a:solidFill>
                  <a:schemeClr val="bg1"/>
                </a:solidFill>
                <a:latin typeface="Cambria" panose="02040503050406030204" pitchFamily="18" charset="0"/>
              </a:rPr>
              <a:t>использованной литературы: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Введение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.Краткая биография </a:t>
            </a:r>
            <a:r>
              <a:rPr lang="ru-RU" dirty="0" err="1" smtClean="0"/>
              <a:t>С.С.Кузнеца</a:t>
            </a:r>
            <a:endParaRPr lang="ru-RU" dirty="0" smtClean="0"/>
          </a:p>
          <a:p>
            <a:r>
              <a:rPr lang="ru-RU" b="1" dirty="0" smtClean="0"/>
              <a:t>3.</a:t>
            </a:r>
            <a:r>
              <a:rPr lang="ru-RU" dirty="0" smtClean="0"/>
              <a:t>Научная деятельность: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3.1</a:t>
            </a:r>
            <a:r>
              <a:rPr lang="ru-RU" dirty="0" smtClean="0"/>
              <a:t>Основные труды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3.2</a:t>
            </a:r>
            <a:r>
              <a:rPr lang="ru-RU" dirty="0" smtClean="0"/>
              <a:t> Нобелевская премия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3.3</a:t>
            </a:r>
            <a:r>
              <a:rPr lang="ru-RU" dirty="0" smtClean="0"/>
              <a:t> Эмпирические исследования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экономического роста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3.4</a:t>
            </a:r>
            <a:r>
              <a:rPr lang="ru-RU" dirty="0" smtClean="0"/>
              <a:t> Результаты исследования</a:t>
            </a:r>
          </a:p>
          <a:p>
            <a:r>
              <a:rPr lang="ru-RU" b="1" dirty="0" smtClean="0"/>
              <a:t>4</a:t>
            </a:r>
            <a:r>
              <a:rPr lang="ru-RU" dirty="0" smtClean="0"/>
              <a:t>.Заключение</a:t>
            </a:r>
          </a:p>
          <a:p>
            <a:r>
              <a:rPr lang="ru-RU" b="1" dirty="0" smtClean="0"/>
              <a:t>5</a:t>
            </a:r>
            <a:r>
              <a:rPr lang="ru-RU" dirty="0" smtClean="0"/>
              <a:t>.Список литературы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852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2390"/>
          <a:stretch>
            <a:fillRect/>
          </a:stretch>
        </p:blipFill>
        <p:spPr bwMode="auto">
          <a:xfrm>
            <a:off x="251520" y="260648"/>
            <a:ext cx="25558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1.Введение</a:t>
            </a:r>
            <a:endParaRPr lang="ru-RU" b="1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dirty="0">
                <a:latin typeface="Cambria" panose="02040503050406030204" pitchFamily="18" charset="0"/>
              </a:rPr>
              <a:t>	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Саймон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Смит 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Кузнец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–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основатель               </a:t>
            </a:r>
            <a:r>
              <a:rPr lang="ru-RU" altLang="ru-RU" dirty="0" smtClean="0">
                <a:latin typeface="Cambria" panose="02040503050406030204" pitchFamily="18" charset="0"/>
              </a:rPr>
              <a:t>эмпирической </a:t>
            </a:r>
            <a:r>
              <a:rPr lang="ru-RU" altLang="ru-RU" dirty="0">
                <a:latin typeface="Cambria" panose="02040503050406030204" pitchFamily="18" charset="0"/>
              </a:rPr>
              <a:t>экономики и количественной экономической истории.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dirty="0">
              <a:latin typeface="Cambria" panose="02040503050406030204" pitchFamily="18" charset="0"/>
            </a:endParaRPr>
          </a:p>
          <a:p>
            <a:r>
              <a:rPr lang="ru-RU" altLang="ru-RU" dirty="0"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1971 г.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dirty="0">
                <a:latin typeface="Cambria" panose="02040503050406030204" pitchFamily="18" charset="0"/>
              </a:rPr>
              <a:t>получил Нобелевскую премию по экономике.</a:t>
            </a:r>
          </a:p>
          <a:p>
            <a:r>
              <a:rPr lang="ru-RU" altLang="ru-RU" dirty="0"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1977 г.</a:t>
            </a:r>
            <a:r>
              <a:rPr lang="ru-RU" altLang="ru-RU" dirty="0">
                <a:latin typeface="Cambria" panose="02040503050406030204" pitchFamily="18" charset="0"/>
              </a:rPr>
              <a:t> был удостоен медали Уокера.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880320" cy="442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FFCC"/>
                </a:solidFill>
                <a:latin typeface="Cambria" panose="02040503050406030204" pitchFamily="18" charset="0"/>
              </a:rPr>
              <a:t>2.Саймон </a:t>
            </a:r>
            <a:r>
              <a:rPr lang="ru-RU" altLang="ru-RU" b="1" dirty="0">
                <a:solidFill>
                  <a:srgbClr val="FFFFCC"/>
                </a:solidFill>
                <a:latin typeface="Cambria" panose="02040503050406030204" pitchFamily="18" charset="0"/>
              </a:rPr>
              <a:t>Смит  Кузнец</a:t>
            </a:r>
            <a:r>
              <a:rPr lang="ru-RU" altLang="ru-RU" dirty="0">
                <a:solidFill>
                  <a:srgbClr val="FFFFCC"/>
                </a:solidFill>
                <a:latin typeface="Cambria" panose="02040503050406030204" pitchFamily="18" charset="0"/>
              </a:rPr>
              <a:t> </a:t>
            </a:r>
            <a:r>
              <a:rPr lang="ru-RU" altLang="ru-RU" dirty="0" smtClean="0">
                <a:solidFill>
                  <a:srgbClr val="FFFFCC"/>
                </a:solidFill>
                <a:latin typeface="Cambria" panose="02040503050406030204" pitchFamily="18" charset="0"/>
              </a:rPr>
              <a:t/>
            </a:r>
            <a:br>
              <a:rPr lang="ru-RU" altLang="ru-RU" dirty="0" smtClean="0">
                <a:solidFill>
                  <a:srgbClr val="FFFFCC"/>
                </a:solidFill>
                <a:latin typeface="Cambria" panose="02040503050406030204" pitchFamily="18" charset="0"/>
              </a:rPr>
            </a:br>
            <a:r>
              <a:rPr lang="ru-RU" altLang="ru-RU" dirty="0" smtClean="0">
                <a:solidFill>
                  <a:srgbClr val="FFFFCC"/>
                </a:solidFill>
                <a:latin typeface="Cambria" panose="02040503050406030204" pitchFamily="18" charset="0"/>
              </a:rPr>
              <a:t>Биография</a:t>
            </a:r>
            <a:endParaRPr lang="ru-RU" altLang="ru-RU" b="1" dirty="0">
              <a:solidFill>
                <a:srgbClr val="FFFFCC"/>
              </a:solidFill>
              <a:latin typeface="Cambria" panose="020405030504060302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77332" y="2276872"/>
            <a:ext cx="3820055" cy="38492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Cambria" panose="02040503050406030204" pitchFamily="18" charset="0"/>
              </a:rPr>
              <a:t>*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3822192" cy="399330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1901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Саймон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Кузнец родился в г. Пинске с семье торговца мехами.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1917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окончил реальное училище в Харькове и поступил в Харьковский университет (юридический факультет).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1919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начал работать в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статистическом отделе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Центрального совета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профсоюзов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при правительстве Советской Украины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1921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в сборнике «Материалы по статистике труда на Украине» была напечатана </a:t>
            </a:r>
            <a:r>
              <a:rPr lang="ru-RU" altLang="ru-RU" sz="1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первая статья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Кузнеца под  названием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«Денежная заработная плата рабочих и служащих фабрично-заводской промышленности г. Харькова в 1920 г.»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1922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эмигрировал в США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7" y="2204864"/>
            <a:ext cx="4277505" cy="29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С.С.Кузнец</a:t>
            </a:r>
            <a:r>
              <a:rPr lang="ru-RU" dirty="0" smtClean="0"/>
              <a:t> . Биография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1268760"/>
            <a:ext cx="4255257" cy="4857403"/>
          </a:xfrm>
        </p:spPr>
        <p:txBody>
          <a:bodyPr>
            <a:normAutofit fontScale="70000" lnSpcReduction="2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1922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поступил на старший курс Колумбийского университета, где стал изучать экономику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1923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Саймону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была присвоена ученая степень бакалавра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1924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присвоена степень магистра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1926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получил степень доктора наук, защитив диссертацию по теме «Циклические колебания: розничная и оптовая торговля в Соединенных Штатах в 1919—1925 гг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.».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1930 - 1954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Кузнец занимал должность профессора на кафедре экономики и статистики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Пенсильванского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университета.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1954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1960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преподавал в университете Джона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Хопкинса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1960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1971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должность профессора в Гарварде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1927 – 1961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штатный сотрудник в Национальном Бюро Экономических Исследований.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1949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был избран президентом Американской статистической ассоциации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1954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 избран президентом Американской экономической ассоциации.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1971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получил Нобелевскую премию по экономике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1977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 удостоен медали Уокера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593">
            <a:off x="467544" y="1268760"/>
            <a:ext cx="2137667" cy="334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984">
            <a:off x="1825341" y="3261632"/>
            <a:ext cx="2265560" cy="31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4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820150" cy="5373687"/>
          </a:xfrm>
        </p:spPr>
        <p:txBody>
          <a:bodyPr/>
          <a:lstStyle/>
          <a:p>
            <a:pPr marL="0" indent="0"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Участие групп с наивысшим доходом в накоплении прибыли» (1953)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«Количественные аспекты экономического роста наций» (1956-1965)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«Капитал в американской экономике: его формирование и финансирование» (1961)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«Современный экономический рост» (1966)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«Экономический рост наций» (1971)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«Современный экономический рост: находки и размышления» (1971)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«Рост и структурные изменения» (1979)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«Движущие силы экономического роста: что показывает история» (1981)</a:t>
            </a:r>
          </a:p>
          <a:p>
            <a:endParaRPr lang="ru-RU" altLang="ru-RU" sz="2400" dirty="0">
              <a:latin typeface="Cambria" panose="02040503050406030204" pitchFamily="18" charset="0"/>
            </a:endParaRPr>
          </a:p>
          <a:p>
            <a:endParaRPr lang="ru-RU" altLang="ru-RU" sz="2400" dirty="0">
              <a:latin typeface="Cambria" panose="02040503050406030204" pitchFamily="18" charset="0"/>
            </a:endParaRPr>
          </a:p>
          <a:p>
            <a:endParaRPr lang="ru-RU" altLang="ru-RU" sz="2400" dirty="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509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3.Научная деятельность</a:t>
            </a: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3.1Основные </a:t>
            </a: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труды </a:t>
            </a: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    С</a:t>
            </a: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  <a:r>
              <a:rPr lang="ru-RU" altLang="ru-RU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С.Кузнеца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3292952" cy="15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2390"/>
          <a:stretch>
            <a:fillRect/>
          </a:stretch>
        </p:blipFill>
        <p:spPr bwMode="auto">
          <a:xfrm>
            <a:off x="6372200" y="1268760"/>
            <a:ext cx="1512168" cy="131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820150" cy="5013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200" dirty="0">
                <a:latin typeface="Cambria" panose="02040503050406030204" pitchFamily="18" charset="0"/>
              </a:rPr>
              <a:t>		</a:t>
            </a:r>
            <a:endParaRPr lang="ru-RU" altLang="ru-RU" sz="32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1971 г. С. Кузнецу была присуждена Премия памяти Альфреда Нобеля по экономике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«за эмпирически обоснованное истолкование экономического роста, которое привело к новому, более глубокому пониманию как  экономической и социальной структуры, так и процесса развития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своей Нобелевской лекции 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«Современный экономический рост: находки и размышления»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Саймон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К. дал емкую характеристику своего вклада в разработку современной концепции экономического роста. В экономической литературе Запада Кузнец оценивается как один из крупнейших после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Кейнса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теоретиков, внесших значительный вклад в экономическую мысль XX столетия</a:t>
            </a:r>
            <a:endParaRPr lang="ru-RU" alt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3.2  Нобелевская </a:t>
            </a: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премия 1971 г.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56948"/>
            <a:ext cx="3960440" cy="29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640763" cy="5229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600" dirty="0"/>
              <a:t>	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своей первой книге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«Вековые движения в производстве и ценах»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(1930)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Кузнец  исследует внутреннюю взаимозависимость между действующей тенденцией в изменении национального дохода и колебаниями различной продолжительности, воздействующими на нее.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Впервые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был определен срок в 20 лет, так называемый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«цикл Кузнеца»—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период чередования быстрого и медленного роста темпов технического прогресса, населения и национального дохода.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Кузнец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связывал эти волны с демографическими процессами, в частности, притоком иммигрантов и строительными изменениями.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dirty="0">
                <a:latin typeface="Cambria" panose="02040503050406030204" pitchFamily="18" charset="0"/>
              </a:rPr>
              <a:t>	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FFCC"/>
                </a:solidFill>
                <a:latin typeface="Cambria" panose="02040503050406030204" pitchFamily="18" charset="0"/>
              </a:rPr>
              <a:t>3.3 Экономический </a:t>
            </a:r>
            <a:r>
              <a:rPr lang="ru-RU" altLang="ru-RU" b="1" dirty="0">
                <a:solidFill>
                  <a:srgbClr val="FFFFCC"/>
                </a:solidFill>
                <a:latin typeface="Cambria" panose="02040503050406030204" pitchFamily="18" charset="0"/>
              </a:rPr>
              <a:t>рост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Экономический рост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675687" cy="5300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200" dirty="0">
                <a:latin typeface="Cambria" panose="02040503050406030204" pitchFamily="18" charset="0"/>
              </a:rPr>
              <a:t>		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Выявление «волн Кузнеца» имело громадное значение для анализа долгосрочного экономического роста. Оно показало, что для выявления долговременных тенденций необходимо учитывать существенно более продолжительные периоды наблюдения,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Кузнец предлагал при исследовании экономического роста исходить из периода наблюдений порядка 50 лет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                           Определение </a:t>
            </a:r>
            <a:r>
              <a:rPr lang="ru-RU" altLang="ru-RU" sz="1800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С.Кузнеца</a:t>
            </a:r>
            <a:endParaRPr lang="ru-RU" altLang="ru-RU" sz="18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latin typeface="Cambria" panose="02040503050406030204" pitchFamily="18" charset="0"/>
              </a:rPr>
              <a:t>		«Долгосрочное увеличение способности хозяйства обеспечивать все более разнообразные потребности населения с помощью все более эффективных технологий и соответствующих им институциональных и идеологических изменений»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4978</TotalTime>
  <Words>651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Доклад по дисциплине «Экономика»  на тему: «Саймон Смит Кузнец Эмпирические исследования экономического роста» </vt:lpstr>
      <vt:lpstr>Содержание</vt:lpstr>
      <vt:lpstr>1.Введение</vt:lpstr>
      <vt:lpstr>2.Саймон Смит  Кузнец  Биография</vt:lpstr>
      <vt:lpstr>С.С.Кузнец . Биография</vt:lpstr>
      <vt:lpstr>  3.Научная деятельность 3.1Основные труды                                       С. С.Кузнеца</vt:lpstr>
      <vt:lpstr>3.2  Нобелевская премия 1971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3.4 Результаты исследования экономического роста</vt:lpstr>
      <vt:lpstr>4.Подведём итоги</vt:lpstr>
      <vt:lpstr> 5.Список использованной литературы: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САЙМОН КУЗНЕЦ</dc:title>
  <dc:creator>Ярусевич</dc:creator>
  <cp:lastModifiedBy>passport</cp:lastModifiedBy>
  <cp:revision>64</cp:revision>
  <dcterms:created xsi:type="dcterms:W3CDTF">2011-11-06T10:37:37Z</dcterms:created>
  <dcterms:modified xsi:type="dcterms:W3CDTF">2022-09-08T16:58:59Z</dcterms:modified>
</cp:coreProperties>
</file>