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7" r:id="rId3"/>
    <p:sldId id="268" r:id="rId4"/>
    <p:sldId id="269" r:id="rId5"/>
    <p:sldId id="25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29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10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8937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524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3921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582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734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68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59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4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322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51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43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87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04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74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14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&#1058;&#1086;&#1078;&#1076;&#1077;&#1089;&#1090;&#1074;&#1077;&#1085;&#1085;&#1099;&#1077;%20&#1087;&#1088;&#1077;&#1086;&#1073;&#1088;&#1072;&#1079;&#1086;&#1074;&#1072;&#1085;&#1080;&#1103;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5398" y="764704"/>
            <a:ext cx="46119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Переместительное свойство:</a:t>
            </a:r>
            <a:endParaRPr lang="ru-RU" sz="2800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31613" y="1287924"/>
                <a:ext cx="250953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𝑎</m:t>
                      </m:r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latin typeface="Cambria Math"/>
                        </a:rPr>
                        <m:t>𝑏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𝑏</m:t>
                      </m:r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latin typeface="Cambria Math"/>
                        </a:rPr>
                        <m:t>𝑎</m:t>
                      </m:r>
                      <m:r>
                        <a:rPr lang="en-US" sz="2800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613" y="1287924"/>
                <a:ext cx="2509533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51893" y="1287924"/>
                <a:ext cx="16383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𝑎𝑏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𝑏𝑎</m:t>
                      </m:r>
                      <m:r>
                        <a:rPr lang="en-US" sz="2800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893" y="1287924"/>
                <a:ext cx="1638397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285219" y="1868827"/>
            <a:ext cx="3978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Сочетательное свойство</a:t>
            </a:r>
            <a:r>
              <a:rPr lang="ru-RU" sz="280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97387" y="2492896"/>
                <a:ext cx="431323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ru-RU" sz="2800" b="0" i="1" smtClean="0"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latin typeface="Cambria Math"/>
                        </a:rPr>
                        <m:t>𝑐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𝑎</m:t>
                      </m:r>
                      <m:r>
                        <a:rPr lang="en-US" sz="2800" b="0" i="1" smtClean="0">
                          <a:latin typeface="Cambria Math"/>
                        </a:rPr>
                        <m:t>+(</m:t>
                      </m:r>
                      <m:r>
                        <a:rPr lang="en-US" sz="2800" b="0" i="1" smtClean="0">
                          <a:latin typeface="Cambria Math"/>
                        </a:rPr>
                        <m:t>𝑏</m:t>
                      </m:r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latin typeface="Cambria Math"/>
                        </a:rPr>
                        <m:t>𝑐</m:t>
                      </m:r>
                      <m:r>
                        <a:rPr lang="en-US" sz="2800" b="0" i="1" smtClean="0">
                          <a:latin typeface="Cambria Math"/>
                        </a:rPr>
                        <m:t>),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387" y="2492896"/>
                <a:ext cx="4313232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62439" y="2467066"/>
                <a:ext cx="258763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𝑎𝑏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𝑐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𝑎</m:t>
                      </m:r>
                      <m:r>
                        <a:rPr lang="en-US" sz="2800" b="0" i="1" smtClean="0">
                          <a:latin typeface="Cambria Math"/>
                        </a:rPr>
                        <m:t>(</m:t>
                      </m:r>
                      <m:r>
                        <a:rPr lang="en-US" sz="2800" b="0" i="1" smtClean="0">
                          <a:latin typeface="Cambria Math"/>
                        </a:rPr>
                        <m:t>𝑏𝑐</m:t>
                      </m:r>
                      <m:r>
                        <a:rPr lang="en-US" sz="2800" b="0" i="1" smtClean="0">
                          <a:latin typeface="Cambria Math"/>
                        </a:rPr>
                        <m:t>).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439" y="2467066"/>
                <a:ext cx="2587631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301549" y="3023374"/>
            <a:ext cx="46758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Распределительное </a:t>
            </a:r>
            <a:r>
              <a:rPr lang="ru-RU" sz="28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свойство</a:t>
            </a:r>
            <a:r>
              <a:rPr lang="ru-RU" sz="2800" dirty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59106" y="3565710"/>
                <a:ext cx="335220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𝑎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𝑐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𝑎𝑏</m:t>
                      </m:r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latin typeface="Cambria Math"/>
                        </a:rPr>
                        <m:t>𝑎𝑐</m:t>
                      </m:r>
                      <m:r>
                        <a:rPr lang="en-US" sz="2800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106" y="3565710"/>
                <a:ext cx="3352200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3719542" y="0"/>
            <a:ext cx="33762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Повтори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1194" y="4177873"/>
            <a:ext cx="5380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Приведение подобных слагаемых</a:t>
            </a:r>
            <a:endParaRPr lang="ru-RU" sz="2800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5292" y="4716074"/>
            <a:ext cx="74183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тобы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привести подобные слагаемые, надо сложить их коэффициенты и результат умножить на общую буквенную часть.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8044" y="6158024"/>
                <a:ext cx="29109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/>
                        </a:rPr>
                        <m:t>10</m:t>
                      </m:r>
                      <m:r>
                        <a:rPr lang="en-US" sz="2800" b="0" i="1" smtClean="0">
                          <a:latin typeface="Cambria Math"/>
                        </a:rPr>
                        <m:t>𝑎</m:t>
                      </m:r>
                      <m:r>
                        <a:rPr lang="en-US" sz="2800" b="0" i="1" smtClean="0">
                          <a:latin typeface="Cambria Math"/>
                        </a:rPr>
                        <m:t>−3</m:t>
                      </m:r>
                      <m:r>
                        <a:rPr lang="en-US" sz="2800" b="0" i="1" smtClean="0">
                          <a:latin typeface="Cambria Math"/>
                        </a:rPr>
                        <m:t>𝑎</m:t>
                      </m:r>
                      <m:r>
                        <a:rPr lang="en-US" sz="2800" b="0" i="1" smtClean="0">
                          <a:latin typeface="Cambria Math"/>
                        </a:rPr>
                        <m:t>+7</m:t>
                      </m:r>
                      <m:r>
                        <a:rPr lang="en-US" sz="2800" b="0" i="1" smtClean="0">
                          <a:latin typeface="Cambria Math"/>
                        </a:rPr>
                        <m:t>𝑎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44" y="6158024"/>
                <a:ext cx="2910925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055214" y="6162555"/>
                <a:ext cx="27799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(</m:t>
                      </m:r>
                      <m:r>
                        <a:rPr lang="ru-RU" sz="2800" b="0" i="1" smtClean="0">
                          <a:latin typeface="Cambria Math"/>
                        </a:rPr>
                        <m:t>10</m:t>
                      </m:r>
                      <m:r>
                        <a:rPr lang="en-US" sz="2800" b="0" i="1" smtClean="0">
                          <a:latin typeface="Cambria Math"/>
                        </a:rPr>
                        <m:t>+(−3)+7)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214" y="6162555"/>
                <a:ext cx="2779992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201652" y="6158024"/>
                <a:ext cx="8731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14</m:t>
                      </m:r>
                      <m:r>
                        <a:rPr lang="en-US" sz="28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652" y="6158024"/>
                <a:ext cx="873123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5574625" y="6162555"/>
                <a:ext cx="8430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𝑎</m:t>
                      </m:r>
                      <m:r>
                        <a:rPr lang="en-US" sz="28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4625" y="6162555"/>
                <a:ext cx="843051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819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908720"/>
            <a:ext cx="69127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/>
              <a:t>3(2 + х</a:t>
            </a:r>
            <a:r>
              <a:rPr lang="ru-RU" sz="4000" i="1" dirty="0" smtClean="0"/>
              <a:t>) =</a:t>
            </a:r>
          </a:p>
          <a:p>
            <a:endParaRPr lang="ru-RU" sz="4000" dirty="0"/>
          </a:p>
          <a:p>
            <a:r>
              <a:rPr lang="ru-RU" sz="4000" i="1" dirty="0"/>
              <a:t>(2 + х)·(-3</a:t>
            </a:r>
            <a:r>
              <a:rPr lang="ru-RU" sz="4000" i="1" dirty="0" smtClean="0"/>
              <a:t>) =</a:t>
            </a:r>
          </a:p>
          <a:p>
            <a:endParaRPr lang="ru-RU" sz="4000" dirty="0"/>
          </a:p>
          <a:p>
            <a:r>
              <a:rPr lang="ru-RU" sz="4000" i="1" dirty="0"/>
              <a:t>(а – 4)· </a:t>
            </a:r>
            <a:r>
              <a:rPr lang="ru-RU" sz="4000" i="1" dirty="0" smtClean="0"/>
              <a:t>2 =</a:t>
            </a:r>
          </a:p>
          <a:p>
            <a:endParaRPr lang="ru-RU" sz="4000" dirty="0"/>
          </a:p>
          <a:p>
            <a:r>
              <a:rPr lang="ru-RU" sz="4000" i="1" dirty="0"/>
              <a:t>(а – 0,2)·(- 4</a:t>
            </a:r>
            <a:r>
              <a:rPr lang="ru-RU" sz="4000" i="1" dirty="0" smtClean="0"/>
              <a:t>) =</a:t>
            </a:r>
          </a:p>
          <a:p>
            <a:endParaRPr lang="ru-RU" sz="4000" dirty="0"/>
          </a:p>
          <a:p>
            <a:r>
              <a:rPr lang="ru-RU" sz="4000" i="1" dirty="0"/>
              <a:t>0,1(- 6 – а</a:t>
            </a:r>
            <a:r>
              <a:rPr lang="ru-RU" sz="4000" i="1" dirty="0" smtClean="0"/>
              <a:t>) =</a:t>
            </a:r>
            <a:endParaRPr lang="ru-RU" sz="40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0893" y="116632"/>
            <a:ext cx="6447501" cy="7311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Раскрой скобки: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95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92696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i="1" dirty="0"/>
              <a:t>(2 – х)  + 5(у + 1</a:t>
            </a:r>
            <a:r>
              <a:rPr lang="ru-RU" sz="4800" i="1" dirty="0" smtClean="0"/>
              <a:t>) =</a:t>
            </a:r>
          </a:p>
          <a:p>
            <a:endParaRPr lang="ru-RU" sz="4800" dirty="0" smtClean="0"/>
          </a:p>
          <a:p>
            <a:endParaRPr lang="ru-RU" sz="4800" dirty="0"/>
          </a:p>
          <a:p>
            <a:endParaRPr lang="ru-RU" sz="4800" dirty="0"/>
          </a:p>
          <a:p>
            <a:r>
              <a:rPr lang="ru-RU" sz="4800" i="1" dirty="0"/>
              <a:t>2(2 – х) – 5(у – 1</a:t>
            </a:r>
            <a:r>
              <a:rPr lang="ru-RU" sz="4800" i="1" dirty="0" smtClean="0"/>
              <a:t>) =</a:t>
            </a:r>
          </a:p>
          <a:p>
            <a:endParaRPr lang="ru-RU" sz="48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0893" y="116632"/>
            <a:ext cx="6447501" cy="7311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Раскрой скобки: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24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92696"/>
            <a:ext cx="7272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Tx/>
              <a:buChar char="-"/>
            </a:pPr>
            <a:r>
              <a:rPr lang="ru-RU" sz="4800" i="1" dirty="0" smtClean="0"/>
              <a:t>3(2 </a:t>
            </a:r>
            <a:r>
              <a:rPr lang="ru-RU" sz="4800" i="1" dirty="0"/>
              <a:t>– х) + (у – 1</a:t>
            </a:r>
            <a:r>
              <a:rPr lang="ru-RU" sz="4800" i="1" dirty="0" smtClean="0"/>
              <a:t>) =</a:t>
            </a:r>
          </a:p>
          <a:p>
            <a:pPr marL="685800" indent="-685800">
              <a:buFontTx/>
              <a:buChar char="-"/>
            </a:pPr>
            <a:endParaRPr lang="ru-RU" sz="4800" i="1" dirty="0"/>
          </a:p>
          <a:p>
            <a:endParaRPr lang="ru-RU" sz="4800" dirty="0"/>
          </a:p>
          <a:p>
            <a:pPr marL="685800" indent="-685800">
              <a:buFontTx/>
              <a:buChar char="-"/>
            </a:pPr>
            <a:r>
              <a:rPr lang="ru-RU" sz="4800" i="1" dirty="0" smtClean="0"/>
              <a:t>3</a:t>
            </a:r>
            <a:r>
              <a:rPr lang="ru-RU" sz="4800" i="1" dirty="0"/>
              <a:t>( 3 – х + у</a:t>
            </a:r>
            <a:r>
              <a:rPr lang="ru-RU" sz="4800" i="1" dirty="0" smtClean="0"/>
              <a:t>) =</a:t>
            </a:r>
          </a:p>
          <a:p>
            <a:pPr marL="685800" indent="-685800">
              <a:buFontTx/>
              <a:buChar char="-"/>
            </a:pPr>
            <a:endParaRPr lang="ru-RU" sz="4800" i="1" dirty="0"/>
          </a:p>
          <a:p>
            <a:endParaRPr lang="ru-RU" sz="4800" dirty="0"/>
          </a:p>
          <a:p>
            <a:r>
              <a:rPr lang="ru-RU" sz="4800" i="1" dirty="0"/>
              <a:t>(2х + 3у – 5)· </a:t>
            </a:r>
            <a:r>
              <a:rPr lang="ru-RU" sz="4800" i="1" dirty="0" smtClean="0"/>
              <a:t>6</a:t>
            </a:r>
            <a:r>
              <a:rPr lang="ru-RU" sz="4800" i="1" dirty="0"/>
              <a:t> </a:t>
            </a:r>
            <a:r>
              <a:rPr lang="ru-RU" sz="4800" i="1" dirty="0" smtClean="0"/>
              <a:t>=</a:t>
            </a:r>
            <a:endParaRPr lang="ru-RU" sz="48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0893" y="116632"/>
            <a:ext cx="6447501" cy="7311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Раскрой скобки: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053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7344816" cy="388077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Выучить п. 4, 5</a:t>
            </a:r>
          </a:p>
          <a:p>
            <a:r>
              <a:rPr lang="ru-RU" sz="3200" dirty="0" smtClean="0"/>
              <a:t>Выполнить задания на карточке</a:t>
            </a:r>
            <a:endParaRPr lang="ru-RU" sz="3200" dirty="0"/>
          </a:p>
        </p:txBody>
      </p:sp>
      <p:sp>
        <p:nvSpPr>
          <p:cNvPr id="4" name="Стрелка вправо 3">
            <a:hlinkClick r:id="rId2" action="ppaction://hlinkfile"/>
          </p:cNvPr>
          <p:cNvSpPr/>
          <p:nvPr/>
        </p:nvSpPr>
        <p:spPr>
          <a:xfrm>
            <a:off x="5796136" y="6209928"/>
            <a:ext cx="100811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46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996"/>
          <a:stretch/>
        </p:blipFill>
        <p:spPr bwMode="auto">
          <a:xfrm>
            <a:off x="146508" y="980728"/>
            <a:ext cx="3752503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80" r="54841"/>
          <a:stretch/>
        </p:blipFill>
        <p:spPr bwMode="auto">
          <a:xfrm>
            <a:off x="208397" y="2348880"/>
            <a:ext cx="3654891" cy="88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90" t="1" r="28983" b="-20406"/>
          <a:stretch/>
        </p:blipFill>
        <p:spPr bwMode="auto">
          <a:xfrm>
            <a:off x="144999" y="3717032"/>
            <a:ext cx="3658666" cy="103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78" t="1" r="776" b="-18787"/>
          <a:stretch/>
        </p:blipFill>
        <p:spPr bwMode="auto">
          <a:xfrm>
            <a:off x="209212" y="5345453"/>
            <a:ext cx="3700075" cy="912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68865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03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021"/>
          <a:stretch/>
        </p:blipFill>
        <p:spPr bwMode="auto">
          <a:xfrm>
            <a:off x="251520" y="1052736"/>
            <a:ext cx="6120417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7200794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004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30" r="2492"/>
          <a:stretch/>
        </p:blipFill>
        <p:spPr bwMode="auto">
          <a:xfrm>
            <a:off x="251520" y="1052736"/>
            <a:ext cx="5793995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6912768" cy="691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345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2132856"/>
            <a:ext cx="56886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Тождественные преобразования выражений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260647"/>
            <a:ext cx="5688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13.10</a:t>
            </a:r>
            <a:endParaRPr lang="ru-RU" sz="48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64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6984776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Подчеркни подобные слагаемые: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212" y="1340768"/>
            <a:ext cx="78488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arenR"/>
            </a:pPr>
            <a:r>
              <a:rPr lang="ru-RU" sz="4400" i="1" u="sng" dirty="0" smtClean="0"/>
              <a:t>3х </a:t>
            </a:r>
            <a:r>
              <a:rPr lang="ru-RU" sz="4400" i="1" dirty="0" smtClean="0"/>
              <a:t> </a:t>
            </a:r>
            <a:r>
              <a:rPr lang="ru-RU" sz="4400" i="1" u="dbl" dirty="0"/>
              <a:t>-2у</a:t>
            </a:r>
            <a:r>
              <a:rPr lang="ru-RU" sz="4400" i="1" dirty="0"/>
              <a:t>  +</a:t>
            </a:r>
            <a:r>
              <a:rPr lang="ru-RU" sz="4400" i="1" u="sng" dirty="0"/>
              <a:t>6х</a:t>
            </a:r>
            <a:r>
              <a:rPr lang="ru-RU" sz="4400" i="1" dirty="0"/>
              <a:t>  </a:t>
            </a:r>
            <a:r>
              <a:rPr lang="ru-RU" sz="4400" i="1" u="wavy" dirty="0"/>
              <a:t>+5</a:t>
            </a:r>
            <a:r>
              <a:rPr lang="ru-RU" sz="4400" i="1" dirty="0"/>
              <a:t>  </a:t>
            </a:r>
            <a:r>
              <a:rPr lang="ru-RU" sz="4400" i="1" u="dbl" dirty="0"/>
              <a:t>– 4у</a:t>
            </a:r>
            <a:r>
              <a:rPr lang="ru-RU" sz="4400" i="1" dirty="0"/>
              <a:t> </a:t>
            </a:r>
            <a:r>
              <a:rPr lang="ru-RU" sz="4400" i="1" u="wavy" dirty="0" smtClean="0"/>
              <a:t>– 9;</a:t>
            </a:r>
          </a:p>
          <a:p>
            <a:endParaRPr lang="ru-RU" sz="4400" dirty="0"/>
          </a:p>
          <a:p>
            <a:r>
              <a:rPr lang="ru-RU" sz="4400" i="1" dirty="0"/>
              <a:t>2) 6х + 3у – 2х +3у;  </a:t>
            </a:r>
            <a:endParaRPr lang="ru-RU" sz="4400" i="1" dirty="0" smtClean="0"/>
          </a:p>
          <a:p>
            <a:r>
              <a:rPr lang="ru-RU" sz="4400" i="1" dirty="0" smtClean="0"/>
              <a:t>    </a:t>
            </a:r>
            <a:endParaRPr lang="ru-RU" sz="4400" dirty="0"/>
          </a:p>
          <a:p>
            <a:r>
              <a:rPr lang="ru-RU" sz="4400" i="1" dirty="0"/>
              <a:t>3) 4 – 6а + 5 + 3а;   </a:t>
            </a:r>
            <a:endParaRPr lang="ru-RU" sz="4400" i="1" dirty="0" smtClean="0"/>
          </a:p>
          <a:p>
            <a:r>
              <a:rPr lang="ru-RU" sz="4400" i="1" dirty="0" smtClean="0"/>
              <a:t>    </a:t>
            </a:r>
            <a:endParaRPr lang="ru-RU" sz="4400" dirty="0"/>
          </a:p>
          <a:p>
            <a:r>
              <a:rPr lang="ru-RU" sz="4400" i="1" dirty="0"/>
              <a:t>4)  15в + 12а – </a:t>
            </a:r>
            <a:r>
              <a:rPr lang="ru-RU" sz="4400" i="1" dirty="0" smtClean="0"/>
              <a:t>3в.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26160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447501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Приведи подобные слагаемые: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3493" y="908720"/>
            <a:ext cx="75608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1</a:t>
            </a:r>
            <a:r>
              <a:rPr lang="ru-RU" sz="4400" i="1" dirty="0"/>
              <a:t>)  </a:t>
            </a:r>
            <a:r>
              <a:rPr lang="ru-RU" sz="4400" i="1" u="sng" dirty="0"/>
              <a:t>3х </a:t>
            </a:r>
            <a:r>
              <a:rPr lang="ru-RU" sz="4400" i="1" dirty="0"/>
              <a:t> </a:t>
            </a:r>
            <a:r>
              <a:rPr lang="ru-RU" sz="4400" i="1" u="dbl" dirty="0"/>
              <a:t>-2у</a:t>
            </a:r>
            <a:r>
              <a:rPr lang="ru-RU" sz="4400" i="1" dirty="0"/>
              <a:t>  +</a:t>
            </a:r>
            <a:r>
              <a:rPr lang="ru-RU" sz="4400" i="1" u="sng" dirty="0"/>
              <a:t>6х</a:t>
            </a:r>
            <a:r>
              <a:rPr lang="ru-RU" sz="4400" i="1" dirty="0"/>
              <a:t>  </a:t>
            </a:r>
            <a:r>
              <a:rPr lang="ru-RU" sz="4400" i="1" u="wavy" dirty="0"/>
              <a:t>+5</a:t>
            </a:r>
            <a:r>
              <a:rPr lang="ru-RU" sz="4400" i="1" dirty="0"/>
              <a:t>  </a:t>
            </a:r>
            <a:r>
              <a:rPr lang="ru-RU" sz="4400" i="1" u="dbl" dirty="0"/>
              <a:t>– 4у</a:t>
            </a:r>
            <a:r>
              <a:rPr lang="ru-RU" sz="4400" i="1" dirty="0"/>
              <a:t>  </a:t>
            </a:r>
            <a:r>
              <a:rPr lang="ru-RU" sz="4400" i="1" u="wavy" dirty="0" smtClean="0"/>
              <a:t>- 9= </a:t>
            </a:r>
            <a:r>
              <a:rPr lang="ru-RU" sz="4400" i="1" dirty="0"/>
              <a:t>= 9х – 6у - 4</a:t>
            </a:r>
            <a:endParaRPr lang="ru-RU" sz="4400" dirty="0"/>
          </a:p>
          <a:p>
            <a:endParaRPr lang="ru-RU" sz="4400" i="1" dirty="0" smtClean="0"/>
          </a:p>
          <a:p>
            <a:endParaRPr lang="ru-RU" sz="4400" i="1" dirty="0" smtClean="0"/>
          </a:p>
          <a:p>
            <a:r>
              <a:rPr lang="ru-RU" sz="4400" i="1" dirty="0" smtClean="0"/>
              <a:t>2</a:t>
            </a:r>
            <a:r>
              <a:rPr lang="ru-RU" sz="4400" i="1" dirty="0"/>
              <a:t>) 6х + 3у – 2х +</a:t>
            </a:r>
            <a:r>
              <a:rPr lang="ru-RU" sz="4400" i="1" dirty="0" smtClean="0"/>
              <a:t>3у =       </a:t>
            </a:r>
            <a:endParaRPr lang="ru-RU" sz="4400" dirty="0"/>
          </a:p>
          <a:p>
            <a:r>
              <a:rPr lang="ru-RU" sz="4400" i="1" dirty="0"/>
              <a:t> </a:t>
            </a:r>
            <a:r>
              <a:rPr lang="ru-RU" sz="4400" i="1" dirty="0" smtClean="0"/>
              <a:t>  </a:t>
            </a:r>
          </a:p>
          <a:p>
            <a:endParaRPr lang="ru-RU" sz="4400" i="1" dirty="0" smtClean="0"/>
          </a:p>
          <a:p>
            <a:r>
              <a:rPr lang="ru-RU" sz="4400" i="1" dirty="0" smtClean="0"/>
              <a:t>3</a:t>
            </a:r>
            <a:r>
              <a:rPr lang="ru-RU" sz="4400" i="1" dirty="0"/>
              <a:t>) 4 – 6а + 5 + </a:t>
            </a:r>
            <a:r>
              <a:rPr lang="ru-RU" sz="4400" i="1" dirty="0" smtClean="0"/>
              <a:t>3а</a:t>
            </a:r>
            <a:r>
              <a:rPr lang="ru-RU" sz="4400" i="1" dirty="0"/>
              <a:t> </a:t>
            </a:r>
            <a:r>
              <a:rPr lang="ru-RU" sz="4400" i="1" dirty="0" smtClean="0"/>
              <a:t>=     </a:t>
            </a:r>
            <a:endParaRPr lang="ru-RU" sz="4400" dirty="0"/>
          </a:p>
          <a:p>
            <a:r>
              <a:rPr lang="ru-RU" sz="4400" i="1" dirty="0"/>
              <a:t> </a:t>
            </a:r>
            <a:endParaRPr lang="ru-RU" sz="4400" i="1" dirty="0" smtClean="0"/>
          </a:p>
        </p:txBody>
      </p:sp>
    </p:spTree>
    <p:extLst>
      <p:ext uri="{BB962C8B-B14F-4D97-AF65-F5344CB8AC3E}">
        <p14:creationId xmlns:p14="http://schemas.microsoft.com/office/powerpoint/2010/main" val="226346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447501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Приведи подобные слагаемые: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764704"/>
            <a:ext cx="75608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i="1" dirty="0" smtClean="0"/>
              <a:t> 4</a:t>
            </a:r>
            <a:r>
              <a:rPr lang="ru-RU" sz="4400" i="1" dirty="0"/>
              <a:t>)  15в + 12а – </a:t>
            </a:r>
            <a:r>
              <a:rPr lang="ru-RU" sz="4400" i="1" dirty="0" smtClean="0"/>
              <a:t>3в =</a:t>
            </a:r>
            <a:endParaRPr lang="ru-RU" sz="4400" dirty="0"/>
          </a:p>
          <a:p>
            <a:endParaRPr lang="ru-RU" sz="4400" i="1" dirty="0" smtClean="0"/>
          </a:p>
          <a:p>
            <a:endParaRPr lang="ru-RU" sz="4400" i="1" dirty="0" smtClean="0"/>
          </a:p>
          <a:p>
            <a:r>
              <a:rPr lang="ru-RU" sz="4400" i="1" dirty="0" smtClean="0"/>
              <a:t>5</a:t>
            </a:r>
            <a:r>
              <a:rPr lang="ru-RU" sz="4400" i="1" dirty="0"/>
              <a:t>)   21а – 6 + 3а – </a:t>
            </a:r>
            <a:r>
              <a:rPr lang="ru-RU" sz="4400" i="1" dirty="0" smtClean="0"/>
              <a:t>4 =      </a:t>
            </a:r>
            <a:endParaRPr lang="ru-RU" sz="4400" dirty="0"/>
          </a:p>
          <a:p>
            <a:r>
              <a:rPr lang="ru-RU" sz="4400" i="1" dirty="0"/>
              <a:t> </a:t>
            </a:r>
            <a:endParaRPr lang="ru-RU" sz="4400" i="1" dirty="0" smtClean="0"/>
          </a:p>
          <a:p>
            <a:endParaRPr lang="ru-RU" sz="4400" i="1" dirty="0" smtClean="0"/>
          </a:p>
          <a:p>
            <a:r>
              <a:rPr lang="ru-RU" sz="4400" i="1" dirty="0" smtClean="0"/>
              <a:t>6</a:t>
            </a:r>
            <a:r>
              <a:rPr lang="ru-RU" sz="4400" i="1" dirty="0"/>
              <a:t>) 2х +3у – 6 + 3х – 2у + </a:t>
            </a:r>
            <a:r>
              <a:rPr lang="ru-RU" sz="4400" i="1" dirty="0" smtClean="0"/>
              <a:t>10 =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31889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893" y="116632"/>
            <a:ext cx="6447501" cy="7311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Раскрой скобки: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674400"/>
            <a:ext cx="69127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i="1" dirty="0"/>
              <a:t>5 + (а + в</a:t>
            </a:r>
            <a:r>
              <a:rPr lang="ru-RU" sz="4400" i="1" dirty="0" smtClean="0"/>
              <a:t>) =</a:t>
            </a:r>
          </a:p>
          <a:p>
            <a:endParaRPr lang="ru-RU" sz="4400" dirty="0"/>
          </a:p>
          <a:p>
            <a:r>
              <a:rPr lang="ru-RU" sz="4400" i="1" dirty="0"/>
              <a:t>5 – (а + в</a:t>
            </a:r>
            <a:r>
              <a:rPr lang="ru-RU" sz="4400" i="1" dirty="0" smtClean="0"/>
              <a:t>) =</a:t>
            </a:r>
          </a:p>
          <a:p>
            <a:endParaRPr lang="ru-RU" sz="4400" dirty="0"/>
          </a:p>
          <a:p>
            <a:r>
              <a:rPr lang="ru-RU" sz="4400" i="1" dirty="0"/>
              <a:t>5·(а + в</a:t>
            </a:r>
            <a:r>
              <a:rPr lang="ru-RU" sz="4400" i="1" dirty="0" smtClean="0"/>
              <a:t>) =</a:t>
            </a:r>
          </a:p>
          <a:p>
            <a:endParaRPr lang="ru-RU" sz="4400" dirty="0"/>
          </a:p>
          <a:p>
            <a:pPr marL="571500" indent="-571500">
              <a:buFontTx/>
              <a:buChar char="-"/>
            </a:pPr>
            <a:r>
              <a:rPr lang="ru-RU" sz="4400" i="1" dirty="0" smtClean="0"/>
              <a:t>5</a:t>
            </a:r>
            <a:r>
              <a:rPr lang="ru-RU" sz="4400" i="1" dirty="0"/>
              <a:t>·(а + в</a:t>
            </a:r>
            <a:r>
              <a:rPr lang="ru-RU" sz="4400" i="1" dirty="0" smtClean="0"/>
              <a:t>) =</a:t>
            </a:r>
          </a:p>
          <a:p>
            <a:endParaRPr lang="ru-RU" sz="4400" dirty="0"/>
          </a:p>
          <a:p>
            <a:r>
              <a:rPr lang="ru-RU" sz="4400" i="1" dirty="0"/>
              <a:t>– 5(а – в</a:t>
            </a:r>
            <a:r>
              <a:rPr lang="ru-RU" sz="4400" i="1" dirty="0" smtClean="0"/>
              <a:t>) =</a:t>
            </a:r>
          </a:p>
        </p:txBody>
      </p:sp>
    </p:spTree>
    <p:extLst>
      <p:ext uri="{BB962C8B-B14F-4D97-AF65-F5344CB8AC3E}">
        <p14:creationId xmlns:p14="http://schemas.microsoft.com/office/powerpoint/2010/main" val="95205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9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Тема9</Template>
  <TotalTime>30</TotalTime>
  <Words>376</Words>
  <Application>Microsoft Office PowerPoint</Application>
  <PresentationFormat>Экран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Подчеркни подобные слагаемые: </vt:lpstr>
      <vt:lpstr>Приведи подобные слагаемые: </vt:lpstr>
      <vt:lpstr>Приведи подобные слагаемые: </vt:lpstr>
      <vt:lpstr>Раскрой скобки: </vt:lpstr>
      <vt:lpstr>Раскрой скобки: </vt:lpstr>
      <vt:lpstr>Раскрой скобки: </vt:lpstr>
      <vt:lpstr>Раскрой скобки: </vt:lpstr>
      <vt:lpstr>Домашнее 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User</cp:lastModifiedBy>
  <cp:revision>5</cp:revision>
  <dcterms:created xsi:type="dcterms:W3CDTF">2021-10-12T16:49:03Z</dcterms:created>
  <dcterms:modified xsi:type="dcterms:W3CDTF">2021-10-13T09:56:26Z</dcterms:modified>
</cp:coreProperties>
</file>