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8" r:id="rId8"/>
    <p:sldId id="266" r:id="rId9"/>
    <p:sldId id="267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C4BB80-82FA-49AE-B157-49619C27894A}" type="doc">
      <dgm:prSet loTypeId="urn:microsoft.com/office/officeart/2005/8/layout/radial1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051A15-3ABC-47D4-8FD4-4454E67952B8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Требования ФГОС к учебному процессу</a:t>
          </a:r>
          <a:endParaRPr lang="ru-RU" b="1" dirty="0">
            <a:solidFill>
              <a:schemeClr val="tx1"/>
            </a:solidFill>
          </a:endParaRPr>
        </a:p>
      </dgm:t>
    </dgm:pt>
    <dgm:pt modelId="{62189515-2260-4EB3-B6AB-F43853C3D97E}" type="parTrans" cxnId="{E3EBC971-160D-4175-BE85-87934BF2642B}">
      <dgm:prSet/>
      <dgm:spPr/>
      <dgm:t>
        <a:bodyPr/>
        <a:lstStyle/>
        <a:p>
          <a:endParaRPr lang="ru-RU"/>
        </a:p>
      </dgm:t>
    </dgm:pt>
    <dgm:pt modelId="{9E4ECA37-68DC-4DD1-B4E9-CF061CF3952F}" type="sibTrans" cxnId="{E3EBC971-160D-4175-BE85-87934BF2642B}">
      <dgm:prSet/>
      <dgm:spPr/>
      <dgm:t>
        <a:bodyPr/>
        <a:lstStyle/>
        <a:p>
          <a:endParaRPr lang="ru-RU"/>
        </a:p>
      </dgm:t>
    </dgm:pt>
    <dgm:pt modelId="{3C5FBB64-7C61-4805-BB29-6AE8B023479F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7030A0"/>
              </a:solidFill>
            </a:rPr>
            <a:t>Содержание учебного процесса</a:t>
          </a:r>
          <a:endParaRPr lang="ru-RU" sz="2800" b="1" dirty="0">
            <a:solidFill>
              <a:srgbClr val="7030A0"/>
            </a:solidFill>
          </a:endParaRPr>
        </a:p>
      </dgm:t>
    </dgm:pt>
    <dgm:pt modelId="{04118825-59C5-4B18-8FAE-85A3F54CF3A7}" type="parTrans" cxnId="{744837DC-5F73-40E6-AFD2-24C8336D1CD1}">
      <dgm:prSet/>
      <dgm:spPr/>
      <dgm:t>
        <a:bodyPr/>
        <a:lstStyle/>
        <a:p>
          <a:endParaRPr lang="ru-RU"/>
        </a:p>
      </dgm:t>
    </dgm:pt>
    <dgm:pt modelId="{0985E4A0-6CD0-4D97-96A2-4CBEA90CFB05}" type="sibTrans" cxnId="{744837DC-5F73-40E6-AFD2-24C8336D1CD1}">
      <dgm:prSet/>
      <dgm:spPr/>
      <dgm:t>
        <a:bodyPr/>
        <a:lstStyle/>
        <a:p>
          <a:endParaRPr lang="ru-RU"/>
        </a:p>
      </dgm:t>
    </dgm:pt>
    <dgm:pt modelId="{B15F54B0-BC08-4721-AC65-38A5E83342F2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7030A0"/>
              </a:solidFill>
            </a:rPr>
            <a:t>Результаты образования</a:t>
          </a:r>
          <a:endParaRPr lang="ru-RU" sz="2800" b="1" dirty="0">
            <a:solidFill>
              <a:srgbClr val="7030A0"/>
            </a:solidFill>
          </a:endParaRPr>
        </a:p>
      </dgm:t>
    </dgm:pt>
    <dgm:pt modelId="{1DC01B2B-113A-45C4-80C3-626795B593A1}" type="parTrans" cxnId="{78640C29-167F-41D8-8A84-3B29359C8963}">
      <dgm:prSet/>
      <dgm:spPr/>
      <dgm:t>
        <a:bodyPr/>
        <a:lstStyle/>
        <a:p>
          <a:endParaRPr lang="ru-RU"/>
        </a:p>
      </dgm:t>
    </dgm:pt>
    <dgm:pt modelId="{3B526BC1-FCF6-47E3-93EC-DB46B9D6562B}" type="sibTrans" cxnId="{78640C29-167F-41D8-8A84-3B29359C8963}">
      <dgm:prSet/>
      <dgm:spPr/>
      <dgm:t>
        <a:bodyPr/>
        <a:lstStyle/>
        <a:p>
          <a:endParaRPr lang="ru-RU"/>
        </a:p>
      </dgm:t>
    </dgm:pt>
    <dgm:pt modelId="{9F981ADD-6830-4FFD-8E12-1BF742489E1E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7030A0"/>
              </a:solidFill>
            </a:rPr>
            <a:t>Реализация внеурочной деятельности</a:t>
          </a:r>
          <a:endParaRPr lang="ru-RU" sz="2800" b="1" dirty="0">
            <a:solidFill>
              <a:srgbClr val="7030A0"/>
            </a:solidFill>
          </a:endParaRPr>
        </a:p>
      </dgm:t>
    </dgm:pt>
    <dgm:pt modelId="{C0C4A3E2-0389-49DF-BF6C-AD37D2F6DD20}" type="parTrans" cxnId="{C908F20D-3FA4-42D2-9AC8-236A903971E5}">
      <dgm:prSet/>
      <dgm:spPr/>
      <dgm:t>
        <a:bodyPr/>
        <a:lstStyle/>
        <a:p>
          <a:endParaRPr lang="ru-RU"/>
        </a:p>
      </dgm:t>
    </dgm:pt>
    <dgm:pt modelId="{E75A2540-0D98-472C-91D9-4C3BDCF51818}" type="sibTrans" cxnId="{C908F20D-3FA4-42D2-9AC8-236A903971E5}">
      <dgm:prSet/>
      <dgm:spPr/>
      <dgm:t>
        <a:bodyPr/>
        <a:lstStyle/>
        <a:p>
          <a:endParaRPr lang="ru-RU"/>
        </a:p>
      </dgm:t>
    </dgm:pt>
    <dgm:pt modelId="{71008C1B-E31B-43E7-8678-F6C2B4F4CF7C}" type="pres">
      <dgm:prSet presAssocID="{36C4BB80-82FA-49AE-B157-49619C27894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7701935-2359-43B4-ABDC-7F7F206D326F}" type="pres">
      <dgm:prSet presAssocID="{B0051A15-3ABC-47D4-8FD4-4454E67952B8}" presName="centerShape" presStyleLbl="node0" presStyleIdx="0" presStyleCnt="1" custScaleX="172144" custScaleY="111411"/>
      <dgm:spPr/>
    </dgm:pt>
    <dgm:pt modelId="{BFA62056-3CDE-4C08-B341-9E333223C73F}" type="pres">
      <dgm:prSet presAssocID="{04118825-59C5-4B18-8FAE-85A3F54CF3A7}" presName="Name9" presStyleLbl="parChTrans1D2" presStyleIdx="0" presStyleCnt="3"/>
      <dgm:spPr/>
    </dgm:pt>
    <dgm:pt modelId="{4AD744C1-F00C-49BB-8B72-37091D456087}" type="pres">
      <dgm:prSet presAssocID="{04118825-59C5-4B18-8FAE-85A3F54CF3A7}" presName="connTx" presStyleLbl="parChTrans1D2" presStyleIdx="0" presStyleCnt="3"/>
      <dgm:spPr/>
    </dgm:pt>
    <dgm:pt modelId="{F0FCCEF5-4796-4DF7-B090-F703CD6221B6}" type="pres">
      <dgm:prSet presAssocID="{3C5FBB64-7C61-4805-BB29-6AE8B023479F}" presName="node" presStyleLbl="node1" presStyleIdx="0" presStyleCnt="3" custScaleX="172144" custScaleY="114840">
        <dgm:presLayoutVars>
          <dgm:bulletEnabled val="1"/>
        </dgm:presLayoutVars>
      </dgm:prSet>
      <dgm:spPr/>
    </dgm:pt>
    <dgm:pt modelId="{7166583D-A6DD-4AA5-84E8-F610A76B97F3}" type="pres">
      <dgm:prSet presAssocID="{1DC01B2B-113A-45C4-80C3-626795B593A1}" presName="Name9" presStyleLbl="parChTrans1D2" presStyleIdx="1" presStyleCnt="3"/>
      <dgm:spPr/>
    </dgm:pt>
    <dgm:pt modelId="{434DF087-81C2-489A-8184-5FEB52F780D2}" type="pres">
      <dgm:prSet presAssocID="{1DC01B2B-113A-45C4-80C3-626795B593A1}" presName="connTx" presStyleLbl="parChTrans1D2" presStyleIdx="1" presStyleCnt="3"/>
      <dgm:spPr/>
    </dgm:pt>
    <dgm:pt modelId="{2A21973C-7820-4BFD-B26A-321F955C523A}" type="pres">
      <dgm:prSet presAssocID="{B15F54B0-BC08-4721-AC65-38A5E83342F2}" presName="node" presStyleLbl="node1" presStyleIdx="1" presStyleCnt="3" custScaleX="136544">
        <dgm:presLayoutVars>
          <dgm:bulletEnabled val="1"/>
        </dgm:presLayoutVars>
      </dgm:prSet>
      <dgm:spPr/>
    </dgm:pt>
    <dgm:pt modelId="{C4D521B4-B1EF-4882-8CA9-2872FB2CB548}" type="pres">
      <dgm:prSet presAssocID="{C0C4A3E2-0389-49DF-BF6C-AD37D2F6DD20}" presName="Name9" presStyleLbl="parChTrans1D2" presStyleIdx="2" presStyleCnt="3"/>
      <dgm:spPr/>
    </dgm:pt>
    <dgm:pt modelId="{2E745748-96C8-4C57-BE21-F0DBBE8A3495}" type="pres">
      <dgm:prSet presAssocID="{C0C4A3E2-0389-49DF-BF6C-AD37D2F6DD20}" presName="connTx" presStyleLbl="parChTrans1D2" presStyleIdx="2" presStyleCnt="3"/>
      <dgm:spPr/>
    </dgm:pt>
    <dgm:pt modelId="{A713EA47-307F-4503-B2C3-5A1D4FE4D14C}" type="pres">
      <dgm:prSet presAssocID="{9F981ADD-6830-4FFD-8E12-1BF742489E1E}" presName="node" presStyleLbl="node1" presStyleIdx="2" presStyleCnt="3" custScaleX="134473">
        <dgm:presLayoutVars>
          <dgm:bulletEnabled val="1"/>
        </dgm:presLayoutVars>
      </dgm:prSet>
      <dgm:spPr/>
    </dgm:pt>
  </dgm:ptLst>
  <dgm:cxnLst>
    <dgm:cxn modelId="{F01A47B8-C94E-4351-83CF-4D68C9F2C1BE}" type="presOf" srcId="{04118825-59C5-4B18-8FAE-85A3F54CF3A7}" destId="{BFA62056-3CDE-4C08-B341-9E333223C73F}" srcOrd="0" destOrd="0" presId="urn:microsoft.com/office/officeart/2005/8/layout/radial1"/>
    <dgm:cxn modelId="{97566540-F161-4496-87A9-2DB083D1E3E5}" type="presOf" srcId="{C0C4A3E2-0389-49DF-BF6C-AD37D2F6DD20}" destId="{C4D521B4-B1EF-4882-8CA9-2872FB2CB548}" srcOrd="0" destOrd="0" presId="urn:microsoft.com/office/officeart/2005/8/layout/radial1"/>
    <dgm:cxn modelId="{6323464F-9DA8-4D85-BC94-E738D67E966A}" type="presOf" srcId="{1DC01B2B-113A-45C4-80C3-626795B593A1}" destId="{7166583D-A6DD-4AA5-84E8-F610A76B97F3}" srcOrd="0" destOrd="0" presId="urn:microsoft.com/office/officeart/2005/8/layout/radial1"/>
    <dgm:cxn modelId="{744837DC-5F73-40E6-AFD2-24C8336D1CD1}" srcId="{B0051A15-3ABC-47D4-8FD4-4454E67952B8}" destId="{3C5FBB64-7C61-4805-BB29-6AE8B023479F}" srcOrd="0" destOrd="0" parTransId="{04118825-59C5-4B18-8FAE-85A3F54CF3A7}" sibTransId="{0985E4A0-6CD0-4D97-96A2-4CBEA90CFB05}"/>
    <dgm:cxn modelId="{C908F20D-3FA4-42D2-9AC8-236A903971E5}" srcId="{B0051A15-3ABC-47D4-8FD4-4454E67952B8}" destId="{9F981ADD-6830-4FFD-8E12-1BF742489E1E}" srcOrd="2" destOrd="0" parTransId="{C0C4A3E2-0389-49DF-BF6C-AD37D2F6DD20}" sibTransId="{E75A2540-0D98-472C-91D9-4C3BDCF51818}"/>
    <dgm:cxn modelId="{E450432F-FF6D-45E1-9687-456CCDFD8C93}" type="presOf" srcId="{B15F54B0-BC08-4721-AC65-38A5E83342F2}" destId="{2A21973C-7820-4BFD-B26A-321F955C523A}" srcOrd="0" destOrd="0" presId="urn:microsoft.com/office/officeart/2005/8/layout/radial1"/>
    <dgm:cxn modelId="{B84847DB-3B9A-4B0C-B32A-97423390887F}" type="presOf" srcId="{B0051A15-3ABC-47D4-8FD4-4454E67952B8}" destId="{E7701935-2359-43B4-ABDC-7F7F206D326F}" srcOrd="0" destOrd="0" presId="urn:microsoft.com/office/officeart/2005/8/layout/radial1"/>
    <dgm:cxn modelId="{3B1E2B96-97AA-414E-A399-38BDE6BBBC59}" type="presOf" srcId="{36C4BB80-82FA-49AE-B157-49619C27894A}" destId="{71008C1B-E31B-43E7-8678-F6C2B4F4CF7C}" srcOrd="0" destOrd="0" presId="urn:microsoft.com/office/officeart/2005/8/layout/radial1"/>
    <dgm:cxn modelId="{F022C394-AE76-4B77-B5D8-4B3AC53B71B5}" type="presOf" srcId="{1DC01B2B-113A-45C4-80C3-626795B593A1}" destId="{434DF087-81C2-489A-8184-5FEB52F780D2}" srcOrd="1" destOrd="0" presId="urn:microsoft.com/office/officeart/2005/8/layout/radial1"/>
    <dgm:cxn modelId="{78640C29-167F-41D8-8A84-3B29359C8963}" srcId="{B0051A15-3ABC-47D4-8FD4-4454E67952B8}" destId="{B15F54B0-BC08-4721-AC65-38A5E83342F2}" srcOrd="1" destOrd="0" parTransId="{1DC01B2B-113A-45C4-80C3-626795B593A1}" sibTransId="{3B526BC1-FCF6-47E3-93EC-DB46B9D6562B}"/>
    <dgm:cxn modelId="{53D6A388-9DEA-41ED-A375-91FD1887925C}" type="presOf" srcId="{9F981ADD-6830-4FFD-8E12-1BF742489E1E}" destId="{A713EA47-307F-4503-B2C3-5A1D4FE4D14C}" srcOrd="0" destOrd="0" presId="urn:microsoft.com/office/officeart/2005/8/layout/radial1"/>
    <dgm:cxn modelId="{E3EBC971-160D-4175-BE85-87934BF2642B}" srcId="{36C4BB80-82FA-49AE-B157-49619C27894A}" destId="{B0051A15-3ABC-47D4-8FD4-4454E67952B8}" srcOrd="0" destOrd="0" parTransId="{62189515-2260-4EB3-B6AB-F43853C3D97E}" sibTransId="{9E4ECA37-68DC-4DD1-B4E9-CF061CF3952F}"/>
    <dgm:cxn modelId="{E38DDA02-2C5E-4C06-B9F6-9920A3F7F3E3}" type="presOf" srcId="{04118825-59C5-4B18-8FAE-85A3F54CF3A7}" destId="{4AD744C1-F00C-49BB-8B72-37091D456087}" srcOrd="1" destOrd="0" presId="urn:microsoft.com/office/officeart/2005/8/layout/radial1"/>
    <dgm:cxn modelId="{5C858E21-B0BE-4EDC-BA1A-A9906BB909FF}" type="presOf" srcId="{3C5FBB64-7C61-4805-BB29-6AE8B023479F}" destId="{F0FCCEF5-4796-4DF7-B090-F703CD6221B6}" srcOrd="0" destOrd="0" presId="urn:microsoft.com/office/officeart/2005/8/layout/radial1"/>
    <dgm:cxn modelId="{AEE232C1-F140-4CE4-A2B6-8FDD5FED8A60}" type="presOf" srcId="{C0C4A3E2-0389-49DF-BF6C-AD37D2F6DD20}" destId="{2E745748-96C8-4C57-BE21-F0DBBE8A3495}" srcOrd="1" destOrd="0" presId="urn:microsoft.com/office/officeart/2005/8/layout/radial1"/>
    <dgm:cxn modelId="{FEE1BAC4-84A6-4367-A2B8-C051A780FF93}" type="presParOf" srcId="{71008C1B-E31B-43E7-8678-F6C2B4F4CF7C}" destId="{E7701935-2359-43B4-ABDC-7F7F206D326F}" srcOrd="0" destOrd="0" presId="urn:microsoft.com/office/officeart/2005/8/layout/radial1"/>
    <dgm:cxn modelId="{D09BBA3B-C74F-4AD7-92F9-44E9C5C0B6C6}" type="presParOf" srcId="{71008C1B-E31B-43E7-8678-F6C2B4F4CF7C}" destId="{BFA62056-3CDE-4C08-B341-9E333223C73F}" srcOrd="1" destOrd="0" presId="urn:microsoft.com/office/officeart/2005/8/layout/radial1"/>
    <dgm:cxn modelId="{0930FED8-719E-4265-A022-151EDF586C6C}" type="presParOf" srcId="{BFA62056-3CDE-4C08-B341-9E333223C73F}" destId="{4AD744C1-F00C-49BB-8B72-37091D456087}" srcOrd="0" destOrd="0" presId="urn:microsoft.com/office/officeart/2005/8/layout/radial1"/>
    <dgm:cxn modelId="{5FBA1BAE-21C8-4B92-8C11-BC5FC0D1E892}" type="presParOf" srcId="{71008C1B-E31B-43E7-8678-F6C2B4F4CF7C}" destId="{F0FCCEF5-4796-4DF7-B090-F703CD6221B6}" srcOrd="2" destOrd="0" presId="urn:microsoft.com/office/officeart/2005/8/layout/radial1"/>
    <dgm:cxn modelId="{4EF17ED1-3AAA-4B39-A2E4-4AD3DA06AB3C}" type="presParOf" srcId="{71008C1B-E31B-43E7-8678-F6C2B4F4CF7C}" destId="{7166583D-A6DD-4AA5-84E8-F610A76B97F3}" srcOrd="3" destOrd="0" presId="urn:microsoft.com/office/officeart/2005/8/layout/radial1"/>
    <dgm:cxn modelId="{66F08F7D-27BD-436A-9CA3-74550F0EFF14}" type="presParOf" srcId="{7166583D-A6DD-4AA5-84E8-F610A76B97F3}" destId="{434DF087-81C2-489A-8184-5FEB52F780D2}" srcOrd="0" destOrd="0" presId="urn:microsoft.com/office/officeart/2005/8/layout/radial1"/>
    <dgm:cxn modelId="{6C4F08F7-9977-44D1-B8FF-1BA2492B20B5}" type="presParOf" srcId="{71008C1B-E31B-43E7-8678-F6C2B4F4CF7C}" destId="{2A21973C-7820-4BFD-B26A-321F955C523A}" srcOrd="4" destOrd="0" presId="urn:microsoft.com/office/officeart/2005/8/layout/radial1"/>
    <dgm:cxn modelId="{7DA6B0D0-2333-48A3-808D-3586F30DD307}" type="presParOf" srcId="{71008C1B-E31B-43E7-8678-F6C2B4F4CF7C}" destId="{C4D521B4-B1EF-4882-8CA9-2872FB2CB548}" srcOrd="5" destOrd="0" presId="urn:microsoft.com/office/officeart/2005/8/layout/radial1"/>
    <dgm:cxn modelId="{A3D0D1A6-AFD6-4527-BE67-22814BE4D0BD}" type="presParOf" srcId="{C4D521B4-B1EF-4882-8CA9-2872FB2CB548}" destId="{2E745748-96C8-4C57-BE21-F0DBBE8A3495}" srcOrd="0" destOrd="0" presId="urn:microsoft.com/office/officeart/2005/8/layout/radial1"/>
    <dgm:cxn modelId="{7664E950-8076-4E45-9642-A5ED78BE21A1}" type="presParOf" srcId="{71008C1B-E31B-43E7-8678-F6C2B4F4CF7C}" destId="{A713EA47-307F-4503-B2C3-5A1D4FE4D14C}" srcOrd="6" destOrd="0" presId="urn:microsoft.com/office/officeart/2005/8/layout/radia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071547"/>
            <a:ext cx="7743852" cy="2528904"/>
          </a:xfrm>
        </p:spPr>
        <p:txBody>
          <a:bodyPr>
            <a:normAutofit/>
          </a:bodyPr>
          <a:lstStyle/>
          <a:p>
            <a:r>
              <a:rPr lang="ru-RU" dirty="0" smtClean="0"/>
              <a:t>Сравнительная характеристика традиционного и современного урока в условиях реализации ФГОС.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algn="r"/>
            <a:r>
              <a:rPr lang="ru-RU" dirty="0" smtClean="0"/>
              <a:t>Подготовил:</a:t>
            </a:r>
          </a:p>
          <a:p>
            <a:pPr algn="r"/>
            <a:r>
              <a:rPr lang="ru-RU" dirty="0" smtClean="0"/>
              <a:t>учитель начальных классов</a:t>
            </a:r>
          </a:p>
          <a:p>
            <a:pPr algn="r"/>
            <a:r>
              <a:rPr lang="ru-RU" dirty="0" smtClean="0"/>
              <a:t>первой квалификационной категории</a:t>
            </a:r>
          </a:p>
          <a:p>
            <a:pPr algn="r"/>
            <a:r>
              <a:rPr lang="ru-RU" dirty="0" smtClean="0"/>
              <a:t>Сарычева С.Т.</a:t>
            </a:r>
          </a:p>
          <a:p>
            <a:pPr algn="r"/>
            <a:r>
              <a:rPr lang="ru-RU" dirty="0" smtClean="0"/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современный урок для детей с ОВЗ - это: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урок с использованием техники (компьютер, диапроектор, интерактивная доска и т.п.);</a:t>
            </a:r>
          </a:p>
          <a:p>
            <a:pPr lvl="0"/>
            <a:r>
              <a:rPr lang="ru-RU" dirty="0" smtClean="0"/>
              <a:t>урок, на котором осуществляется индивидуальный подход каждому ученику.</a:t>
            </a:r>
          </a:p>
          <a:p>
            <a:pPr lvl="0"/>
            <a:r>
              <a:rPr lang="ru-RU" dirty="0" smtClean="0"/>
              <a:t>урок, содержащий разные виды деятельности.</a:t>
            </a:r>
          </a:p>
          <a:p>
            <a:pPr lvl="0"/>
            <a:r>
              <a:rPr lang="ru-RU" dirty="0" smtClean="0"/>
              <a:t>урок, на котором ученику должно быть комфортно.</a:t>
            </a:r>
          </a:p>
          <a:p>
            <a:pPr lvl="0"/>
            <a:r>
              <a:rPr lang="ru-RU" dirty="0" smtClean="0"/>
              <a:t>урок, на котором деятельность должна стимулировать развитие познавательной активности ученика.</a:t>
            </a:r>
          </a:p>
          <a:p>
            <a:pPr lvl="0"/>
            <a:r>
              <a:rPr lang="ru-RU" dirty="0" smtClean="0"/>
              <a:t>урок предполагает сотрудничество, взаимопонимание, атмосферу радости и увлеченности.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Специальные требования: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1. Замедленность темпа обучения</a:t>
            </a:r>
            <a:br>
              <a:rPr lang="ru-RU" dirty="0" smtClean="0"/>
            </a:br>
            <a:r>
              <a:rPr lang="ru-RU" dirty="0" smtClean="0"/>
              <a:t>2. Упрощение структуры ЗУН в соответствии с психофизическими возможностями ученика.</a:t>
            </a:r>
            <a:br>
              <a:rPr lang="ru-RU" dirty="0" smtClean="0"/>
            </a:br>
            <a:r>
              <a:rPr lang="ru-RU" dirty="0" smtClean="0"/>
              <a:t>3. Осуществление повторности при обучении на всех этапах и звеньях урока.</a:t>
            </a:r>
            <a:br>
              <a:rPr lang="ru-RU" dirty="0" smtClean="0"/>
            </a:br>
            <a:r>
              <a:rPr lang="ru-RU" dirty="0" smtClean="0"/>
              <a:t>4. Максимальная опора на чувственный опыт ребёнка.</a:t>
            </a:r>
            <a:br>
              <a:rPr lang="ru-RU" dirty="0" smtClean="0"/>
            </a:br>
            <a:r>
              <a:rPr lang="ru-RU" dirty="0" smtClean="0"/>
              <a:t>5. Максимальная опора на практическую деятельность и опыт ученика.</a:t>
            </a:r>
            <a:br>
              <a:rPr lang="ru-RU" dirty="0" smtClean="0"/>
            </a:br>
            <a:r>
              <a:rPr lang="ru-RU" dirty="0" smtClean="0"/>
              <a:t>6. Опора на более развитые способности ученика.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технология организации работы на уроке с детьми с ОВЗ?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dirty="0" smtClean="0"/>
              <a:t>Учитель сообщает ребенку название темы, выясняет, что учащийся уже знает, обсуждает рамки темы и планируемый результат.</a:t>
            </a:r>
          </a:p>
          <a:p>
            <a:pPr lvl="0"/>
            <a:r>
              <a:rPr lang="ru-RU" dirty="0" smtClean="0"/>
              <a:t>Учебный материал излагается небольшими фрагментами. После каждого фрагмента учитель осуществляет проверку его понимания.</a:t>
            </a:r>
          </a:p>
          <a:p>
            <a:pPr lvl="0"/>
            <a:r>
              <a:rPr lang="ru-RU" dirty="0" smtClean="0"/>
              <a:t>Во время объяснения учитель фиксирует основные моменты, понятия, схемы и т.п. в тетради ребенка.</a:t>
            </a:r>
          </a:p>
          <a:p>
            <a:pPr lvl="0"/>
            <a:r>
              <a:rPr lang="ru-RU" dirty="0" smtClean="0"/>
              <a:t>Для лучшего понимания и закрепления темы обязательно используется наглядный материал.</a:t>
            </a:r>
          </a:p>
          <a:p>
            <a:pPr lvl="0"/>
            <a:r>
              <a:rPr lang="ru-RU" dirty="0" smtClean="0"/>
              <a:t>В процессе изложения материала необходимо предусмотреть активное включение ребенка в учебную деятельность, например, привести примеры, восстановить текст, сформулировать вопросы.</a:t>
            </a:r>
          </a:p>
          <a:p>
            <a:pPr lvl="0"/>
            <a:r>
              <a:rPr lang="ru-RU" dirty="0" smtClean="0"/>
              <a:t>Обязательно организовать закрепление изученной темы: установить причинно-следственные связи между отдельными понятиями, сделать обобщение, решить аналогичную задачу.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282" y="214290"/>
          <a:ext cx="8686800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Сухомлинский  Василий Александрович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“Урок – это зеркало общей и</a:t>
            </a:r>
            <a:br>
              <a:rPr lang="ru-RU" dirty="0" smtClean="0"/>
            </a:br>
            <a:r>
              <a:rPr lang="ru-RU" dirty="0" smtClean="0"/>
              <a:t>педагогической культуры учителя,</a:t>
            </a:r>
            <a:br>
              <a:rPr lang="ru-RU" dirty="0" smtClean="0"/>
            </a:br>
            <a:r>
              <a:rPr lang="ru-RU" dirty="0" smtClean="0"/>
              <a:t>мерило его интеллектуального богатства,</a:t>
            </a:r>
            <a:br>
              <a:rPr lang="ru-RU" dirty="0" smtClean="0"/>
            </a:br>
            <a:r>
              <a:rPr lang="ru-RU" dirty="0" smtClean="0"/>
              <a:t>показатель его кругозора, эрудиции”.                         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Конаржевский</a:t>
            </a:r>
            <a:r>
              <a:rPr lang="ru-RU" dirty="0" smtClean="0"/>
              <a:t>  Юрий Анатольевич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Урок – это основная форма организации учебной работы;</a:t>
            </a:r>
          </a:p>
          <a:p>
            <a:pPr lvl="0"/>
            <a:r>
              <a:rPr lang="ru-RU" dirty="0" smtClean="0"/>
              <a:t>динамическая, совершенствующаяся система, отражающая все стороны учебно-воспитательного процесса;</a:t>
            </a:r>
          </a:p>
          <a:p>
            <a:pPr lvl="0"/>
            <a:r>
              <a:rPr lang="ru-RU" dirty="0" smtClean="0"/>
              <a:t>социальная система;</a:t>
            </a:r>
          </a:p>
          <a:p>
            <a:pPr lvl="0"/>
            <a:r>
              <a:rPr lang="ru-RU" dirty="0" smtClean="0"/>
              <a:t>основа самодеятельности учащихся в учебном процессе;</a:t>
            </a:r>
          </a:p>
          <a:p>
            <a:pPr lvl="0"/>
            <a:r>
              <a:rPr lang="ru-RU" dirty="0" smtClean="0"/>
              <a:t>действие, которое обуславливается социально-экономическими потребностями общества и уровнем его развития;</a:t>
            </a:r>
          </a:p>
          <a:p>
            <a:pPr lvl="0"/>
            <a:r>
              <a:rPr lang="ru-RU" dirty="0" smtClean="0"/>
              <a:t>элементарная структурообразующая единица учебного процесса с реализацией определенной части учебной программы;</a:t>
            </a:r>
          </a:p>
          <a:p>
            <a:pPr lvl="0"/>
            <a:r>
              <a:rPr lang="ru-RU" dirty="0" smtClean="0"/>
              <a:t>звено в системе уроков;</a:t>
            </a:r>
          </a:p>
          <a:p>
            <a:pPr lvl="0"/>
            <a:r>
              <a:rPr lang="ru-RU" dirty="0" smtClean="0"/>
              <a:t>аспект взаимодействия семьи и школы, который особенно эффективен в воспитании и развитии ученика, если позитивные процессы имеют место и в семье.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Современный, – это и совершенно новый, и не теряющий связи с прошлым, одним словом – актуальный. </a:t>
            </a:r>
          </a:p>
          <a:p>
            <a:r>
              <a:rPr lang="ru-RU" dirty="0" smtClean="0"/>
              <a:t>Актуальный [от лат. </a:t>
            </a:r>
            <a:r>
              <a:rPr lang="ru-RU" dirty="0" err="1" smtClean="0"/>
              <a:t>actualis</a:t>
            </a:r>
            <a:r>
              <a:rPr lang="ru-RU" dirty="0" smtClean="0"/>
              <a:t> – деятельный] означает важный, существенный для настоящего времени. А еще – действенный, современный, имеющий непосредственное отношение к интересам сегодня живущего человека, насущный, существующий, проявляющийся в действительности. Помимо этого, если урок – современный, то он обязательно закладывает основу для будущего.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357166"/>
          <a:ext cx="8786873" cy="5917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4612"/>
                <a:gridCol w="3107222"/>
                <a:gridCol w="3295039"/>
              </a:tblGrid>
              <a:tr h="630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Требования к уроку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Традиционный урок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Урок современного типа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</a:tr>
              <a:tr h="993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Объявление темы урока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Учитель сообщает учащимся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Формулируют сами учащиеся (учитель подводит учащихся к осознанию темы)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</a:tr>
              <a:tr h="1505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Сообщение целей и задач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Учитель формулирует и сообщает учащимся, чему должны научиться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Формулируют сами учащиеся, определив границы знания и незнания (учитель подводит учащихся к осознанию целей и задач)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</a:tr>
              <a:tr h="1000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Планирование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Учитель сообщает учащимся, какую работу они должны выполнить, чтобы достичь цели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Планирование учащимися способов достижения намеченной цели (учитель помогает, советует)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</a:tr>
              <a:tr h="16255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Практическая деятельность учащихся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Под руководством учителя учащиеся выполняют ряд практических задач (чаще применяется фронтальный метод организации деятельности)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Учащиеся осуществляют учебные действия по намеченному плану (применяется групповой, индивидуальный методы), учитель консультирует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214289"/>
          <a:ext cx="8686800" cy="6429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9812"/>
                <a:gridCol w="3000396"/>
                <a:gridCol w="3276592"/>
              </a:tblGrid>
              <a:tr h="1344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Осуществление контроля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Учитель осуществляет контроль за выполнением учащимися практической работы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Учащиеся осуществляют контроль (применяются формы самоконтроля, взаимоконтроля), учитель консультирует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</a:tr>
              <a:tr h="1344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Осуществление коррекции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Учитель в ходе выполнения и по итогам выполненной работы учащимися осуществляет коррекцию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Учащиеся формулируют затруднения и осуществляют коррекцию самостоятельно, учитель консультирует, советует, помогает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</a:tr>
              <a:tr h="1615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Оценивание учащихся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Учитель осуществляет оценивание работы учащихся на уроке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Учащиеся дают оценку деятельности по её результатам (самооценка, оценивание результатов деятельности товарищей), учитель консультирует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</a:tr>
              <a:tr h="780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Итог урока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Учитель выясняет у учащихся, что они запомнили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Проводится рефлексия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</a:tr>
              <a:tr h="1344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Домашнее задание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Учитель объявляет и комментирует (чаще – задание одно для всех)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Учащиеся могут выбирать задание из предложенных учителем с учётом индивидуальных возможностей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35" marR="457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D:\Users\Admin\Downloads\007.jpg"/>
          <p:cNvPicPr>
            <a:picLocks noGrp="1"/>
          </p:cNvPicPr>
          <p:nvPr>
            <p:ph idx="1"/>
          </p:nvPr>
        </p:nvPicPr>
        <p:blipFill>
          <a:blip r:embed="rId2"/>
          <a:srcRect t="22947"/>
          <a:stretch>
            <a:fillRect/>
          </a:stretch>
        </p:blipFill>
        <p:spPr bwMode="auto">
          <a:xfrm>
            <a:off x="357158" y="714356"/>
            <a:ext cx="8429683" cy="57864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Users\Admin\Downloads\img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001056" cy="600079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D:\Users\Admin\Downloads\img11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15370" cy="6161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146</TotalTime>
  <Words>639</Words>
  <PresentationFormat>Экран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Сравнительная характеристика традиционного и современного урока в условиях реализации ФГОС.</vt:lpstr>
      <vt:lpstr>Сухомлинский  Василий Александрович</vt:lpstr>
      <vt:lpstr>Конаржевский  Юрий Анатольевич</vt:lpstr>
      <vt:lpstr>Слайд 4</vt:lpstr>
      <vt:lpstr>Слайд 5</vt:lpstr>
      <vt:lpstr>Слайд 6</vt:lpstr>
      <vt:lpstr>Слайд 7</vt:lpstr>
      <vt:lpstr>Слайд 8</vt:lpstr>
      <vt:lpstr>Слайд 9</vt:lpstr>
      <vt:lpstr>современный урок для детей с ОВЗ - это:</vt:lpstr>
      <vt:lpstr>Специальные требования:</vt:lpstr>
      <vt:lpstr>технология организации работы на уроке с детьми с ОВЗ? 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Сравнительная характеристика традиционного и современного урока в условиях реализации ФГОС.</dc:title>
  <dc:creator>Admin</dc:creator>
  <cp:lastModifiedBy>Admin</cp:lastModifiedBy>
  <cp:revision>17</cp:revision>
  <dcterms:created xsi:type="dcterms:W3CDTF">2019-10-26T13:44:39Z</dcterms:created>
  <dcterms:modified xsi:type="dcterms:W3CDTF">2019-10-29T04:38:22Z</dcterms:modified>
</cp:coreProperties>
</file>