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13"/>
  </p:notesMasterIdLst>
  <p:sldIdLst>
    <p:sldId id="263" r:id="rId2"/>
    <p:sldId id="264" r:id="rId3"/>
    <p:sldId id="266" r:id="rId4"/>
    <p:sldId id="265" r:id="rId5"/>
    <p:sldId id="259" r:id="rId6"/>
    <p:sldId id="260" r:id="rId7"/>
    <p:sldId id="262" r:id="rId8"/>
    <p:sldId id="256" r:id="rId9"/>
    <p:sldId id="257" r:id="rId10"/>
    <p:sldId id="258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504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E3658F-F779-40B2-A4AA-8FE83A90D9C5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1F5546-23C0-4E2C-A0CD-C32E0FB25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597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1F5546-23C0-4E2C-A0CD-C32E0FB2550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592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A93C05-0148-142E-35AD-DBD3D86E55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8C9062B-CDE7-B998-92F9-453247094B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A45B4A-C72F-6276-8855-0C0522BD3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4/23/2024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9A94E0-5B27-0FDB-0082-FB7751983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52E42A-DE7F-3C31-F33D-86CDB681E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12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FAD793-A40B-D9A7-2337-9F25DBFD7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4012B7-5997-E602-F18D-2FC78727F3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D2C499-FE69-49B4-8DBE-42B290819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4/23/2024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6DA09E-D51A-2515-1D62-7B64076E9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A9A224-863F-DF85-C575-3A7F93552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777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269645E-90F6-BEDD-EFBA-60A2676C4C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11666FD-3E77-40F1-CF09-D7C25A7C3F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C920B0-F070-1FE6-14EE-A49D74EC5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4/23/2024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CB25E7-8464-A2E5-BD2D-EE22731E1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FA64A4-788C-A7FA-CFA1-0AA42A5C1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677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2BCA43-8E26-01DE-7952-563B1064F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757E49-F964-3D49-6AFB-2DFFADAC0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0F0C19-F1A5-631D-8899-4309C4696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D1435-9BF2-4611-A251-3F04D69037AB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D59DC9-D006-2964-3CFA-F0483424A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51663C-1F2E-D72A-F628-BB4091AA7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D6EF9-FAD5-421A-ADE7-A3D31A2407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988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A7D9FE-25B3-93C7-31A0-3E2925F20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EB98DF-12A7-7F85-2EBE-5FBD952CBC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9EA91C-2793-04B9-AE8F-CC9A71055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4/23/2024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E383B6-1ED6-F4D0-772A-8BAF4EA14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C8EEB1-9573-89FC-2B5B-D95BD11FA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4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DB510C-F640-EF12-1C32-CCDFF145A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C738DC-0C51-2F6A-5EC8-8DEBDB924B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90A36C4-624E-C862-46E0-0ED8E32D91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28B80E-24A5-64AA-D0CF-EBB2E5772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4/23/2024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E48831-2A82-8B2E-7D16-3ED0EBF71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05A348-FF56-31DC-7984-5BAE35ADC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022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8109D5-2A36-0E44-3314-C5DC91209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53408D-03CD-6D98-510E-1542194E3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52FC2CF-0A7D-74BE-16BF-57E0BB9D09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1764A80-6D6E-56A0-F8EB-6BB73F1B0A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F401819-77F2-56E3-8643-3FD599E650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237ABF2-8F9A-6A14-D9BC-96F076694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4/23/2024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A1D6505-4AE3-B102-04A5-3CFC38450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BBA0E5F-45A3-DFFF-6099-886729D18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857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73674D-CE39-577B-534A-1631CBE42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4D5C5C4-194F-E839-0A23-0335A1072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4/23/2024</a:t>
            </a:fld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7CC5B6C-8012-F456-B7F3-E5C1F3FD7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9B3F5F4-1BCF-549A-BA9F-C4301A096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293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7FE576B-63CD-EDAF-2CDA-29184E1AA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4/23/2024</a:t>
            </a:fld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C2C6819-806E-4F10-F906-A7186640C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0756777-C186-69D4-4A80-00DD3BA7B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355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6C3955-13DE-5B7D-5C00-5FDA1F87F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A88E0D-B362-4388-0007-04B65AE8E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9EA793B-81FE-3B9D-50DB-463EDE0F6F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123E40D-BE63-3794-DEE1-2D9779581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4/23/2024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60A5862-E55A-8A6D-D6CC-F32D74A3D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59B00E-B725-AA6C-195F-DFCC40A33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234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9FD235-FB3F-3E42-EA6D-350B68919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6D12441-6B22-095B-E4DF-3A543448DF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6188B42-3EB7-F637-71CC-4ACDECFBE8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867FB5-ABF6-C45A-090F-3ED21578D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4/23/2024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9ED4D5-37C0-A7B1-073C-A881BE49D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9E024A-6B12-5051-F61A-D81F1E179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547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300E3D-1E70-99D4-18CE-D10564050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ECA8E-1EF3-1D30-ACD4-C460F0FF33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E04471-99BE-9763-7FF3-113CB017C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4/23/2024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652C4A-3A2E-8252-600F-5562A5607F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462EE1-74B6-E50F-3297-1E57D2D83B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03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T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12.svg"/><Relationship Id="rId5" Type="http://schemas.openxmlformats.org/officeDocument/2006/relationships/image" Target="../media/image14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11538F-D0DB-3CD8-3E16-844520A73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898" y="3429000"/>
            <a:ext cx="10515600" cy="68229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«Готовимся в поход»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C1582B-7FEE-1989-4723-6F82503BB31C}"/>
              </a:ext>
            </a:extLst>
          </p:cNvPr>
          <p:cNvSpPr txBox="1"/>
          <p:nvPr/>
        </p:nvSpPr>
        <p:spPr>
          <a:xfrm>
            <a:off x="2658140" y="1509823"/>
            <a:ext cx="7549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Методическая разработка</a:t>
            </a:r>
          </a:p>
          <a:p>
            <a:pPr algn="ctr"/>
            <a:r>
              <a:rPr lang="ru-RU" sz="2400" dirty="0"/>
              <a:t>для оформления уголка туризма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821DB96-6CC6-1D71-977F-09FF3394A7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543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676B7F4-1638-BBCA-3895-4E46B32996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402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0E7D4C-C96A-A3D1-75F0-81595DD3B9C0}"/>
              </a:ext>
            </a:extLst>
          </p:cNvPr>
          <p:cNvSpPr txBox="1"/>
          <p:nvPr/>
        </p:nvSpPr>
        <p:spPr>
          <a:xfrm>
            <a:off x="935665" y="558117"/>
            <a:ext cx="10483703" cy="6060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3600" b="1" dirty="0">
                <a:solidFill>
                  <a:srgbClr val="0000CC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Словарь туриста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ctr">
              <a:lnSpc>
                <a:spcPct val="115000"/>
              </a:lnSpc>
            </a:pPr>
            <a:r>
              <a:rPr lang="ru-RU" sz="1600" b="1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Горизонт.</a:t>
            </a:r>
          </a:p>
          <a:p>
            <a:pPr indent="450215" algn="just">
              <a:lnSpc>
                <a:spcPct val="115000"/>
              </a:lnSpc>
            </a:pPr>
            <a:r>
              <a:rPr lang="ru-RU" sz="1600" dirty="0">
                <a:latin typeface="Times New Roman" panose="02020603050405020304" pitchFamily="18" charset="0"/>
              </a:rPr>
              <a:t>Видимое вокруг нас пространство называется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ГОРИЗОНТ. </a:t>
            </a:r>
          </a:p>
          <a:p>
            <a:pPr indent="450215" algn="ctr">
              <a:lnSpc>
                <a:spcPct val="115000"/>
              </a:lnSpc>
            </a:pPr>
            <a:r>
              <a:rPr lang="ru-RU" b="1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Линия г</a:t>
            </a:r>
            <a:r>
              <a:rPr lang="ru-RU" sz="1800" b="1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оризонта.</a:t>
            </a:r>
          </a:p>
          <a:p>
            <a:pPr indent="450215" algn="just">
              <a:lnSpc>
                <a:spcPct val="115000"/>
              </a:lnSpc>
            </a:pPr>
            <a:r>
              <a:rPr lang="ru-RU" sz="1600" dirty="0">
                <a:latin typeface="Times New Roman" panose="02020603050405020304" pitchFamily="18" charset="0"/>
              </a:rPr>
              <a:t>Границу видимого пространства, где небо как бы сходится с поверхностью земли, называют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линией горизонта.</a:t>
            </a:r>
          </a:p>
          <a:p>
            <a:pPr indent="450215" algn="ctr">
              <a:lnSpc>
                <a:spcPct val="115000"/>
              </a:lnSpc>
            </a:pPr>
            <a:r>
              <a:rPr lang="ru-RU" sz="1800" b="1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Стороны горизонта.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latin typeface="Times New Roman" panose="02020603050405020304" pitchFamily="18" charset="0"/>
              </a:rPr>
              <a:t>Различают четыре основные стороны горизонта</a:t>
            </a:r>
            <a:r>
              <a:rPr lang="ru-RU" altLang="ru-RU" dirty="0"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ru-RU" altLang="ru-RU" b="1" dirty="0">
                <a:latin typeface="Arial" panose="020B0604020202020204" pitchFamily="34" charset="0"/>
                <a:ea typeface="Times New Roman" panose="02020603050405020304" pitchFamily="18" charset="0"/>
              </a:rPr>
              <a:t>север, юг,</a:t>
            </a:r>
            <a:r>
              <a:rPr lang="ru-RU" altLang="ru-RU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altLang="ru-RU" b="1" dirty="0">
                <a:latin typeface="Arial" panose="020B0604020202020204" pitchFamily="34" charset="0"/>
                <a:ea typeface="Times New Roman" panose="02020603050405020304" pitchFamily="18" charset="0"/>
              </a:rPr>
              <a:t>запад, восток.</a:t>
            </a:r>
            <a:r>
              <a:rPr lang="ru-RU" altLang="ru-RU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latin typeface="Times New Roman" panose="02020603050405020304" pitchFamily="18" charset="0"/>
              </a:rPr>
              <a:t>На рисунке или чертеже их обозначают сокращённо начальными буквами: 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latin typeface="Times New Roman" panose="02020603050405020304" pitchFamily="18" charset="0"/>
              </a:rPr>
              <a:t>север – С, юг – Ю, запад – З, восток – В. 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b="1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Компас.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– это прибор для определения сторон горизонта.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План. </a:t>
            </a:r>
            <a:r>
              <a:rPr lang="ru-RU" sz="1600" dirty="0">
                <a:latin typeface="Times New Roman" panose="02020603050405020304" pitchFamily="18" charset="0"/>
              </a:rPr>
              <a:t> – это чертёж отдельных предметов, помещений, местности. На плане предмет изображают таким, каким он виден, если на него смотреть сверху.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Карта.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это уменьшенное изображение земной поверхности, выполненное в определённом масштабе. </a:t>
            </a:r>
          </a:p>
          <a:p>
            <a:pPr indent="450215" algn="ctr">
              <a:lnSpc>
                <a:spcPct val="115000"/>
              </a:lnSpc>
            </a:pPr>
            <a:r>
              <a:rPr lang="ru-RU" b="1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Масштаб.</a:t>
            </a:r>
          </a:p>
          <a:p>
            <a:pPr indent="450215" algn="ctr">
              <a:lnSpc>
                <a:spcPct val="115000"/>
              </a:lnSpc>
            </a:pPr>
            <a:r>
              <a:rPr lang="ru-RU" sz="1400" dirty="0">
                <a:latin typeface="Times New Roman" panose="02020603050405020304" pitchFamily="18" charset="0"/>
              </a:rPr>
              <a:t>Уменьшенная мерка, которую при черчении условно принимают за какую-нибудь большую меру, называется МАСШТАБОМ.</a:t>
            </a:r>
          </a:p>
          <a:p>
            <a:pPr indent="450215" algn="ctr">
              <a:lnSpc>
                <a:spcPct val="115000"/>
              </a:lnSpc>
            </a:pPr>
            <a:r>
              <a:rPr lang="ru-RU" b="1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Узлы.</a:t>
            </a:r>
          </a:p>
          <a:p>
            <a:pPr indent="450215" algn="ctr">
              <a:lnSpc>
                <a:spcPct val="115000"/>
              </a:lnSpc>
            </a:pPr>
            <a:r>
              <a:rPr lang="ru-RU" altLang="ru-RU" sz="1400" dirty="0">
                <a:latin typeface="Times New Roman" panose="02020603050405020304" pitchFamily="18" charset="0"/>
              </a:rPr>
              <a:t>Узлы – это способы соединения верёвок, лент, способы образования петель и привязывания верёвок к различным предметам. Кроме этого, узлом называют само соединение верёвок.</a:t>
            </a:r>
          </a:p>
          <a:p>
            <a:pPr indent="450215" algn="ctr">
              <a:lnSpc>
                <a:spcPct val="115000"/>
              </a:lnSpc>
            </a:pPr>
            <a:endParaRPr lang="ru-RU" sz="1400" dirty="0">
              <a:latin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CBC95F-D652-8974-12D8-40C3B8962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09313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B0D46409-1925-E3B9-0480-19F82017E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4640" y="3594273"/>
            <a:ext cx="6399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Рисунок 8" descr="компас">
            <a:extLst>
              <a:ext uri="{FF2B5EF4-FFF2-40B4-BE49-F238E27FC236}">
                <a16:creationId xmlns:a16="http://schemas.microsoft.com/office/drawing/2014/main" id="{633BB125-AF01-4328-66A3-D989037A7EE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9423" y="2552743"/>
            <a:ext cx="659890" cy="687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8">
            <a:extLst>
              <a:ext uri="{FF2B5EF4-FFF2-40B4-BE49-F238E27FC236}">
                <a16:creationId xmlns:a16="http://schemas.microsoft.com/office/drawing/2014/main" id="{7A528E2B-DBAB-375D-9FF9-682EFFC20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80" y="-547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34DE883-0192-6693-71C4-BE213633C0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58" t="67442" r="2808" b="20155"/>
          <a:stretch/>
        </p:blipFill>
        <p:spPr>
          <a:xfrm>
            <a:off x="9307914" y="2891120"/>
            <a:ext cx="1063255" cy="85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25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4">
            <a:extLst>
              <a:ext uri="{FF2B5EF4-FFF2-40B4-BE49-F238E27FC236}">
                <a16:creationId xmlns:a16="http://schemas.microsoft.com/office/drawing/2014/main" id="{E8F787F8-1935-4564-8361-C4F0393D90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34" t="8875" r="-444" b="433"/>
          <a:stretch/>
        </p:blipFill>
        <p:spPr>
          <a:xfrm>
            <a:off x="8397878" y="729158"/>
            <a:ext cx="2905122" cy="561065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95DBFE2-5FCE-95E9-7568-932D3D6761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61"/>
            <a:ext cx="11988801" cy="6840278"/>
          </a:xfrm>
          <a:prstGeom prst="rect">
            <a:avLst/>
          </a:prstGeom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FCF0042D-6C41-AC73-271F-9DE6148905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2" r="76017" b="7110"/>
          <a:stretch/>
        </p:blipFill>
        <p:spPr>
          <a:xfrm>
            <a:off x="1273176" y="840947"/>
            <a:ext cx="2143124" cy="5176106"/>
          </a:xfrm>
        </p:spPr>
      </p:pic>
      <p:pic>
        <p:nvPicPr>
          <p:cNvPr id="7" name="Объект 4">
            <a:extLst>
              <a:ext uri="{FF2B5EF4-FFF2-40B4-BE49-F238E27FC236}">
                <a16:creationId xmlns:a16="http://schemas.microsoft.com/office/drawing/2014/main" id="{347D4A9A-4536-5BBF-40B0-7001842689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3" t="7666" r="43186" b="-1481"/>
          <a:stretch/>
        </p:blipFill>
        <p:spPr>
          <a:xfrm>
            <a:off x="4764705" y="1054100"/>
            <a:ext cx="2321895" cy="52857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D5A25F8-58E2-86EF-B062-F0F6693D5E4D}"/>
              </a:ext>
            </a:extLst>
          </p:cNvPr>
          <p:cNvSpPr txBox="1"/>
          <p:nvPr/>
        </p:nvSpPr>
        <p:spPr>
          <a:xfrm>
            <a:off x="2276478" y="555099"/>
            <a:ext cx="6121400" cy="571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800" b="1" dirty="0">
                <a:solidFill>
                  <a:srgbClr val="0000CC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Условные обозначения на карте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112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D22A07-B0BA-EF98-A68E-C388CA202A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4027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A525C9-4989-01C4-675E-946C7C826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800" y="674627"/>
            <a:ext cx="10515600" cy="549275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</a:pPr>
            <a:r>
              <a:rPr lang="ru-RU" sz="3600" b="1" dirty="0">
                <a:solidFill>
                  <a:srgbClr val="0000CC"/>
                </a:solidFill>
                <a:latin typeface="Monotype Corsiva" panose="03010101010201010101" pitchFamily="66" charset="0"/>
                <a:cs typeface="+mn-cs"/>
              </a:rPr>
              <a:t>Правила поведения в походе.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AD2202-5293-067C-5B8B-4DA733EEF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800" y="1261745"/>
            <a:ext cx="10693400" cy="5596255"/>
          </a:xfrm>
        </p:spPr>
        <p:txBody>
          <a:bodyPr>
            <a:noAutofit/>
          </a:bodyPr>
          <a:lstStyle/>
          <a:p>
            <a:pPr marL="444500" indent="-17780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0" i="0" u="none" strike="noStrike" baseline="0" dirty="0">
                <a:latin typeface="TimesNewRomanPSMT"/>
              </a:rPr>
              <a:t>1. Маршрут должен быть тщательно изучен взрослыми.</a:t>
            </a:r>
          </a:p>
          <a:p>
            <a:pPr marL="444500" indent="-17780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0" i="0" u="none" strike="noStrike" baseline="0" dirty="0">
                <a:latin typeface="TimesNewRomanPSMT"/>
              </a:rPr>
              <a:t>2. С детьми должны идти не менее 4—5 взрослых.</a:t>
            </a:r>
          </a:p>
          <a:p>
            <a:pPr marL="444500" indent="-17780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0" i="0" u="none" strike="noStrike" baseline="0" dirty="0">
                <a:latin typeface="TimesNewRomanPSMT"/>
              </a:rPr>
              <a:t>3. Одежда детей во избежание перегрева или переохлаждения должна соответствовать сезону и погоде.</a:t>
            </a:r>
          </a:p>
          <a:p>
            <a:pPr marL="444500" indent="-17780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0" i="0" u="none" strike="noStrike" baseline="0" dirty="0">
                <a:latin typeface="TimesNewRomanPSMT"/>
              </a:rPr>
              <a:t>4. Каждый взрослый должен хорошо знать содержимое аптечки и правила пользования ею, чтобы при необходимости уметь оказать первую помощь.</a:t>
            </a:r>
          </a:p>
          <a:p>
            <a:pPr marL="444500" indent="-17780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0" i="0" u="none" strike="noStrike" baseline="0" dirty="0">
                <a:latin typeface="TimesNewRomanPSMT"/>
              </a:rPr>
              <a:t>5. При переходе улиц, дорог взрослый должен соблюдать правила дорожного движения, обязательно наличие красных флажков и светоотражающих жилетов.</a:t>
            </a:r>
          </a:p>
          <a:p>
            <a:pPr marL="444500" indent="-17780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0" i="0" u="none" strike="noStrike" baseline="0" dirty="0">
                <a:latin typeface="TimesNewRomanPSMT"/>
              </a:rPr>
              <a:t>6. Желательно брать с собой простую кипяченую воду, одноразовые стаканчики, средство против комаров, мошек и клещей.</a:t>
            </a:r>
          </a:p>
          <a:p>
            <a:pPr marL="444500" indent="-177800" algn="l">
              <a:lnSpc>
                <a:spcPct val="100000"/>
              </a:lnSpc>
              <a:spcBef>
                <a:spcPts val="0"/>
              </a:spcBef>
            </a:pPr>
            <a:r>
              <a:rPr lang="ru-RU" sz="1800" b="0" i="0" u="none" strike="noStrike" baseline="0" dirty="0">
                <a:latin typeface="TimesNewRomanPSMT"/>
              </a:rPr>
              <a:t>7. Учитывать физические возможности детей.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000" b="1" i="1" u="none" strike="noStrike" baseline="0" dirty="0">
              <a:solidFill>
                <a:srgbClr val="0033CC"/>
              </a:solidFill>
              <a:latin typeface="TimesNewRomanPSMT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i="1" u="none" strike="noStrike" baseline="0" dirty="0">
                <a:solidFill>
                  <a:srgbClr val="0033CC"/>
                </a:solidFill>
                <a:latin typeface="TimesNewRomanPSMT"/>
              </a:rPr>
              <a:t>Во время предварительной работы с детьми разучиваются правила поведения в походе:</a:t>
            </a:r>
          </a:p>
          <a:p>
            <a:pPr marL="533400" algn="l">
              <a:lnSpc>
                <a:spcPct val="100000"/>
              </a:lnSpc>
              <a:spcBef>
                <a:spcPts val="0"/>
              </a:spcBef>
            </a:pPr>
            <a:r>
              <a:rPr lang="ru-RU" sz="1800" b="0" i="0" u="none" strike="noStrike" baseline="0" dirty="0">
                <a:latin typeface="TimesNewRomanPSMT"/>
              </a:rPr>
              <a:t>— строго подчиняться взрослому;</a:t>
            </a:r>
          </a:p>
          <a:p>
            <a:pPr marL="533400" algn="l">
              <a:lnSpc>
                <a:spcPct val="100000"/>
              </a:lnSpc>
              <a:spcBef>
                <a:spcPts val="0"/>
              </a:spcBef>
            </a:pPr>
            <a:r>
              <a:rPr lang="ru-RU" sz="1800" b="0" i="0" u="none" strike="noStrike" baseline="0" dirty="0">
                <a:latin typeface="TimesNewRomanPSMT"/>
              </a:rPr>
              <a:t>— без разрешения не срывать растения;</a:t>
            </a:r>
          </a:p>
          <a:p>
            <a:pPr marL="533400" algn="l">
              <a:lnSpc>
                <a:spcPct val="100000"/>
              </a:lnSpc>
              <a:spcBef>
                <a:spcPts val="0"/>
              </a:spcBef>
            </a:pPr>
            <a:r>
              <a:rPr lang="ru-RU" sz="1800" b="0" i="0" u="none" strike="noStrike" baseline="0" dirty="0">
                <a:latin typeface="TimesNewRomanPSMT"/>
              </a:rPr>
              <a:t>— не оставлять друга в беде, всегда приходить ему на выручку, помогать слабому;</a:t>
            </a:r>
          </a:p>
          <a:p>
            <a:pPr marL="533400" algn="l">
              <a:lnSpc>
                <a:spcPct val="100000"/>
              </a:lnSpc>
              <a:spcBef>
                <a:spcPts val="0"/>
              </a:spcBef>
            </a:pPr>
            <a:r>
              <a:rPr lang="ru-RU" sz="1800" b="0" i="0" u="none" strike="noStrike" baseline="0" dirty="0">
                <a:latin typeface="TimesNewRomanPSMT"/>
              </a:rPr>
              <a:t>— всегда оставлять после себя место отдыха чистым.</a:t>
            </a:r>
            <a:endParaRPr lang="ru-RU" sz="400" dirty="0"/>
          </a:p>
        </p:txBody>
      </p:sp>
    </p:spTree>
    <p:extLst>
      <p:ext uri="{BB962C8B-B14F-4D97-AF65-F5344CB8AC3E}">
        <p14:creationId xmlns:p14="http://schemas.microsoft.com/office/powerpoint/2010/main" val="3281417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8FEB98-E4F0-95A4-59A5-3D4F82DAC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3A45AD5-B06A-881A-908F-CEBA7EC8A5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" y="189864"/>
            <a:ext cx="11907520" cy="6656229"/>
          </a:xfrm>
        </p:spPr>
      </p:pic>
    </p:spTree>
    <p:extLst>
      <p:ext uri="{BB962C8B-B14F-4D97-AF65-F5344CB8AC3E}">
        <p14:creationId xmlns:p14="http://schemas.microsoft.com/office/powerpoint/2010/main" val="2328730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5DE60A-7EC0-6599-8C72-F101A48FB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7971EE5-0DA3-A16C-C40F-3D5480112A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66" y="0"/>
            <a:ext cx="12007234" cy="6858000"/>
          </a:xfrm>
        </p:spPr>
      </p:pic>
    </p:spTree>
    <p:extLst>
      <p:ext uri="{BB962C8B-B14F-4D97-AF65-F5344CB8AC3E}">
        <p14:creationId xmlns:p14="http://schemas.microsoft.com/office/powerpoint/2010/main" val="3534440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B74BA30-7E43-344D-325D-E8023ACD2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0278"/>
          </a:xfrm>
          <a:prstGeom prst="rect">
            <a:avLst/>
          </a:prstGeom>
        </p:spPr>
      </p:pic>
      <p:sp>
        <p:nvSpPr>
          <p:cNvPr id="16" name="Rectangle 14">
            <a:extLst>
              <a:ext uri="{FF2B5EF4-FFF2-40B4-BE49-F238E27FC236}">
                <a16:creationId xmlns:a16="http://schemas.microsoft.com/office/drawing/2014/main" id="{353E8F0A-316E-D405-D7AD-EBADBEB90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931" y="405095"/>
            <a:ext cx="10348138" cy="6047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altLang="ru-RU" sz="3200" b="1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Туристские узлы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Обеспечение безопасности – важнейшее требование ко всем походам, экскурсиям, слётам и соревнованиям.</a:t>
            </a:r>
            <a:endParaRPr kumimoji="0" lang="ru-RU" alt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безопастности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используется страховка. Одним из самых универсальных средств страховки служит верёвка.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туристов есть </a:t>
            </a:r>
            <a:r>
              <a:rPr kumimoji="0" lang="ru-RU" altLang="ru-RU" sz="16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и вспомогательные верёвки.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Туристы используют очень прочные верёвки. Основные – толщиной 10 – 12 мм, а вспомогательные – 6 – 8 мм, их называют репшнуры.</a:t>
            </a:r>
            <a:endParaRPr kumimoji="0" lang="ru-RU" alt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Туристы знают и используют очень много узлов. Юные туристы учатся узнавать и завязывать всего 4 узла: «прямой», «проводник», «проводник-восьмёрка», «академический».</a:t>
            </a:r>
            <a:endParaRPr kumimoji="0" lang="ru-RU" alt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Узлы – это способы соединения верёвок, лент, способы образования петель и привязывания верёвок к различным предметам. Кроме этого, узлом называют само соединение верёвок.</a:t>
            </a:r>
            <a:endParaRPr kumimoji="0" lang="ru-RU" alt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Узлов существует достаточно много. Они бывают морскими, декоративными, туристскими и так далее.</a:t>
            </a:r>
            <a:endParaRPr kumimoji="0" lang="ru-RU" alt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узлам предъявляются определённые требования, которые выработаны практикой применения.</a:t>
            </a:r>
            <a:endParaRPr kumimoji="0" lang="ru-RU" alt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12800" marR="0" lvl="0" indent="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Узлы должны:</a:t>
            </a:r>
            <a:endParaRPr kumimoji="0" lang="ru-RU" alt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12800" marR="0" lvl="0" indent="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завязываться просто (легко запоминаться)</a:t>
            </a:r>
            <a:endParaRPr kumimoji="0" lang="ru-RU" alt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12800" marR="0" lvl="0" indent="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развязываться самопроизвольно под нагрузкой или после её снятия</a:t>
            </a:r>
            <a:endParaRPr kumimoji="0" lang="ru-RU" alt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12800" marR="0" lvl="0" indent="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«ползти» при переменных нагрузках</a:t>
            </a:r>
            <a:endParaRPr kumimoji="0" lang="ru-RU" alt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12800" marR="0" lvl="0" indent="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затягиваться «намертво» без необходимости</a:t>
            </a:r>
            <a:endParaRPr kumimoji="0" lang="ru-RU" alt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12800" marR="0" lvl="0" indent="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соответствовать своему назначению.</a:t>
            </a:r>
            <a:endParaRPr kumimoji="0" lang="ru-RU" alt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14700" marR="0" lvl="0" indent="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alt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14700" marR="0" lvl="0" indent="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Правильно завязанный узел должен быть:</a:t>
            </a:r>
            <a:endParaRPr kumimoji="0" lang="ru-RU" alt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14700" marR="0" lvl="0" indent="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 перехлёстов витков верёвки</a:t>
            </a:r>
            <a:endParaRPr kumimoji="0" lang="ru-RU" alt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14700" marR="0" lvl="0" indent="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есть контрольные узлы</a:t>
            </a:r>
            <a:endParaRPr kumimoji="0" lang="ru-RU" alt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31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3ABA0A7-2E0A-2A10-321A-D387B681C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4027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25D85EB-D204-327B-B60F-3B99946DF7CA}"/>
              </a:ext>
            </a:extLst>
          </p:cNvPr>
          <p:cNvPicPr/>
          <p:nvPr/>
        </p:nvPicPr>
        <p:blipFill>
          <a:blip r:embed="rId3" cstate="email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31991" y="1005189"/>
            <a:ext cx="1768090" cy="1010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890073D-E00E-C13C-B2F6-22B53572FB86}"/>
              </a:ext>
            </a:extLst>
          </p:cNvPr>
          <p:cNvPicPr/>
          <p:nvPr/>
        </p:nvPicPr>
        <p:blipFill>
          <a:blip r:embed="rId4" cstate="email">
            <a:lum contras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30577" y="2212789"/>
            <a:ext cx="1707285" cy="782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6D40AAC-0F40-E0E4-F42A-3C76A574EA2F}"/>
              </a:ext>
            </a:extLst>
          </p:cNvPr>
          <p:cNvPicPr/>
          <p:nvPr/>
        </p:nvPicPr>
        <p:blipFill>
          <a:blip r:embed="rId5" cstate="email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65704" y="3273111"/>
            <a:ext cx="1576267" cy="709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DC52FBC-A880-9218-3815-43D9410D3A11}"/>
              </a:ext>
            </a:extLst>
          </p:cNvPr>
          <p:cNvPicPr/>
          <p:nvPr/>
        </p:nvPicPr>
        <p:blipFill>
          <a:blip r:embed="rId6" cstate="email">
            <a:lum contras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26632" y="4439651"/>
            <a:ext cx="1941606" cy="782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Rectangle 15">
            <a:extLst>
              <a:ext uri="{FF2B5EF4-FFF2-40B4-BE49-F238E27FC236}">
                <a16:creationId xmlns:a16="http://schemas.microsoft.com/office/drawing/2014/main" id="{21C4B901-3089-7269-7CD5-E71F6EAFB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709" y="475284"/>
            <a:ext cx="8340558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altLang="ru-RU" sz="3600" b="1" dirty="0">
                <a:solidFill>
                  <a:srgbClr val="0000CC"/>
                </a:solidFill>
                <a:latin typeface="Monotype Corsiva" panose="03010101010201010101" pitchFamily="66" charset="0"/>
              </a:rPr>
              <a:t>Узлы для связывания верёвок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altLang="ru-RU" sz="1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«Прямой» узел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Служит для связывания верёвок одного диаметра, то есть одинаковых по толщине. Легко вяжется, но под нагрузкой сильно затягивается, может самопроизвольно развязываться – «ползти» на мокрых, жёстких и обледенелых верёвках. Недопустимо использование без контрольных узлов.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D669A99D-07F9-502E-440B-D0D4B65CB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762" y="2124966"/>
            <a:ext cx="885725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«Академический» узел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Служит для связывания верёвок разного диаметра, то есть разных по толщине. Легко вяжется, под нагрузкой может затягиваться и «ползти», поэтому нужно использовать и контрольные узлы. 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17">
            <a:extLst>
              <a:ext uri="{FF2B5EF4-FFF2-40B4-BE49-F238E27FC236}">
                <a16:creationId xmlns:a16="http://schemas.microsoft.com/office/drawing/2014/main" id="{12E5E188-02F8-7F94-DA8F-B754FB1D2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762" y="2531476"/>
            <a:ext cx="9072245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b="1" u="sng" dirty="0">
              <a:ea typeface="Times New Roman" panose="02020603050405020304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Узлы - петли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Узел  «проводник»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Эта петля вяжется как на середине верёвки, так и на её конце. Может вязаться одним концом. Под нагрузкой сильно затягивается, «ползёт», особенно по жёсткой верёвке. Используется для крепления верёвочной петли к чему-либо, при завязывании необходим контрольный узел. Для больших нагрузок лучше не использовать.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88B3C314-6DF8-0CA9-E356-45FE931F5A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581" y="4298721"/>
            <a:ext cx="868399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ru-RU" sz="1400" b="1" u="sng" dirty="0">
                <a:ea typeface="Times New Roman" panose="02020603050405020304" pitchFamily="18" charset="0"/>
              </a:rPr>
              <a:t>Узел «проводник-восьмёрка»</a:t>
            </a:r>
            <a:r>
              <a:rPr lang="ru-RU" altLang="ru-RU" sz="1200" dirty="0">
                <a:ea typeface="Times New Roman" panose="02020603050405020304" pitchFamily="18" charset="0"/>
              </a:rPr>
              <a:t> </a:t>
            </a:r>
            <a:endParaRPr lang="ru-RU" altLang="ru-RU" sz="800" dirty="0"/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Вяжется как на конце верёвки, так и в середине. Может вязаться одним концом. Под нагрузкой сильно не «ползёт», поэтому он удобен для образования надёжной петли. Применяется в альпинизме для организации «связок».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CCE086-8EFD-DDAC-F0BF-472A05A16CFB}"/>
              </a:ext>
            </a:extLst>
          </p:cNvPr>
          <p:cNvSpPr txBox="1"/>
          <p:nvPr/>
        </p:nvSpPr>
        <p:spPr>
          <a:xfrm>
            <a:off x="138680" y="5164578"/>
            <a:ext cx="1140673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Ты узнал, какие узлы нужно научиться вязать, их лучшие качества и недостатки. 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Можешь открыть схемы завязывания описанных выше узлов.</a:t>
            </a:r>
            <a:endParaRPr kumimoji="0" lang="ru-RU" altLang="ru-RU" sz="1000" b="1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Book Antiqua" panose="02040602050305030304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1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Теперь дело за тобой:</a:t>
            </a:r>
            <a:r>
              <a:rPr kumimoji="0" lang="ru-RU" altLang="ru-RU" sz="18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 научись сначала правильно вязать узлы,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 а потом потренируйся завязывать их ещё и быстро.</a:t>
            </a:r>
            <a:endParaRPr kumimoji="0" lang="ru-RU" altLang="ru-RU" sz="2400" b="1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Book Antiqua" panose="02040602050305030304" pitchFamily="18" charset="0"/>
            </a:endParaRPr>
          </a:p>
        </p:txBody>
      </p:sp>
      <p:pic>
        <p:nvPicPr>
          <p:cNvPr id="6" name="Рисунок 5" descr="Секундомер">
            <a:extLst>
              <a:ext uri="{FF2B5EF4-FFF2-40B4-BE49-F238E27FC236}">
                <a16:creationId xmlns:a16="http://schemas.microsoft.com/office/drawing/2014/main" id="{74516437-269D-DABE-FC51-2F1DCE09F8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727019" y="5540527"/>
            <a:ext cx="914400" cy="914400"/>
          </a:xfrm>
          <a:prstGeom prst="rect">
            <a:avLst/>
          </a:prstGeom>
        </p:spPr>
      </p:pic>
      <p:pic>
        <p:nvPicPr>
          <p:cNvPr id="11" name="Рисунок 10" descr="Направленный вправо указательный палец, тыльная сторона руки">
            <a:extLst>
              <a:ext uri="{FF2B5EF4-FFF2-40B4-BE49-F238E27FC236}">
                <a16:creationId xmlns:a16="http://schemas.microsoft.com/office/drawing/2014/main" id="{34BE74B6-B2D1-CADF-5194-D6C796E2D89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57630" y="546465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64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8972F6E-A82E-A1A6-3AF8-DF1DAA3565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823" y="988425"/>
            <a:ext cx="5206566" cy="247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890861D-44F4-6812-5896-D79CE5FE4D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39" y="119547"/>
            <a:ext cx="11910522" cy="668235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E8E7E65-0324-077B-1E1E-19685C68496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lum contras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974" y="3547044"/>
            <a:ext cx="4239740" cy="2201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DF59062-C2E5-42CD-EEAE-74DD5D2EB3C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1286" y="3230622"/>
            <a:ext cx="4520347" cy="2429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B8CEEE0-9BDF-8630-759B-A83A33EA455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lum contras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959" y="1101510"/>
            <a:ext cx="5031833" cy="230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5">
            <a:extLst>
              <a:ext uri="{FF2B5EF4-FFF2-40B4-BE49-F238E27FC236}">
                <a16:creationId xmlns:a16="http://schemas.microsoft.com/office/drawing/2014/main" id="{21C4B901-3089-7269-7CD5-E71F6EAFB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1397" y="649896"/>
            <a:ext cx="858974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altLang="ru-RU" sz="3600" b="1" dirty="0">
                <a:solidFill>
                  <a:srgbClr val="0000CC"/>
                </a:solidFill>
                <a:latin typeface="Monotype Corsiva" panose="03010101010201010101" pitchFamily="66" charset="0"/>
              </a:rPr>
              <a:t>Узлы для связывания верёвок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D669A99D-07F9-502E-440B-D0D4B65CB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5062" y="3185067"/>
            <a:ext cx="277592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«Академический» узел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17">
            <a:extLst>
              <a:ext uri="{FF2B5EF4-FFF2-40B4-BE49-F238E27FC236}">
                <a16:creationId xmlns:a16="http://schemas.microsoft.com/office/drawing/2014/main" id="{12E5E188-02F8-7F94-DA8F-B754FB1D2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3037" y="5235988"/>
            <a:ext cx="304279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Узел  «проводник»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88B3C314-6DF8-0CA9-E356-45FE931F5A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1827" y="5352772"/>
            <a:ext cx="357809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ru-RU" sz="1400" b="1" u="sng" dirty="0">
                <a:ea typeface="Times New Roman" panose="02020603050405020304" pitchFamily="18" charset="0"/>
              </a:rPr>
              <a:t>Узел «проводник-восьмёрка»</a:t>
            </a:r>
            <a:r>
              <a:rPr lang="ru-RU" altLang="ru-RU" sz="1200" dirty="0">
                <a:ea typeface="Times New Roman" panose="02020603050405020304" pitchFamily="18" charset="0"/>
              </a:rPr>
              <a:t> </a:t>
            </a:r>
            <a:endParaRPr lang="ru-RU" altLang="ru-RU" sz="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CCE086-8EFD-DDAC-F0BF-472A05A16CFB}"/>
              </a:ext>
            </a:extLst>
          </p:cNvPr>
          <p:cNvSpPr txBox="1"/>
          <p:nvPr/>
        </p:nvSpPr>
        <p:spPr>
          <a:xfrm>
            <a:off x="40639" y="5612825"/>
            <a:ext cx="114067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научись сначала правильно вязать узлы,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 а потом потренируйся завязывать их ещё и быстро.</a:t>
            </a:r>
            <a:endParaRPr kumimoji="0" lang="ru-RU" altLang="ru-RU" sz="2400" b="1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Book Antiqua" panose="02040602050305030304" pitchFamily="18" charset="0"/>
            </a:endParaRPr>
          </a:p>
        </p:txBody>
      </p:sp>
      <p:pic>
        <p:nvPicPr>
          <p:cNvPr id="6" name="Рисунок 5" descr="Секундомер">
            <a:extLst>
              <a:ext uri="{FF2B5EF4-FFF2-40B4-BE49-F238E27FC236}">
                <a16:creationId xmlns:a16="http://schemas.microsoft.com/office/drawing/2014/main" id="{74516437-269D-DABE-FC51-2F1DCE09F8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954171" y="5603261"/>
            <a:ext cx="748504" cy="748504"/>
          </a:xfrm>
          <a:prstGeom prst="rect">
            <a:avLst/>
          </a:prstGeom>
        </p:spPr>
      </p:pic>
      <p:pic>
        <p:nvPicPr>
          <p:cNvPr id="11" name="Рисунок 10" descr="Направленный вправо указательный палец, тыльная сторона руки">
            <a:extLst>
              <a:ext uri="{FF2B5EF4-FFF2-40B4-BE49-F238E27FC236}">
                <a16:creationId xmlns:a16="http://schemas.microsoft.com/office/drawing/2014/main" id="{34BE74B6-B2D1-CADF-5194-D6C796E2D89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489325" y="5575618"/>
            <a:ext cx="770739" cy="7707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8DAFD3-D4C5-9085-B268-46E196C135F0}"/>
              </a:ext>
            </a:extLst>
          </p:cNvPr>
          <p:cNvSpPr txBox="1"/>
          <p:nvPr/>
        </p:nvSpPr>
        <p:spPr>
          <a:xfrm>
            <a:off x="2011252" y="3031179"/>
            <a:ext cx="24097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altLang="ru-RU" sz="1400" b="1" u="sng" dirty="0">
                <a:latin typeface="Arial" panose="020B0604020202020204" pitchFamily="34" charset="0"/>
              </a:rPr>
              <a:t>«Прямой» узел</a:t>
            </a:r>
          </a:p>
        </p:txBody>
      </p:sp>
    </p:spTree>
    <p:extLst>
      <p:ext uri="{BB962C8B-B14F-4D97-AF65-F5344CB8AC3E}">
        <p14:creationId xmlns:p14="http://schemas.microsoft.com/office/powerpoint/2010/main" val="406527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CFA90D7-5250-B346-D613-E97D525341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402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0E7D4C-C96A-A3D1-75F0-81595DD3B9C0}"/>
              </a:ext>
            </a:extLst>
          </p:cNvPr>
          <p:cNvSpPr txBox="1"/>
          <p:nvPr/>
        </p:nvSpPr>
        <p:spPr>
          <a:xfrm>
            <a:off x="829340" y="313435"/>
            <a:ext cx="10462437" cy="62311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3600" b="1" dirty="0">
                <a:solidFill>
                  <a:srgbClr val="0000CC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Словарь туриста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ctr">
              <a:lnSpc>
                <a:spcPct val="115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/</a:t>
            </a:r>
            <a:r>
              <a:rPr lang="ru-RU" sz="14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Командир</a:t>
            </a:r>
            <a:endParaRPr lang="ru-RU" sz="2000" b="1" i="1" u="sng" dirty="0"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Сдаёт рапорт о готовности группы к походу, экскурсии. Отвечает за общий порядок и дисциплину в группе. Участвует в выборе места привала. Следит за выполнением должностных обязанностей и поручений в группе, в составлении режима дня и следит за его выполнением.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ctr">
              <a:lnSpc>
                <a:spcPct val="115000"/>
              </a:lnSpc>
            </a:pPr>
            <a:r>
              <a:rPr lang="ru-RU" sz="1400" b="1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 Штурман</a:t>
            </a:r>
          </a:p>
          <a:p>
            <a:pPr indent="450215" algn="just">
              <a:lnSpc>
                <a:spcPct val="115000"/>
              </a:lnSpc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Рисует схему маршрута группы на прогулке, экскурсии. Умеет ориентироваться по топографическим картам. Знает технику безопасности движения группы в походе и на экскурсии и умеет их объяснить. Назначает направляющего и замыкающего, объясняет им их обязанности.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ctr">
              <a:lnSpc>
                <a:spcPct val="115000"/>
              </a:lnSpc>
            </a:pPr>
            <a:r>
              <a:rPr lang="ru-RU" sz="1400" b="1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 Знаток техники безопасности на прогулке</a:t>
            </a:r>
          </a:p>
          <a:p>
            <a:pPr indent="450215" algn="just">
              <a:lnSpc>
                <a:spcPct val="115000"/>
              </a:lnSpc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Знает правила посадки и выхода группы из городского транспорта. Следит за правильностью движения группы по населённому пункту, проезжей дороге, через кустарник. Умеет подстраховать товарища, переходящего через ручей, канаву. Знает основные правила техники безопасности в походе, умеет объяснить их товарищам (дежурному повару, костровому, штурману и др.).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ctr">
              <a:lnSpc>
                <a:spcPct val="115000"/>
              </a:lnSpc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400" b="1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Костровой</a:t>
            </a:r>
          </a:p>
          <a:p>
            <a:pPr indent="450215" algn="just">
              <a:lnSpc>
                <a:spcPct val="115000"/>
              </a:lnSpc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Знает виды костров, их назначение. Правила заготовки дров, правила разжигания костра и правила техники безопасности при пользовании костром. Следит за работой поваров и дежурных.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ctr">
              <a:lnSpc>
                <a:spcPct val="115000"/>
              </a:lnSpc>
            </a:pPr>
            <a:r>
              <a:rPr lang="ru-RU" sz="1400" b="1" i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Реммастер</a:t>
            </a:r>
            <a:endParaRPr lang="ru-RU" sz="1400" b="1" i="1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Следит за сохранностью общего снаряжения, умеет его починить.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прогулку и в поход берёт с собой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ремнабор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Умеет пришить пуговицу, петлю, поставить заплату.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ctr">
              <a:lnSpc>
                <a:spcPct val="115000"/>
              </a:lnSpc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400" b="1" i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Завпит</a:t>
            </a:r>
            <a:r>
              <a:rPr lang="ru-RU" sz="1400" b="1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(ответственный за питание)</a:t>
            </a:r>
          </a:p>
          <a:p>
            <a:pPr indent="450215" algn="just">
              <a:lnSpc>
                <a:spcPct val="115000"/>
              </a:lnSpc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Отвечает за организацию перекуса на прогулке, за работу дежурных поваров (соблюдение гигиенических требований при приготовлении пищи) в походе. Отвечает за общую посуду и за хранение продуктов.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ctr">
              <a:lnSpc>
                <a:spcPct val="115000"/>
              </a:lnSpc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35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C0E7D4C-C96A-A3D1-75F0-81595DD3B9C0}"/>
              </a:ext>
            </a:extLst>
          </p:cNvPr>
          <p:cNvSpPr txBox="1"/>
          <p:nvPr/>
        </p:nvSpPr>
        <p:spPr>
          <a:xfrm>
            <a:off x="635000" y="668821"/>
            <a:ext cx="11176000" cy="5520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3600" b="1" dirty="0">
                <a:solidFill>
                  <a:srgbClr val="0000CC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Словарь туриста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ctr">
              <a:lnSpc>
                <a:spcPct val="115000"/>
              </a:lnSpc>
            </a:pPr>
            <a:r>
              <a:rPr lang="ru-RU" sz="1600" b="1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Санитар</a:t>
            </a:r>
          </a:p>
          <a:p>
            <a:pPr indent="450215" algn="just">
              <a:lnSpc>
                <a:spcPct val="115000"/>
              </a:lnSpc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Отвечает за аптечку, следит за её заполнением. Участвует в составлении режима дня на прогулке, в походе, на экскурсии. Принимает место привала и стол для перекуса и обеда. Умеет прижечь рану, остановить кровь из носа, знает, как уберечься от обморожения и солнечного удара, умеет оказать помощь. Знает, как перенести пострадавшего. Умеет делать простейшие повязки. Следит за выполнением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туристятами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личной гигиены, гигиены питания, питьевого режима на прогулке, в походе. Учит других всему, что знает и умеет сам.</a:t>
            </a:r>
          </a:p>
          <a:p>
            <a:pPr indent="450215" algn="ctr">
              <a:lnSpc>
                <a:spcPct val="115000"/>
              </a:lnSpc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600" b="1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Физорг</a:t>
            </a:r>
          </a:p>
          <a:p>
            <a:pPr indent="450215">
              <a:lnSpc>
                <a:spcPct val="115000"/>
              </a:lnSpc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Отвечает за спортивный инвентарь. Организует игры во время движения группы (словесные), физкультминутки, динамические паузы на занятиях, игры на привале. Участвует в составлении режима дня в походе.</a:t>
            </a:r>
          </a:p>
          <a:p>
            <a:pPr indent="450215" algn="ctr">
              <a:lnSpc>
                <a:spcPct val="115000"/>
              </a:lnSpc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600" b="1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Редактор походного дневника</a:t>
            </a:r>
          </a:p>
          <a:p>
            <a:pPr indent="450215">
              <a:lnSpc>
                <a:spcPct val="115000"/>
              </a:lnSpc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Ведёт простейшие записи в походном дневнике. Помогает группе составлять отчёты о прогулках, экскурсиях, походах.  </a:t>
            </a:r>
          </a:p>
          <a:p>
            <a:pPr indent="450215" algn="ctr">
              <a:lnSpc>
                <a:spcPct val="115000"/>
              </a:lnSpc>
            </a:pPr>
            <a:r>
              <a:rPr lang="ru-RU" sz="1600" b="1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Знаток охраны природы</a:t>
            </a:r>
          </a:p>
          <a:p>
            <a:pPr indent="450215" algn="just">
              <a:lnSpc>
                <a:spcPct val="115000"/>
              </a:lnSpc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Вместе с командиром, выбирает место привала. Принимает место привала и стол с санитаром. Строго следит за выполнением правил: не сори, не навреди, после нас – лучше, чем  до нас. Знает основные правила охраны природы. Объясняет их группе. Следит за выполнением девизов: сорил другой – убери ты; всё живое полезно; не вмешивайся в живую жизнь природы, если не требуется твоя помощь.</a:t>
            </a:r>
          </a:p>
          <a:p>
            <a:pPr indent="450215">
              <a:lnSpc>
                <a:spcPct val="115000"/>
              </a:lnSpc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95753F6-849E-7901-F32C-D6215465F7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4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18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</TotalTime>
  <Words>1312</Words>
  <Application>Microsoft Office PowerPoint</Application>
  <PresentationFormat>Широкоэкранный</PresentationFormat>
  <Paragraphs>101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Book Antiqua</vt:lpstr>
      <vt:lpstr>Calibri</vt:lpstr>
      <vt:lpstr>Calibri Light</vt:lpstr>
      <vt:lpstr>Monotype Corsiva</vt:lpstr>
      <vt:lpstr>Times New Roman</vt:lpstr>
      <vt:lpstr>TimesNewRomanPSMT</vt:lpstr>
      <vt:lpstr>Тема Office</vt:lpstr>
      <vt:lpstr>«Готовимся в поход»</vt:lpstr>
      <vt:lpstr>Правила поведения в походе.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Рыбка Золотая</dc:creator>
  <cp:lastModifiedBy>Рыбка Золотая</cp:lastModifiedBy>
  <cp:revision>2</cp:revision>
  <dcterms:created xsi:type="dcterms:W3CDTF">2024-04-23T06:44:58Z</dcterms:created>
  <dcterms:modified xsi:type="dcterms:W3CDTF">2024-04-23T11:59:30Z</dcterms:modified>
</cp:coreProperties>
</file>