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9" r:id="rId4"/>
    <p:sldId id="272" r:id="rId5"/>
    <p:sldId id="260" r:id="rId6"/>
    <p:sldId id="278" r:id="rId7"/>
    <p:sldId id="279" r:id="rId8"/>
    <p:sldId id="261" r:id="rId9"/>
    <p:sldId id="262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3" r:id="rId18"/>
    <p:sldId id="282" r:id="rId19"/>
    <p:sldId id="281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Прямоугольник 85"/>
          <p:cNvSpPr/>
          <p:nvPr userDrawn="1"/>
        </p:nvSpPr>
        <p:spPr>
          <a:xfrm>
            <a:off x="714348" y="285728"/>
            <a:ext cx="8215370" cy="6357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6642556"/>
            <a:ext cx="150016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kern="12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© Фокина Лидия Петровна </a:t>
            </a:r>
            <a:endParaRPr lang="ru-RU" sz="800" kern="1200" dirty="0">
              <a:solidFill>
                <a:schemeClr val="accent5">
                  <a:lumMod val="40000"/>
                  <a:lumOff val="60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 userDrawn="1"/>
        </p:nvGrpSpPr>
        <p:grpSpPr>
          <a:xfrm rot="10800000">
            <a:off x="357158" y="6147194"/>
            <a:ext cx="821538" cy="250033"/>
            <a:chOff x="2714612" y="1428736"/>
            <a:chExt cx="2857520" cy="785818"/>
          </a:xfrm>
        </p:grpSpPr>
        <p:sp>
          <p:nvSpPr>
            <p:cNvPr id="9" name="Овал 8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 userDrawn="1"/>
        </p:nvGrpSpPr>
        <p:grpSpPr>
          <a:xfrm rot="10800000">
            <a:off x="357158" y="5436391"/>
            <a:ext cx="821538" cy="250033"/>
            <a:chOff x="2714612" y="1428736"/>
            <a:chExt cx="2857520" cy="785818"/>
          </a:xfrm>
        </p:grpSpPr>
        <p:sp>
          <p:nvSpPr>
            <p:cNvPr id="15" name="Овал 14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 userDrawn="1"/>
        </p:nvGrpSpPr>
        <p:grpSpPr>
          <a:xfrm rot="10800000">
            <a:off x="357158" y="4725588"/>
            <a:ext cx="821538" cy="250033"/>
            <a:chOff x="2714612" y="1428736"/>
            <a:chExt cx="2857520" cy="785818"/>
          </a:xfrm>
        </p:grpSpPr>
        <p:sp>
          <p:nvSpPr>
            <p:cNvPr id="88" name="Овал 8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Овал 9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Скругленный прямоугольник 9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3" name="Группа 92"/>
          <p:cNvGrpSpPr/>
          <p:nvPr userDrawn="1"/>
        </p:nvGrpSpPr>
        <p:grpSpPr>
          <a:xfrm rot="10800000">
            <a:off x="357158" y="4014785"/>
            <a:ext cx="821538" cy="250033"/>
            <a:chOff x="2714612" y="1428736"/>
            <a:chExt cx="2857520" cy="785818"/>
          </a:xfrm>
        </p:grpSpPr>
        <p:sp>
          <p:nvSpPr>
            <p:cNvPr id="94" name="Овал 9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9" name="Группа 98"/>
          <p:cNvGrpSpPr/>
          <p:nvPr userDrawn="1"/>
        </p:nvGrpSpPr>
        <p:grpSpPr>
          <a:xfrm rot="10800000">
            <a:off x="357158" y="3303982"/>
            <a:ext cx="821538" cy="250033"/>
            <a:chOff x="2714612" y="1428736"/>
            <a:chExt cx="2857520" cy="785818"/>
          </a:xfrm>
        </p:grpSpPr>
        <p:sp>
          <p:nvSpPr>
            <p:cNvPr id="100" name="Овал 99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5" name="Группа 104"/>
          <p:cNvGrpSpPr/>
          <p:nvPr userDrawn="1"/>
        </p:nvGrpSpPr>
        <p:grpSpPr>
          <a:xfrm rot="10800000">
            <a:off x="357158" y="2593179"/>
            <a:ext cx="821538" cy="250033"/>
            <a:chOff x="2714612" y="1428736"/>
            <a:chExt cx="2857520" cy="785818"/>
          </a:xfrm>
        </p:grpSpPr>
        <p:sp>
          <p:nvSpPr>
            <p:cNvPr id="106" name="Овал 105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Овал 108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Скругленный прямоугольник 109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 userDrawn="1"/>
        </p:nvGrpSpPr>
        <p:grpSpPr>
          <a:xfrm rot="10800000">
            <a:off x="357158" y="1882376"/>
            <a:ext cx="821538" cy="250033"/>
            <a:chOff x="2714612" y="1428736"/>
            <a:chExt cx="2857520" cy="785818"/>
          </a:xfrm>
        </p:grpSpPr>
        <p:sp>
          <p:nvSpPr>
            <p:cNvPr id="112" name="Овал 111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7" name="Группа 116"/>
          <p:cNvGrpSpPr/>
          <p:nvPr userDrawn="1"/>
        </p:nvGrpSpPr>
        <p:grpSpPr>
          <a:xfrm rot="10800000">
            <a:off x="357158" y="1171573"/>
            <a:ext cx="821538" cy="250033"/>
            <a:chOff x="2714612" y="1428736"/>
            <a:chExt cx="2857520" cy="785818"/>
          </a:xfrm>
        </p:grpSpPr>
        <p:sp>
          <p:nvSpPr>
            <p:cNvPr id="118" name="Овал 11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3" name="Группа 122"/>
          <p:cNvGrpSpPr/>
          <p:nvPr userDrawn="1"/>
        </p:nvGrpSpPr>
        <p:grpSpPr>
          <a:xfrm rot="10800000">
            <a:off x="357158" y="460770"/>
            <a:ext cx="821538" cy="250033"/>
            <a:chOff x="2714612" y="1428736"/>
            <a:chExt cx="2857520" cy="785818"/>
          </a:xfrm>
        </p:grpSpPr>
        <p:sp>
          <p:nvSpPr>
            <p:cNvPr id="124" name="Овал 12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Скругленный прямоугольник 12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925276" y="548680"/>
            <a:ext cx="8143932" cy="5324535"/>
            <a:chOff x="1301202" y="197911"/>
            <a:chExt cx="7165477" cy="573603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301202" y="197911"/>
              <a:ext cx="7165477" cy="57360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60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eiryo UI" panose="020B0604030504040204" pitchFamily="34" charset="-128"/>
                  <a:ea typeface="Meiryo UI" panose="020B0604030504040204" pitchFamily="34" charset="-128"/>
                  <a:cs typeface="Meiryo UI" panose="020B0604030504040204" pitchFamily="34" charset="-128"/>
                </a:rPr>
                <a:t>Использование алгоритмов</a:t>
              </a:r>
            </a:p>
            <a:p>
              <a:pPr algn="ctr">
                <a:defRPr/>
              </a:pPr>
              <a:endParaRPr lang="ru-RU" sz="6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  <a:p>
              <a:pPr algn="ctr">
                <a:defRPr/>
              </a:pPr>
              <a:r>
                <a:rPr lang="ru-RU" sz="8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Propisi" panose="02000508030000020003" pitchFamily="2" charset="0"/>
                </a:rPr>
                <a:t>Безударная гласная </a:t>
              </a:r>
            </a:p>
            <a:p>
              <a:pPr algn="ctr">
                <a:defRPr/>
              </a:pPr>
              <a:r>
                <a:rPr lang="ru-RU" sz="8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Propisi" panose="02000508030000020003" pitchFamily="2" charset="0"/>
                </a:rPr>
                <a:t>в корне слова</a:t>
              </a:r>
              <a:endParaRPr lang="ru-RU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Propisi" panose="02000508030000020003" pitchFamily="2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187089" y="5085184"/>
              <a:ext cx="5084703" cy="3978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dirty="0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476672"/>
            <a:ext cx="663271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Спишите, вставляя пропущенные буквы и </a:t>
            </a:r>
          </a:p>
          <a:p>
            <a:r>
              <a:rPr lang="ru-RU" sz="2800" dirty="0" smtClean="0"/>
              <a:t>оставляя в скобках только то слово, </a:t>
            </a:r>
          </a:p>
          <a:p>
            <a:r>
              <a:rPr lang="ru-RU" sz="2800" dirty="0" smtClean="0"/>
              <a:t>которое является проверочным.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2348879"/>
            <a:ext cx="3146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1. </a:t>
            </a:r>
            <a:r>
              <a:rPr lang="ru-RU" sz="3600" dirty="0" err="1" smtClean="0"/>
              <a:t>Хв</a:t>
            </a:r>
            <a:r>
              <a:rPr lang="ru-RU" sz="3600" dirty="0" smtClean="0"/>
              <a:t>…</a:t>
            </a:r>
            <a:r>
              <a:rPr lang="ru-RU" sz="3600" dirty="0" err="1" smtClean="0"/>
              <a:t>стливый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2318101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10138" y="2379656"/>
            <a:ext cx="1597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хвост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042240" y="2347577"/>
            <a:ext cx="23730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хвастаться)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610138" y="2379656"/>
            <a:ext cx="324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5883442" y="2379656"/>
            <a:ext cx="324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</a:t>
            </a:r>
            <a:endParaRPr lang="ru-RU" sz="36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588224" y="2852936"/>
            <a:ext cx="21602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08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476672"/>
            <a:ext cx="663271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Спишите, вставляя пропущенные буквы и </a:t>
            </a:r>
          </a:p>
          <a:p>
            <a:r>
              <a:rPr lang="ru-RU" sz="2800" dirty="0" smtClean="0"/>
              <a:t>оставляя в скобках только то слово, </a:t>
            </a:r>
          </a:p>
          <a:p>
            <a:r>
              <a:rPr lang="ru-RU" sz="2800" dirty="0" smtClean="0"/>
              <a:t>которое является проверочным.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406611" y="2373642"/>
            <a:ext cx="32848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2. К…</a:t>
            </a:r>
            <a:r>
              <a:rPr lang="ru-RU" sz="3600" dirty="0" err="1" smtClean="0"/>
              <a:t>менистый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17836" y="2298486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10138" y="2379656"/>
            <a:ext cx="1597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ком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042240" y="2347577"/>
            <a:ext cx="17584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камень)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610138" y="2379656"/>
            <a:ext cx="324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5883442" y="2379656"/>
            <a:ext cx="324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</a:t>
            </a:r>
            <a:endParaRPr lang="ru-RU" sz="36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306022" y="2852936"/>
            <a:ext cx="21602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1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476672"/>
            <a:ext cx="663271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Спишите, вставляя пропущенные буквы и </a:t>
            </a:r>
          </a:p>
          <a:p>
            <a:r>
              <a:rPr lang="ru-RU" sz="2800" dirty="0" smtClean="0"/>
              <a:t>оставляя в скобках только то слово, </a:t>
            </a:r>
          </a:p>
          <a:p>
            <a:r>
              <a:rPr lang="ru-RU" sz="2800" dirty="0" smtClean="0"/>
              <a:t>которое является проверочным.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505122" y="2385879"/>
            <a:ext cx="37780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3. М…</a:t>
            </a:r>
            <a:r>
              <a:rPr lang="ru-RU" sz="3600" dirty="0" err="1" smtClean="0"/>
              <a:t>ролюбивый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39998" y="2343827"/>
            <a:ext cx="47000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8896" y="2343827"/>
            <a:ext cx="1597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мера)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5283144" y="2368663"/>
            <a:ext cx="1233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(мир       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6354151" y="2393093"/>
            <a:ext cx="324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)</a:t>
            </a:r>
            <a:endParaRPr lang="ru-RU" sz="36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839931" y="2971419"/>
            <a:ext cx="24755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81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476672"/>
            <a:ext cx="663271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Спишите, вставляя пропущенные буквы и </a:t>
            </a:r>
          </a:p>
          <a:p>
            <a:r>
              <a:rPr lang="ru-RU" sz="2800" dirty="0" smtClean="0"/>
              <a:t>оставляя в скобках только то слово, </a:t>
            </a:r>
          </a:p>
          <a:p>
            <a:r>
              <a:rPr lang="ru-RU" sz="2800" dirty="0" smtClean="0"/>
              <a:t>которое является проверочным.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2348879"/>
            <a:ext cx="34824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4. </a:t>
            </a:r>
            <a:r>
              <a:rPr lang="ru-RU" sz="3600" dirty="0" err="1" smtClean="0"/>
              <a:t>Раздр</a:t>
            </a:r>
            <a:r>
              <a:rPr lang="ru-RU" sz="3600" dirty="0" smtClean="0"/>
              <a:t>…</a:t>
            </a:r>
            <a:r>
              <a:rPr lang="ru-RU" sz="3600" dirty="0" err="1" smtClean="0"/>
              <a:t>жение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01495" y="2293836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4266" y="2280710"/>
            <a:ext cx="1597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</a:t>
            </a:r>
            <a:r>
              <a:rPr lang="ru-RU" sz="2800" dirty="0" smtClean="0"/>
              <a:t>дрожь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425021" y="2324613"/>
            <a:ext cx="1923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дразнит)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934266" y="2355391"/>
            <a:ext cx="324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6126590" y="2324613"/>
            <a:ext cx="324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</a:t>
            </a:r>
            <a:endParaRPr lang="ru-RU" sz="36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020272" y="2904739"/>
            <a:ext cx="24755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79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476672"/>
            <a:ext cx="663271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Спишите, вставляя пропущенные буквы и </a:t>
            </a:r>
          </a:p>
          <a:p>
            <a:r>
              <a:rPr lang="ru-RU" sz="2800" dirty="0" smtClean="0"/>
              <a:t>оставляя в скобках только то слово, </a:t>
            </a:r>
          </a:p>
          <a:p>
            <a:r>
              <a:rPr lang="ru-RU" sz="2800" dirty="0" smtClean="0"/>
              <a:t>которое является проверочным.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2348879"/>
            <a:ext cx="2803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5. </a:t>
            </a:r>
            <a:r>
              <a:rPr lang="ru-RU" sz="3600" dirty="0" err="1" smtClean="0"/>
              <a:t>Запл</a:t>
            </a:r>
            <a:r>
              <a:rPr lang="ru-RU" sz="3600" dirty="0" smtClean="0"/>
              <a:t>…</a:t>
            </a:r>
            <a:r>
              <a:rPr lang="ru-RU" sz="3600" dirty="0" err="1" smtClean="0"/>
              <a:t>тить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23614" y="2293836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93201" y="1808691"/>
            <a:ext cx="1895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плотный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288652" y="2293836"/>
            <a:ext cx="1420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плата)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251984" y="2348878"/>
            <a:ext cx="324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6126590" y="2324613"/>
            <a:ext cx="324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</a:t>
            </a:r>
            <a:endParaRPr lang="ru-RU" sz="36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875291" y="2852936"/>
            <a:ext cx="24755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01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476672"/>
            <a:ext cx="663271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Спишите, вставляя пропущенные буквы и </a:t>
            </a:r>
          </a:p>
          <a:p>
            <a:r>
              <a:rPr lang="ru-RU" sz="2800" dirty="0" smtClean="0"/>
              <a:t>оставляя в скобках только то слово, </a:t>
            </a:r>
          </a:p>
          <a:p>
            <a:r>
              <a:rPr lang="ru-RU" sz="2800" dirty="0" smtClean="0"/>
              <a:t>которое является проверочным.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2348879"/>
            <a:ext cx="294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6. </a:t>
            </a:r>
            <a:r>
              <a:rPr lang="ru-RU" sz="3600" dirty="0" err="1" smtClean="0"/>
              <a:t>Пок</a:t>
            </a:r>
            <a:r>
              <a:rPr lang="ru-RU" sz="3600" dirty="0" smtClean="0"/>
              <a:t>…</a:t>
            </a:r>
            <a:r>
              <a:rPr lang="ru-RU" sz="3600" dirty="0" err="1" smtClean="0"/>
              <a:t>зания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71617" y="2327717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016" y="2358495"/>
            <a:ext cx="123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козы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288654" y="2330244"/>
            <a:ext cx="1881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кажется)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706572" y="2358494"/>
            <a:ext cx="324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6126590" y="2324613"/>
            <a:ext cx="324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</a:t>
            </a:r>
            <a:endParaRPr lang="ru-RU" sz="36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588224" y="2852936"/>
            <a:ext cx="24755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476672"/>
            <a:ext cx="663271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Спишите, вставляя пропущенные буквы и </a:t>
            </a:r>
          </a:p>
          <a:p>
            <a:r>
              <a:rPr lang="ru-RU" sz="2800" dirty="0" smtClean="0"/>
              <a:t>оставляя в скобках только то слово, </a:t>
            </a:r>
          </a:p>
          <a:p>
            <a:r>
              <a:rPr lang="ru-RU" sz="2800" dirty="0" smtClean="0"/>
              <a:t>которое является проверочным.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2337542"/>
            <a:ext cx="2815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7. П…</a:t>
            </a:r>
            <a:r>
              <a:rPr lang="ru-RU" sz="3600" dirty="0" err="1" smtClean="0"/>
              <a:t>лезный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15344" y="2316091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1116" y="2316091"/>
            <a:ext cx="162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поле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5598159" y="2316090"/>
            <a:ext cx="1668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польза)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229834" y="2358494"/>
            <a:ext cx="324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5436096" y="2324613"/>
            <a:ext cx="324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</a:t>
            </a:r>
            <a:endParaRPr lang="ru-RU" sz="36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889991" y="2852936"/>
            <a:ext cx="24755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2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1628800"/>
            <a:ext cx="651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Сохраните файл в своей папке под именем  </a:t>
            </a:r>
            <a:r>
              <a:rPr lang="ru-RU" b="1" dirty="0" smtClean="0"/>
              <a:t>Безударная гласная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2571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548680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/>
              <a:t>Отв</a:t>
            </a:r>
            <a:r>
              <a:rPr lang="ru-RU" sz="2800" b="1" dirty="0" smtClean="0"/>
              <a:t>…</a:t>
            </a:r>
            <a:r>
              <a:rPr lang="ru-RU" sz="2800" b="1" dirty="0" err="1" smtClean="0"/>
              <a:t>рить</a:t>
            </a:r>
            <a:r>
              <a:rPr lang="ru-RU" sz="2800" b="1" dirty="0" smtClean="0"/>
              <a:t> </a:t>
            </a:r>
            <a:r>
              <a:rPr lang="ru-RU" sz="2800" b="1" dirty="0"/>
              <a:t>дверь – </a:t>
            </a:r>
            <a:r>
              <a:rPr lang="ru-RU" sz="2800" b="1" dirty="0" err="1" smtClean="0"/>
              <a:t>отв</a:t>
            </a:r>
            <a:r>
              <a:rPr lang="ru-RU" dirty="0"/>
              <a:t>…</a:t>
            </a:r>
            <a:r>
              <a:rPr lang="ru-RU" sz="2800" b="1" dirty="0" err="1" smtClean="0"/>
              <a:t>рить</a:t>
            </a:r>
            <a:r>
              <a:rPr lang="ru-RU" sz="2800" b="1" dirty="0" smtClean="0"/>
              <a:t> </a:t>
            </a:r>
            <a:r>
              <a:rPr lang="ru-RU" sz="2800" b="1" dirty="0"/>
              <a:t>макароны</a:t>
            </a:r>
          </a:p>
          <a:p>
            <a:r>
              <a:rPr lang="ru-RU" sz="2800" b="1" dirty="0" smtClean="0"/>
              <a:t>пол</a:t>
            </a:r>
            <a:r>
              <a:rPr lang="ru-RU" dirty="0"/>
              <a:t>…</a:t>
            </a:r>
            <a:r>
              <a:rPr lang="ru-RU" sz="2800" b="1" dirty="0" err="1" smtClean="0"/>
              <a:t>скать</a:t>
            </a:r>
            <a:r>
              <a:rPr lang="ru-RU" sz="2800" b="1" dirty="0" smtClean="0"/>
              <a:t> </a:t>
            </a:r>
            <a:r>
              <a:rPr lang="ru-RU" sz="2800" b="1" dirty="0"/>
              <a:t>бельё – </a:t>
            </a:r>
            <a:r>
              <a:rPr lang="ru-RU" sz="2800" b="1" dirty="0" smtClean="0"/>
              <a:t>пол</a:t>
            </a:r>
            <a:r>
              <a:rPr lang="ru-RU" dirty="0"/>
              <a:t>…</a:t>
            </a:r>
            <a:r>
              <a:rPr lang="ru-RU" sz="2800" b="1" dirty="0" err="1" smtClean="0"/>
              <a:t>скать</a:t>
            </a:r>
            <a:r>
              <a:rPr lang="ru-RU" sz="2800" b="1" dirty="0" smtClean="0"/>
              <a:t> </a:t>
            </a:r>
            <a:r>
              <a:rPr lang="ru-RU" sz="2800" b="1" dirty="0"/>
              <a:t>собачонку</a:t>
            </a:r>
          </a:p>
          <a:p>
            <a:r>
              <a:rPr lang="ru-RU" sz="2800" b="1" dirty="0" err="1" smtClean="0"/>
              <a:t>посв</a:t>
            </a:r>
            <a:r>
              <a:rPr lang="ru-RU" dirty="0"/>
              <a:t>…</a:t>
            </a:r>
            <a:r>
              <a:rPr lang="ru-RU" sz="2800" b="1" dirty="0" err="1" smtClean="0"/>
              <a:t>тить</a:t>
            </a:r>
            <a:r>
              <a:rPr lang="ru-RU" sz="2800" b="1" dirty="0" smtClean="0"/>
              <a:t> </a:t>
            </a:r>
            <a:r>
              <a:rPr lang="ru-RU" sz="2800" b="1" dirty="0"/>
              <a:t>фонариком – </a:t>
            </a:r>
            <a:r>
              <a:rPr lang="ru-RU" sz="2800" b="1" dirty="0" err="1" smtClean="0"/>
              <a:t>посв</a:t>
            </a:r>
            <a:r>
              <a:rPr lang="ru-RU" dirty="0"/>
              <a:t>…</a:t>
            </a:r>
            <a:r>
              <a:rPr lang="ru-RU" sz="2800" b="1" dirty="0" err="1" smtClean="0"/>
              <a:t>тить</a:t>
            </a:r>
            <a:r>
              <a:rPr lang="ru-RU" sz="2800" b="1" dirty="0" smtClean="0"/>
              <a:t> </a:t>
            </a:r>
            <a:r>
              <a:rPr lang="ru-RU" sz="2800" b="1" dirty="0"/>
              <a:t>в студенты</a:t>
            </a:r>
          </a:p>
          <a:p>
            <a:r>
              <a:rPr lang="ru-RU" sz="2800" b="1" dirty="0" smtClean="0"/>
              <a:t>ум</a:t>
            </a:r>
            <a:r>
              <a:rPr lang="ru-RU" dirty="0"/>
              <a:t>…</a:t>
            </a:r>
            <a:r>
              <a:rPr lang="ru-RU" sz="2800" b="1" dirty="0" err="1" smtClean="0"/>
              <a:t>лять</a:t>
            </a:r>
            <a:r>
              <a:rPr lang="ru-RU" sz="2800" b="1" dirty="0" smtClean="0"/>
              <a:t> </a:t>
            </a:r>
            <a:r>
              <a:rPr lang="ru-RU" sz="2800" b="1" dirty="0"/>
              <a:t>о помощи – </a:t>
            </a:r>
            <a:r>
              <a:rPr lang="ru-RU" sz="2800" b="1" dirty="0" smtClean="0"/>
              <a:t>ум</a:t>
            </a:r>
            <a:r>
              <a:rPr lang="ru-RU" dirty="0"/>
              <a:t>…</a:t>
            </a:r>
            <a:r>
              <a:rPr lang="ru-RU" sz="2800" b="1" dirty="0" err="1" smtClean="0"/>
              <a:t>лять</a:t>
            </a:r>
            <a:r>
              <a:rPr lang="ru-RU" sz="2800" b="1" dirty="0" smtClean="0"/>
              <a:t> </a:t>
            </a:r>
            <a:r>
              <a:rPr lang="ru-RU" sz="2800" b="1" dirty="0"/>
              <a:t>заслуги</a:t>
            </a:r>
          </a:p>
          <a:p>
            <a:r>
              <a:rPr lang="ru-RU" sz="2800" b="1" dirty="0" err="1" smtClean="0"/>
              <a:t>прор</a:t>
            </a:r>
            <a:r>
              <a:rPr lang="ru-RU" dirty="0"/>
              <a:t>…</a:t>
            </a:r>
            <a:r>
              <a:rPr lang="ru-RU" sz="2800" b="1" dirty="0" err="1" smtClean="0"/>
              <a:t>дить</a:t>
            </a:r>
            <a:r>
              <a:rPr lang="ru-RU" sz="2800" b="1" dirty="0" smtClean="0"/>
              <a:t> </a:t>
            </a:r>
            <a:r>
              <a:rPr lang="ru-RU" sz="2800" b="1" dirty="0"/>
              <a:t>морковь – </a:t>
            </a:r>
            <a:r>
              <a:rPr lang="ru-RU" sz="2800" b="1" dirty="0" err="1" smtClean="0"/>
              <a:t>зар</a:t>
            </a:r>
            <a:r>
              <a:rPr lang="ru-RU" dirty="0"/>
              <a:t>…</a:t>
            </a:r>
            <a:r>
              <a:rPr lang="ru-RU" sz="2800" b="1" dirty="0" err="1" smtClean="0"/>
              <a:t>дить</a:t>
            </a:r>
            <a:r>
              <a:rPr lang="ru-RU" sz="2800" b="1" dirty="0" smtClean="0"/>
              <a:t> </a:t>
            </a:r>
            <a:r>
              <a:rPr lang="ru-RU" sz="2800" b="1" dirty="0"/>
              <a:t>ружьё</a:t>
            </a:r>
          </a:p>
          <a:p>
            <a:r>
              <a:rPr lang="ru-RU" sz="2800" b="1" dirty="0" smtClean="0"/>
              <a:t>прим</a:t>
            </a:r>
            <a:r>
              <a:rPr lang="ru-RU" dirty="0"/>
              <a:t>…</a:t>
            </a:r>
            <a:r>
              <a:rPr lang="ru-RU" sz="2800" b="1" dirty="0" err="1" smtClean="0"/>
              <a:t>рять</a:t>
            </a:r>
            <a:r>
              <a:rPr lang="ru-RU" sz="2800" b="1" dirty="0" smtClean="0"/>
              <a:t> </a:t>
            </a:r>
            <a:r>
              <a:rPr lang="ru-RU" sz="2800" b="1" dirty="0"/>
              <a:t>костюм – </a:t>
            </a:r>
            <a:r>
              <a:rPr lang="ru-RU" sz="2800" b="1" dirty="0" smtClean="0"/>
              <a:t>прим</a:t>
            </a:r>
            <a:r>
              <a:rPr lang="ru-RU" dirty="0"/>
              <a:t>…</a:t>
            </a:r>
            <a:r>
              <a:rPr lang="ru-RU" sz="2800" b="1" dirty="0" err="1" smtClean="0"/>
              <a:t>рять</a:t>
            </a:r>
            <a:r>
              <a:rPr lang="ru-RU" sz="2800" b="1" dirty="0" smtClean="0"/>
              <a:t> </a:t>
            </a:r>
            <a:r>
              <a:rPr lang="ru-RU" sz="2800" b="1" dirty="0"/>
              <a:t>врагов</a:t>
            </a:r>
          </a:p>
          <a:p>
            <a:r>
              <a:rPr lang="ru-RU" sz="2800" b="1" dirty="0"/>
              <a:t>страшное </a:t>
            </a:r>
            <a:r>
              <a:rPr lang="ru-RU" sz="2800" b="1" dirty="0" err="1" smtClean="0"/>
              <a:t>прив</a:t>
            </a:r>
            <a:r>
              <a:rPr lang="ru-RU" dirty="0"/>
              <a:t>…</a:t>
            </a:r>
            <a:r>
              <a:rPr lang="ru-RU" sz="2800" b="1" dirty="0" err="1" smtClean="0"/>
              <a:t>дение</a:t>
            </a:r>
            <a:r>
              <a:rPr lang="ru-RU" sz="2800" b="1" dirty="0" smtClean="0"/>
              <a:t> </a:t>
            </a:r>
            <a:r>
              <a:rPr lang="ru-RU" sz="2800" b="1" dirty="0"/>
              <a:t>– </a:t>
            </a:r>
            <a:r>
              <a:rPr lang="ru-RU" sz="2800" b="1" dirty="0" err="1" smtClean="0"/>
              <a:t>прив</a:t>
            </a:r>
            <a:r>
              <a:rPr lang="ru-RU" dirty="0"/>
              <a:t>…</a:t>
            </a:r>
            <a:r>
              <a:rPr lang="ru-RU" sz="2800" b="1" dirty="0" err="1" smtClean="0"/>
              <a:t>дение</a:t>
            </a:r>
            <a:r>
              <a:rPr lang="ru-RU" sz="2800" b="1" dirty="0" smtClean="0"/>
              <a:t> </a:t>
            </a:r>
            <a:r>
              <a:rPr lang="ru-RU" sz="2800" b="1" dirty="0"/>
              <a:t>к присяге</a:t>
            </a:r>
          </a:p>
          <a:p>
            <a:r>
              <a:rPr lang="ru-RU" sz="2800" b="1" dirty="0" err="1" smtClean="0"/>
              <a:t>ув</a:t>
            </a:r>
            <a:r>
              <a:rPr lang="ru-RU" dirty="0"/>
              <a:t>…</a:t>
            </a:r>
            <a:r>
              <a:rPr lang="ru-RU" sz="2800" b="1" dirty="0" smtClean="0"/>
              <a:t>дать </a:t>
            </a:r>
            <a:r>
              <a:rPr lang="ru-RU" sz="2800" b="1" dirty="0"/>
              <a:t>без воды – </a:t>
            </a:r>
            <a:r>
              <a:rPr lang="ru-RU" sz="2800" b="1" dirty="0" err="1" smtClean="0"/>
              <a:t>ув</a:t>
            </a:r>
            <a:r>
              <a:rPr lang="ru-RU" dirty="0"/>
              <a:t>…</a:t>
            </a:r>
            <a:r>
              <a:rPr lang="ru-RU" sz="2800" b="1" dirty="0" smtClean="0"/>
              <a:t>дать </a:t>
            </a:r>
            <a:r>
              <a:rPr lang="ru-RU" sz="2800" b="1" dirty="0"/>
              <a:t>отца</a:t>
            </a:r>
          </a:p>
          <a:p>
            <a:r>
              <a:rPr lang="ru-RU" sz="2800" b="1" dirty="0" err="1" smtClean="0"/>
              <a:t>пос</a:t>
            </a:r>
            <a:r>
              <a:rPr lang="ru-RU" dirty="0"/>
              <a:t>…</a:t>
            </a:r>
            <a:r>
              <a:rPr lang="ru-RU" sz="2800" b="1" dirty="0" smtClean="0"/>
              <a:t>деть </a:t>
            </a:r>
            <a:r>
              <a:rPr lang="ru-RU" sz="2800" b="1" dirty="0"/>
              <a:t>на лавочке – </a:t>
            </a:r>
            <a:r>
              <a:rPr lang="ru-RU" sz="2800" b="1" dirty="0" err="1" smtClean="0"/>
              <a:t>пос</a:t>
            </a:r>
            <a:r>
              <a:rPr lang="ru-RU" dirty="0"/>
              <a:t>…</a:t>
            </a:r>
            <a:r>
              <a:rPr lang="ru-RU" sz="2800" b="1" dirty="0" smtClean="0"/>
              <a:t>деть </a:t>
            </a:r>
            <a:r>
              <a:rPr lang="ru-RU" sz="2800" b="1" dirty="0"/>
              <a:t>от старости</a:t>
            </a:r>
          </a:p>
          <a:p>
            <a:r>
              <a:rPr lang="ru-RU" sz="2800" b="1" dirty="0" err="1" smtClean="0"/>
              <a:t>зап</a:t>
            </a:r>
            <a:r>
              <a:rPr lang="ru-RU" dirty="0"/>
              <a:t>…</a:t>
            </a:r>
            <a:r>
              <a:rPr lang="ru-RU" sz="2800" b="1" dirty="0" err="1" smtClean="0"/>
              <a:t>вать</a:t>
            </a:r>
            <a:r>
              <a:rPr lang="ru-RU" sz="2800" b="1" dirty="0" smtClean="0"/>
              <a:t> </a:t>
            </a:r>
            <a:r>
              <a:rPr lang="ru-RU" sz="2800" b="1" dirty="0"/>
              <a:t>песню – </a:t>
            </a:r>
            <a:r>
              <a:rPr lang="ru-RU" sz="2800" b="1" dirty="0" err="1" smtClean="0"/>
              <a:t>зап</a:t>
            </a:r>
            <a:r>
              <a:rPr lang="ru-RU" dirty="0"/>
              <a:t>…</a:t>
            </a:r>
            <a:r>
              <a:rPr lang="ru-RU" sz="2800" b="1" dirty="0" err="1" smtClean="0"/>
              <a:t>вать</a:t>
            </a:r>
            <a:r>
              <a:rPr lang="ru-RU" sz="2800" b="1" dirty="0" smtClean="0"/>
              <a:t> </a:t>
            </a:r>
            <a:r>
              <a:rPr lang="ru-RU" sz="2800" b="1" dirty="0"/>
              <a:t>лекарство</a:t>
            </a:r>
          </a:p>
        </p:txBody>
      </p:sp>
    </p:spTree>
    <p:extLst>
      <p:ext uri="{BB962C8B-B14F-4D97-AF65-F5344CB8AC3E}">
        <p14:creationId xmlns:p14="http://schemas.microsoft.com/office/powerpoint/2010/main" val="425189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548680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отв</a:t>
            </a:r>
            <a:r>
              <a:rPr lang="ru-RU" sz="2800" b="1" u="sng" dirty="0">
                <a:solidFill>
                  <a:srgbClr val="FF0000"/>
                </a:solidFill>
              </a:rPr>
              <a:t>о</a:t>
            </a:r>
            <a:r>
              <a:rPr lang="ru-RU" sz="2800" b="1" dirty="0"/>
              <a:t>рить дверь – отв</a:t>
            </a:r>
            <a:r>
              <a:rPr lang="ru-RU" sz="2800" b="1" u="sng" dirty="0">
                <a:solidFill>
                  <a:srgbClr val="FF0000"/>
                </a:solidFill>
              </a:rPr>
              <a:t>а</a:t>
            </a:r>
            <a:r>
              <a:rPr lang="ru-RU" sz="2800" b="1" dirty="0"/>
              <a:t>рить макароны</a:t>
            </a:r>
          </a:p>
          <a:p>
            <a:r>
              <a:rPr lang="ru-RU" sz="2800" b="1" dirty="0"/>
              <a:t>пол</a:t>
            </a:r>
            <a:r>
              <a:rPr lang="ru-RU" sz="2800" b="1" u="sng" dirty="0">
                <a:solidFill>
                  <a:srgbClr val="FF0000"/>
                </a:solidFill>
              </a:rPr>
              <a:t>о</a:t>
            </a:r>
            <a:r>
              <a:rPr lang="ru-RU" sz="2800" b="1" dirty="0"/>
              <a:t>скать бельё – пол</a:t>
            </a:r>
            <a:r>
              <a:rPr lang="ru-RU" sz="2800" b="1" u="sng" dirty="0">
                <a:solidFill>
                  <a:srgbClr val="FF0000"/>
                </a:solidFill>
              </a:rPr>
              <a:t>а</a:t>
            </a:r>
            <a:r>
              <a:rPr lang="ru-RU" sz="2800" b="1" dirty="0"/>
              <a:t>скать собачонку</a:t>
            </a:r>
          </a:p>
          <a:p>
            <a:r>
              <a:rPr lang="ru-RU" sz="2800" b="1" dirty="0"/>
              <a:t>посв</a:t>
            </a:r>
            <a:r>
              <a:rPr lang="ru-RU" sz="2800" b="1" u="sng" dirty="0">
                <a:solidFill>
                  <a:srgbClr val="FF0000"/>
                </a:solidFill>
              </a:rPr>
              <a:t>е</a:t>
            </a:r>
            <a:r>
              <a:rPr lang="ru-RU" sz="2800" b="1" dirty="0"/>
              <a:t>тить фонариком – посв</a:t>
            </a:r>
            <a:r>
              <a:rPr lang="ru-RU" sz="2800" b="1" u="sng" dirty="0">
                <a:solidFill>
                  <a:srgbClr val="FF0000"/>
                </a:solidFill>
              </a:rPr>
              <a:t>я</a:t>
            </a:r>
            <a:r>
              <a:rPr lang="ru-RU" sz="2800" b="1" dirty="0"/>
              <a:t>тить в студенты</a:t>
            </a:r>
          </a:p>
          <a:p>
            <a:r>
              <a:rPr lang="ru-RU" sz="2800" b="1" dirty="0"/>
              <a:t>ум</a:t>
            </a:r>
            <a:r>
              <a:rPr lang="ru-RU" sz="2800" b="1" u="sng" dirty="0">
                <a:solidFill>
                  <a:srgbClr val="FF0000"/>
                </a:solidFill>
              </a:rPr>
              <a:t>о</a:t>
            </a:r>
            <a:r>
              <a:rPr lang="ru-RU" sz="2800" b="1" dirty="0"/>
              <a:t>лять о помощи – ум</a:t>
            </a:r>
            <a:r>
              <a:rPr lang="ru-RU" sz="2800" b="1" u="sng" dirty="0">
                <a:solidFill>
                  <a:srgbClr val="FF0000"/>
                </a:solidFill>
              </a:rPr>
              <a:t>а</a:t>
            </a:r>
            <a:r>
              <a:rPr lang="ru-RU" sz="2800" b="1" dirty="0"/>
              <a:t>лять заслуги</a:t>
            </a:r>
          </a:p>
          <a:p>
            <a:r>
              <a:rPr lang="ru-RU" sz="2800" b="1" dirty="0"/>
              <a:t>прор</a:t>
            </a:r>
            <a:r>
              <a:rPr lang="ru-RU" sz="2800" b="1" u="sng" dirty="0">
                <a:solidFill>
                  <a:srgbClr val="FF0000"/>
                </a:solidFill>
              </a:rPr>
              <a:t>е</a:t>
            </a:r>
            <a:r>
              <a:rPr lang="ru-RU" sz="2800" b="1" dirty="0"/>
              <a:t>дить морковь – зар</a:t>
            </a:r>
            <a:r>
              <a:rPr lang="ru-RU" sz="2800" b="1" u="sng" dirty="0">
                <a:solidFill>
                  <a:srgbClr val="FF0000"/>
                </a:solidFill>
              </a:rPr>
              <a:t>я</a:t>
            </a:r>
            <a:r>
              <a:rPr lang="ru-RU" sz="2800" b="1" dirty="0"/>
              <a:t>дить ружьё</a:t>
            </a:r>
          </a:p>
          <a:p>
            <a:r>
              <a:rPr lang="ru-RU" sz="2800" b="1" dirty="0"/>
              <a:t>прим</a:t>
            </a:r>
            <a:r>
              <a:rPr lang="ru-RU" sz="2800" b="1" u="sng" dirty="0">
                <a:solidFill>
                  <a:srgbClr val="FF0000"/>
                </a:solidFill>
              </a:rPr>
              <a:t>е</a:t>
            </a:r>
            <a:r>
              <a:rPr lang="ru-RU" sz="2800" b="1" dirty="0"/>
              <a:t>рять костюм – прим</a:t>
            </a:r>
            <a:r>
              <a:rPr lang="ru-RU" sz="2800" b="1" u="sng" dirty="0">
                <a:solidFill>
                  <a:srgbClr val="FF0000"/>
                </a:solidFill>
              </a:rPr>
              <a:t>и</a:t>
            </a:r>
            <a:r>
              <a:rPr lang="ru-RU" sz="2800" b="1" dirty="0"/>
              <a:t>рять врагов</a:t>
            </a:r>
          </a:p>
          <a:p>
            <a:r>
              <a:rPr lang="ru-RU" sz="2800" b="1" dirty="0"/>
              <a:t>страшное прив</a:t>
            </a:r>
            <a:r>
              <a:rPr lang="ru-RU" sz="2800" b="1" u="sng" dirty="0">
                <a:solidFill>
                  <a:srgbClr val="FF0000"/>
                </a:solidFill>
              </a:rPr>
              <a:t>и</a:t>
            </a:r>
            <a:r>
              <a:rPr lang="ru-RU" sz="2800" b="1" dirty="0"/>
              <a:t>дение – прив</a:t>
            </a:r>
            <a:r>
              <a:rPr lang="ru-RU" sz="2800" b="1" u="sng" dirty="0">
                <a:solidFill>
                  <a:srgbClr val="FF0000"/>
                </a:solidFill>
              </a:rPr>
              <a:t>е</a:t>
            </a:r>
            <a:r>
              <a:rPr lang="ru-RU" sz="2800" b="1" dirty="0"/>
              <a:t>дение к присяге</a:t>
            </a:r>
          </a:p>
          <a:p>
            <a:r>
              <a:rPr lang="ru-RU" sz="2800" b="1" dirty="0"/>
              <a:t>ув</a:t>
            </a:r>
            <a:r>
              <a:rPr lang="ru-RU" sz="2800" b="1" u="sng" dirty="0">
                <a:solidFill>
                  <a:srgbClr val="FF0000"/>
                </a:solidFill>
              </a:rPr>
              <a:t>я</a:t>
            </a:r>
            <a:r>
              <a:rPr lang="ru-RU" sz="2800" b="1" dirty="0"/>
              <a:t>дать без воды – ув</a:t>
            </a:r>
            <a:r>
              <a:rPr lang="ru-RU" sz="2800" b="1" u="sng" dirty="0">
                <a:solidFill>
                  <a:srgbClr val="FF0000"/>
                </a:solidFill>
              </a:rPr>
              <a:t>и</a:t>
            </a:r>
            <a:r>
              <a:rPr lang="ru-RU" sz="2800" b="1" dirty="0"/>
              <a:t>дать отца</a:t>
            </a:r>
          </a:p>
          <a:p>
            <a:r>
              <a:rPr lang="ru-RU" sz="2800" b="1" dirty="0"/>
              <a:t>пос</a:t>
            </a:r>
            <a:r>
              <a:rPr lang="ru-RU" sz="2800" b="1" u="sng" dirty="0">
                <a:solidFill>
                  <a:srgbClr val="FF0000"/>
                </a:solidFill>
              </a:rPr>
              <a:t>и</a:t>
            </a:r>
            <a:r>
              <a:rPr lang="ru-RU" sz="2800" b="1" dirty="0"/>
              <a:t>деть на лавочке – пос</a:t>
            </a:r>
            <a:r>
              <a:rPr lang="ru-RU" sz="2800" b="1" u="sng" dirty="0">
                <a:solidFill>
                  <a:srgbClr val="FF0000"/>
                </a:solidFill>
              </a:rPr>
              <a:t>е</a:t>
            </a:r>
            <a:r>
              <a:rPr lang="ru-RU" sz="2800" b="1" dirty="0"/>
              <a:t>деть от старости</a:t>
            </a:r>
          </a:p>
          <a:p>
            <a:r>
              <a:rPr lang="ru-RU" sz="2800" b="1" dirty="0"/>
              <a:t>зап</a:t>
            </a:r>
            <a:r>
              <a:rPr lang="ru-RU" sz="2800" b="1" u="sng" dirty="0">
                <a:solidFill>
                  <a:srgbClr val="FF0000"/>
                </a:solidFill>
              </a:rPr>
              <a:t>е</a:t>
            </a:r>
            <a:r>
              <a:rPr lang="ru-RU" sz="2800" b="1" dirty="0"/>
              <a:t>вать песню – зап</a:t>
            </a:r>
            <a:r>
              <a:rPr lang="ru-RU" sz="2800" b="1" u="sng" dirty="0">
                <a:solidFill>
                  <a:srgbClr val="FF0000"/>
                </a:solidFill>
              </a:rPr>
              <a:t>и</a:t>
            </a:r>
            <a:r>
              <a:rPr lang="ru-RU" sz="2800" b="1" dirty="0"/>
              <a:t>вать лекарство</a:t>
            </a:r>
          </a:p>
        </p:txBody>
      </p:sp>
    </p:spTree>
    <p:extLst>
      <p:ext uri="{BB962C8B-B14F-4D97-AF65-F5344CB8AC3E}">
        <p14:creationId xmlns:p14="http://schemas.microsoft.com/office/powerpoint/2010/main" val="202356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23728" y="1844824"/>
            <a:ext cx="606768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latin typeface="Propisi" panose="02000508030000020003" pitchFamily="2" charset="0"/>
              </a:rPr>
              <a:t>Тринадцатое марта.</a:t>
            </a:r>
          </a:p>
          <a:p>
            <a:r>
              <a:rPr lang="ru-RU" sz="6000" b="1" dirty="0" smtClean="0">
                <a:latin typeface="Propisi" panose="02000508030000020003" pitchFamily="2" charset="0"/>
              </a:rPr>
              <a:t>Классная работа.</a:t>
            </a:r>
            <a:endParaRPr lang="ru-RU" sz="6000" b="1" dirty="0">
              <a:latin typeface="Propisi" panose="0200050803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15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63888" y="1556792"/>
            <a:ext cx="2106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132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1124744"/>
            <a:ext cx="34226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Итог урока</a:t>
            </a:r>
            <a:endParaRPr lang="ru-RU" sz="5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47664" y="2724763"/>
            <a:ext cx="657943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Расскажите алгоритм </a:t>
            </a:r>
          </a:p>
          <a:p>
            <a:r>
              <a:rPr lang="ru-RU" sz="3600" b="1" dirty="0" smtClean="0"/>
              <a:t>написания безударной гласной </a:t>
            </a:r>
          </a:p>
          <a:p>
            <a:r>
              <a:rPr lang="ru-RU" sz="3600" b="1" dirty="0" smtClean="0"/>
              <a:t>в корне слова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26505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980728"/>
            <a:ext cx="756457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Начало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Прочитай слово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Поставь ударение</a:t>
            </a:r>
          </a:p>
          <a:p>
            <a:pPr marL="342900" indent="-342900">
              <a:buAutoNum type="arabicPeriod"/>
            </a:pPr>
            <a:r>
              <a:rPr lang="ru-RU" dirty="0" smtClean="0"/>
              <a:t>Выдели корень</a:t>
            </a:r>
          </a:p>
          <a:p>
            <a:pPr marL="342900" indent="-342900">
              <a:buAutoNum type="arabicPeriod"/>
            </a:pPr>
            <a:r>
              <a:rPr lang="ru-RU" dirty="0" smtClean="0"/>
              <a:t>Определи безударную гласную в корне</a:t>
            </a:r>
          </a:p>
          <a:p>
            <a:pPr marL="342900" indent="-342900">
              <a:buAutoNum type="arabicPeriod"/>
            </a:pPr>
            <a:r>
              <a:rPr lang="ru-RU" dirty="0" smtClean="0"/>
              <a:t>Можно ли изменить слово так, чтобы ударение падало на эту гласную?</a:t>
            </a:r>
          </a:p>
          <a:p>
            <a:pPr marL="342900" indent="-342900">
              <a:buAutoNum type="arabicPeriod"/>
            </a:pPr>
            <a:r>
              <a:rPr lang="ru-RU" dirty="0" smtClean="0"/>
              <a:t>Если да, то измените слово. </a:t>
            </a:r>
          </a:p>
          <a:p>
            <a:pPr marL="342900" indent="-342900">
              <a:buAutoNum type="arabicPeriod"/>
            </a:pPr>
            <a:r>
              <a:rPr lang="ru-RU" dirty="0" smtClean="0"/>
              <a:t>Если нет, подберите однокоренное слово</a:t>
            </a:r>
          </a:p>
          <a:p>
            <a:pPr marL="342900" indent="-342900">
              <a:buAutoNum type="arabicPeriod"/>
            </a:pPr>
            <a:r>
              <a:rPr lang="ru-RU" dirty="0" smtClean="0"/>
              <a:t>Конец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96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447055"/>
            <a:ext cx="724127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Создайте таблицу, состоящую из 2 столбцов и 5 строк.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Распределите слова в две группы в зависимости от той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части речи, к которой они относятся.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Вставьте пропущенные буквы.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  Заполните таблицу.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2204864"/>
            <a:ext cx="689804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latin typeface="Propisi" panose="02000508030000020003" pitchFamily="2" charset="0"/>
              </a:rPr>
              <a:t>Г…лубка, </a:t>
            </a:r>
            <a:r>
              <a:rPr lang="ru-RU" sz="5400" b="1" dirty="0" err="1" smtClean="0">
                <a:latin typeface="Propisi" panose="02000508030000020003" pitchFamily="2" charset="0"/>
              </a:rPr>
              <a:t>отл</a:t>
            </a:r>
            <a:r>
              <a:rPr lang="ru-RU" sz="5400" b="1" dirty="0" smtClean="0">
                <a:latin typeface="Propisi" panose="02000508030000020003" pitchFamily="2" charset="0"/>
              </a:rPr>
              <a:t>…тел, </a:t>
            </a:r>
            <a:r>
              <a:rPr lang="ru-RU" sz="5400" b="1" dirty="0" err="1" smtClean="0">
                <a:latin typeface="Propisi" panose="02000508030000020003" pitchFamily="2" charset="0"/>
              </a:rPr>
              <a:t>тр</a:t>
            </a:r>
            <a:r>
              <a:rPr lang="ru-RU" sz="5400" b="1" dirty="0" smtClean="0">
                <a:latin typeface="Propisi" panose="02000508030000020003" pitchFamily="2" charset="0"/>
              </a:rPr>
              <a:t>…па, </a:t>
            </a:r>
          </a:p>
          <a:p>
            <a:r>
              <a:rPr lang="ru-RU" sz="5400" b="1" dirty="0" err="1" smtClean="0">
                <a:latin typeface="Propisi" panose="02000508030000020003" pitchFamily="2" charset="0"/>
              </a:rPr>
              <a:t>пос</a:t>
            </a:r>
            <a:r>
              <a:rPr lang="ru-RU" sz="5400" b="1" dirty="0" smtClean="0">
                <a:latin typeface="Propisi" panose="02000508030000020003" pitchFamily="2" charset="0"/>
              </a:rPr>
              <a:t>…</a:t>
            </a:r>
            <a:r>
              <a:rPr lang="ru-RU" sz="5400" b="1" dirty="0" err="1" smtClean="0">
                <a:latin typeface="Propisi" panose="02000508030000020003" pitchFamily="2" charset="0"/>
              </a:rPr>
              <a:t>дить</a:t>
            </a:r>
            <a:r>
              <a:rPr lang="ru-RU" sz="5400" b="1" dirty="0" smtClean="0">
                <a:latin typeface="Propisi" panose="02000508030000020003" pitchFamily="2" charset="0"/>
              </a:rPr>
              <a:t>, </a:t>
            </a:r>
            <a:r>
              <a:rPr lang="ru-RU" sz="5400" b="1" dirty="0" err="1" smtClean="0">
                <a:latin typeface="Propisi" panose="02000508030000020003" pitchFamily="2" charset="0"/>
              </a:rPr>
              <a:t>бр</a:t>
            </a:r>
            <a:r>
              <a:rPr lang="ru-RU" sz="5400" b="1" dirty="0" smtClean="0">
                <a:latin typeface="Propisi" panose="02000508030000020003" pitchFamily="2" charset="0"/>
              </a:rPr>
              <a:t>…</a:t>
            </a:r>
            <a:r>
              <a:rPr lang="ru-RU" sz="5400" b="1" dirty="0" err="1" smtClean="0">
                <a:latin typeface="Propisi" panose="02000508030000020003" pitchFamily="2" charset="0"/>
              </a:rPr>
              <a:t>сают</a:t>
            </a:r>
            <a:r>
              <a:rPr lang="ru-RU" sz="5400" b="1" dirty="0" smtClean="0">
                <a:latin typeface="Propisi" panose="02000508030000020003" pitchFamily="2" charset="0"/>
              </a:rPr>
              <a:t>, п…</a:t>
            </a:r>
            <a:r>
              <a:rPr lang="ru-RU" sz="5400" b="1" dirty="0" err="1" smtClean="0">
                <a:latin typeface="Propisi" panose="02000508030000020003" pitchFamily="2" charset="0"/>
              </a:rPr>
              <a:t>сьмо</a:t>
            </a:r>
            <a:r>
              <a:rPr lang="ru-RU" sz="5400" b="1" dirty="0" smtClean="0">
                <a:latin typeface="Propisi" panose="02000508030000020003" pitchFamily="2" charset="0"/>
              </a:rPr>
              <a:t>, </a:t>
            </a:r>
          </a:p>
          <a:p>
            <a:r>
              <a:rPr lang="ru-RU" sz="5400" b="1" dirty="0" err="1" smtClean="0">
                <a:latin typeface="Propisi" panose="02000508030000020003" pitchFamily="2" charset="0"/>
              </a:rPr>
              <a:t>св</a:t>
            </a:r>
            <a:r>
              <a:rPr lang="ru-RU" sz="5400" b="1" dirty="0" smtClean="0">
                <a:latin typeface="Propisi" panose="02000508030000020003" pitchFamily="2" charset="0"/>
              </a:rPr>
              <a:t>…</a:t>
            </a:r>
            <a:r>
              <a:rPr lang="ru-RU" sz="5400" b="1" dirty="0" err="1" smtClean="0">
                <a:latin typeface="Propisi" panose="02000508030000020003" pitchFamily="2" charset="0"/>
              </a:rPr>
              <a:t>стнул</a:t>
            </a:r>
            <a:r>
              <a:rPr lang="ru-RU" sz="5400" b="1" dirty="0" smtClean="0">
                <a:latin typeface="Propisi" panose="02000508030000020003" pitchFamily="2" charset="0"/>
              </a:rPr>
              <a:t>, л…</a:t>
            </a:r>
            <a:r>
              <a:rPr lang="ru-RU" sz="5400" b="1" dirty="0" err="1" smtClean="0">
                <a:latin typeface="Propisi" panose="02000508030000020003" pitchFamily="2" charset="0"/>
              </a:rPr>
              <a:t>нейка</a:t>
            </a:r>
            <a:r>
              <a:rPr lang="ru-RU" sz="5400" b="1" dirty="0" smtClean="0">
                <a:latin typeface="Propisi" panose="02000508030000020003" pitchFamily="2" charset="0"/>
              </a:rPr>
              <a:t>,  </a:t>
            </a:r>
          </a:p>
          <a:p>
            <a:r>
              <a:rPr lang="ru-RU" sz="5400" b="1" dirty="0" err="1" smtClean="0">
                <a:latin typeface="Propisi" panose="02000508030000020003" pitchFamily="2" charset="0"/>
              </a:rPr>
              <a:t>пл</a:t>
            </a:r>
            <a:r>
              <a:rPr lang="ru-RU" sz="5400" b="1" dirty="0" smtClean="0">
                <a:latin typeface="Propisi" panose="02000508030000020003" pitchFamily="2" charset="0"/>
              </a:rPr>
              <a:t>…</a:t>
            </a:r>
            <a:r>
              <a:rPr lang="ru-RU" sz="5400" b="1" dirty="0" err="1" smtClean="0">
                <a:latin typeface="Propisi" panose="02000508030000020003" pitchFamily="2" charset="0"/>
              </a:rPr>
              <a:t>сунья</a:t>
            </a:r>
            <a:r>
              <a:rPr lang="ru-RU" sz="5400" b="1" dirty="0" smtClean="0">
                <a:latin typeface="Propisi" panose="02000508030000020003" pitchFamily="2" charset="0"/>
              </a:rPr>
              <a:t>,   </a:t>
            </a:r>
            <a:r>
              <a:rPr lang="ru-RU" sz="5400" b="1" dirty="0" err="1" smtClean="0">
                <a:latin typeface="Propisi" panose="02000508030000020003" pitchFamily="2" charset="0"/>
              </a:rPr>
              <a:t>проч</a:t>
            </a:r>
            <a:r>
              <a:rPr lang="ru-RU" sz="5400" b="1" dirty="0" smtClean="0">
                <a:latin typeface="Propisi" panose="02000508030000020003" pitchFamily="2" charset="0"/>
              </a:rPr>
              <a:t>…тает</a:t>
            </a:r>
            <a:endParaRPr lang="ru-RU" sz="5400" b="1" dirty="0">
              <a:latin typeface="Propisi" panose="0200050803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41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1628800"/>
            <a:ext cx="5990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6. Сохраните файл в своей папке под именем  </a:t>
            </a:r>
            <a:r>
              <a:rPr lang="ru-RU" b="1" dirty="0" smtClean="0"/>
              <a:t>Упражнение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9380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07704"/>
              </p:ext>
            </p:extLst>
          </p:nvPr>
        </p:nvGraphicFramePr>
        <p:xfrm>
          <a:off x="1524000" y="1222753"/>
          <a:ext cx="6096000" cy="4119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Имена существительные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Глаголы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</a:rPr>
                        <a:t>г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Propisi" panose="02000508030000020003" pitchFamily="2" charset="0"/>
                        </a:rPr>
                        <a:t>о</a:t>
                      </a:r>
                      <a:r>
                        <a:rPr lang="ru-RU" sz="3600" b="1" dirty="0" smtClean="0">
                          <a:latin typeface="Propisi" panose="02000508030000020003" pitchFamily="2" charset="0"/>
                        </a:rPr>
                        <a:t>лубка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отл</a:t>
                      </a:r>
                      <a:r>
                        <a:rPr lang="ru-RU" sz="3600" b="1" kern="1200" dirty="0" smtClean="0">
                          <a:solidFill>
                            <a:srgbClr val="FF0000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тел</a:t>
                      </a:r>
                      <a:endParaRPr lang="ru-RU" sz="3600" b="1" kern="1200" dirty="0">
                        <a:solidFill>
                          <a:schemeClr val="tx1"/>
                        </a:solidFill>
                        <a:latin typeface="Propisi" panose="02000508030000020003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тр</a:t>
                      </a:r>
                      <a:r>
                        <a:rPr lang="ru-RU" sz="3600" b="1" kern="1200" dirty="0" smtClean="0">
                          <a:solidFill>
                            <a:srgbClr val="FF0000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па</a:t>
                      </a:r>
                      <a:endParaRPr lang="ru-RU" sz="3600" b="1" kern="1200" dirty="0">
                        <a:solidFill>
                          <a:schemeClr val="tx1"/>
                        </a:solidFill>
                        <a:latin typeface="Propisi" panose="02000508030000020003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пос</a:t>
                      </a:r>
                      <a:r>
                        <a:rPr lang="ru-RU" sz="3600" b="1" kern="1200" dirty="0" smtClean="0">
                          <a:solidFill>
                            <a:srgbClr val="FF0000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дить</a:t>
                      </a:r>
                      <a:endParaRPr lang="ru-RU" sz="3600" b="1" kern="1200" dirty="0">
                        <a:solidFill>
                          <a:schemeClr val="tx1"/>
                        </a:solidFill>
                        <a:latin typeface="Propisi" panose="02000508030000020003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3600" b="1" kern="1200" dirty="0" smtClean="0">
                          <a:solidFill>
                            <a:srgbClr val="FF0000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сьмо</a:t>
                      </a:r>
                      <a:endParaRPr lang="ru-RU" sz="3600" b="1" kern="1200" dirty="0">
                        <a:solidFill>
                          <a:schemeClr val="tx1"/>
                        </a:solidFill>
                        <a:latin typeface="Propisi" panose="02000508030000020003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бр</a:t>
                      </a:r>
                      <a:r>
                        <a:rPr lang="ru-RU" sz="3600" b="1" kern="1200" dirty="0" smtClean="0">
                          <a:solidFill>
                            <a:srgbClr val="FF0000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сают</a:t>
                      </a:r>
                      <a:endParaRPr lang="ru-RU" sz="3600" b="1" kern="1200" dirty="0">
                        <a:solidFill>
                          <a:schemeClr val="tx1"/>
                        </a:solidFill>
                        <a:latin typeface="Propisi" panose="02000508030000020003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л</a:t>
                      </a:r>
                      <a:r>
                        <a:rPr lang="ru-RU" sz="3600" b="1" kern="1200" dirty="0" smtClean="0">
                          <a:solidFill>
                            <a:srgbClr val="FF0000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нейка</a:t>
                      </a:r>
                      <a:endParaRPr lang="ru-RU" sz="3600" b="1" kern="1200" dirty="0">
                        <a:solidFill>
                          <a:schemeClr val="tx1"/>
                        </a:solidFill>
                        <a:latin typeface="Propisi" panose="02000508030000020003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св</a:t>
                      </a:r>
                      <a:r>
                        <a:rPr lang="ru-RU" sz="3600" b="1" kern="1200" dirty="0" smtClean="0">
                          <a:solidFill>
                            <a:srgbClr val="FF0000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стнул</a:t>
                      </a:r>
                      <a:endParaRPr lang="ru-RU" sz="3600" b="1" kern="1200" dirty="0">
                        <a:solidFill>
                          <a:schemeClr val="tx1"/>
                        </a:solidFill>
                        <a:latin typeface="Propisi" panose="02000508030000020003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65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пл</a:t>
                      </a:r>
                      <a:r>
                        <a:rPr lang="ru-RU" sz="3600" b="1" kern="1200" dirty="0" smtClean="0">
                          <a:solidFill>
                            <a:srgbClr val="FF0000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я</a:t>
                      </a:r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сунья</a:t>
                      </a:r>
                      <a:endParaRPr lang="ru-RU" sz="3600" b="1" kern="1200" dirty="0">
                        <a:solidFill>
                          <a:schemeClr val="tx1"/>
                        </a:solidFill>
                        <a:latin typeface="Propisi" panose="02000508030000020003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проч</a:t>
                      </a:r>
                      <a:r>
                        <a:rPr lang="ru-RU" sz="3600" b="1" kern="1200" dirty="0" smtClean="0">
                          <a:solidFill>
                            <a:srgbClr val="FF0000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Propisi" panose="02000508030000020003" pitchFamily="2" charset="0"/>
                          <a:ea typeface="+mn-ea"/>
                          <a:cs typeface="+mn-cs"/>
                        </a:rPr>
                        <a:t>тает</a:t>
                      </a:r>
                    </a:p>
                    <a:p>
                      <a:pPr marL="0" algn="l" defTabSz="914400" rtl="0" eaLnBrk="1" latinLnBrk="0" hangingPunct="1"/>
                      <a:endParaRPr lang="ru-RU" sz="3600" b="1" kern="1200" dirty="0">
                        <a:solidFill>
                          <a:schemeClr val="tx1"/>
                        </a:solidFill>
                        <a:latin typeface="Propisi" panose="02000508030000020003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97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544867"/>
              </p:ext>
            </p:extLst>
          </p:nvPr>
        </p:nvGraphicFramePr>
        <p:xfrm>
          <a:off x="1907704" y="980728"/>
          <a:ext cx="5400599" cy="5145436"/>
        </p:xfrm>
        <a:graphic>
          <a:graphicData uri="http://schemas.openxmlformats.org/drawingml/2006/table">
            <a:tbl>
              <a:tblPr firstRow="1" firstCol="1" bandRow="1"/>
              <a:tblGrid>
                <a:gridCol w="1301000"/>
                <a:gridCol w="1366533"/>
                <a:gridCol w="1366533"/>
                <a:gridCol w="1366533"/>
              </a:tblGrid>
              <a:tr h="12863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700" dirty="0">
                          <a:effectLst/>
                          <a:latin typeface="Times New Roman"/>
                          <a:ea typeface="Times New Roman"/>
                        </a:rPr>
                        <a:t>ИС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700">
                          <a:effectLst/>
                          <a:latin typeface="Times New Roman"/>
                          <a:ea typeface="Times New Roman"/>
                        </a:rPr>
                        <a:t>ГА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700">
                          <a:effectLst/>
                          <a:latin typeface="Times New Roman"/>
                          <a:ea typeface="Times New Roman"/>
                        </a:rPr>
                        <a:t>РА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700">
                          <a:effectLst/>
                          <a:latin typeface="Times New Roman"/>
                          <a:ea typeface="Times New Roman"/>
                        </a:rPr>
                        <a:t>НИ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63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700">
                          <a:effectLst/>
                          <a:latin typeface="Times New Roman"/>
                          <a:ea typeface="Times New Roman"/>
                        </a:rPr>
                        <a:t>СТ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700">
                          <a:effectLst/>
                          <a:latin typeface="Times New Roman"/>
                          <a:ea typeface="Times New Roman"/>
                        </a:rPr>
                        <a:t>ПО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700"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700">
                          <a:effectLst/>
                          <a:latin typeface="Times New Roman"/>
                          <a:ea typeface="Times New Roman"/>
                        </a:rPr>
                        <a:t>ИТ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63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700">
                          <a:effectLst/>
                          <a:latin typeface="Times New Roman"/>
                          <a:ea typeface="Times New Roman"/>
                        </a:rPr>
                        <a:t>ЧЕ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700">
                          <a:effectLst/>
                          <a:latin typeface="Times New Roman"/>
                          <a:ea typeface="Times New Roman"/>
                        </a:rPr>
                        <a:t>КА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700">
                          <a:effectLst/>
                          <a:latin typeface="Times New Roman"/>
                          <a:ea typeface="Times New Roman"/>
                        </a:rPr>
                        <a:t>КО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700">
                          <a:effectLst/>
                          <a:latin typeface="Times New Roman"/>
                          <a:ea typeface="Times New Roman"/>
                        </a:rPr>
                        <a:t>ЛО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63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700">
                          <a:effectLst/>
                          <a:latin typeface="Times New Roman"/>
                          <a:ea typeface="Times New Roman"/>
                        </a:rPr>
                        <a:t>ВЕ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700">
                          <a:effectLst/>
                          <a:latin typeface="Times New Roman"/>
                          <a:ea typeface="Times New Roman"/>
                        </a:rPr>
                        <a:t>ВЕ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700">
                          <a:effectLst/>
                          <a:latin typeface="Times New Roman"/>
                          <a:ea typeface="Times New Roman"/>
                        </a:rPr>
                        <a:t>КА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700" dirty="0"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1911319" y="1268760"/>
            <a:ext cx="864096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275856" y="2636912"/>
            <a:ext cx="864096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572000" y="3861048"/>
            <a:ext cx="864096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940152" y="5157192"/>
            <a:ext cx="864096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911319" y="5109592"/>
            <a:ext cx="864096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275856" y="3933056"/>
            <a:ext cx="864096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587614" y="2492896"/>
            <a:ext cx="864096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940152" y="1268760"/>
            <a:ext cx="864096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275856" y="1268760"/>
            <a:ext cx="864096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587614" y="1283790"/>
            <a:ext cx="864096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911319" y="2492896"/>
            <a:ext cx="864096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940152" y="2636912"/>
            <a:ext cx="864096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939459" y="3775870"/>
            <a:ext cx="864096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940152" y="3815952"/>
            <a:ext cx="864096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273174" y="5109592"/>
            <a:ext cx="864096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587614" y="5157192"/>
            <a:ext cx="864096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7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123761"/>
            <a:ext cx="72667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Propisi" panose="02000508030000020003" pitchFamily="2" charset="0"/>
              </a:rPr>
              <a:t>Испокон века книга растит человека.</a:t>
            </a:r>
            <a:endParaRPr lang="ru-RU" sz="4400" b="1" dirty="0">
              <a:latin typeface="Propisi" panose="0200050803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98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0"/>
            <a:ext cx="8572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14313" y="80153"/>
            <a:ext cx="8750175" cy="8367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Propisi" panose="02000508030000020003" pitchFamily="2" charset="0"/>
              </a:rPr>
              <a:t>Прочитайте правило проверки </a:t>
            </a:r>
          </a:p>
          <a:p>
            <a:pPr algn="ctr"/>
            <a:r>
              <a:rPr lang="ru-RU" sz="3600" b="1" dirty="0" smtClean="0">
                <a:latin typeface="Propisi" panose="02000508030000020003" pitchFamily="2" charset="0"/>
              </a:rPr>
              <a:t>безударной гласной в корне слова</a:t>
            </a:r>
            <a:endParaRPr lang="ru-RU" sz="3600" b="1" dirty="0">
              <a:latin typeface="Propisi" panose="0200050803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9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2"/>
          <a:stretch/>
        </p:blipFill>
        <p:spPr bwMode="auto">
          <a:xfrm>
            <a:off x="285750" y="388306"/>
            <a:ext cx="8572500" cy="6469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404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1859B"/>
      </a:hlink>
      <a:folHlink>
        <a:srgbClr val="20586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485</Words>
  <Application>Microsoft Office PowerPoint</Application>
  <PresentationFormat>Экран (4:3)</PresentationFormat>
  <Paragraphs>144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Горожанка</cp:lastModifiedBy>
  <cp:revision>24</cp:revision>
  <dcterms:created xsi:type="dcterms:W3CDTF">2014-11-22T17:16:34Z</dcterms:created>
  <dcterms:modified xsi:type="dcterms:W3CDTF">2015-03-13T09:27:23Z</dcterms:modified>
</cp:coreProperties>
</file>