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7" r:id="rId6"/>
    <p:sldId id="268" r:id="rId7"/>
    <p:sldId id="269" r:id="rId8"/>
    <p:sldId id="273" r:id="rId9"/>
    <p:sldId id="274" r:id="rId10"/>
    <p:sldId id="275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3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9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7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5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6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4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6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0FB53-E946-4B0E-9D17-DF307CF14914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E45AC-6649-4D23-AEFE-94DAD9729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5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orehealthy.ru/sites/default/files/imagecache/resizeimgpost-500-500/u304/2014/11/fil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orehealthy.ru/sites/default/files/imagecache/resizeimgpost-500-500/u304/2014/11/1.1340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morehealthy.ru/sites/default/files/imagecache/resizeimgpost-500-500/u304/2014/11/2014-10-10_11-55-38_44769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29580" y="41623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95536" y="332656"/>
            <a:ext cx="84969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18288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центр развития ребенка – детский сад № 18 </a:t>
            </a:r>
            <a:b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города Кропоткин муниципального образования Кавказский район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9"/>
          <p:cNvSpPr txBox="1">
            <a:spLocks/>
          </p:cNvSpPr>
          <p:nvPr/>
        </p:nvSpPr>
        <p:spPr bwMode="auto">
          <a:xfrm>
            <a:off x="4716016" y="5445224"/>
            <a:ext cx="362165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>
                <a:solidFill>
                  <a:schemeClr val="tx2"/>
                </a:solidFill>
              </a:rPr>
              <a:t>Педагог-психолог </a:t>
            </a:r>
          </a:p>
          <a:p>
            <a:pPr marL="0" indent="0">
              <a:spcBef>
                <a:spcPts val="0"/>
              </a:spcBef>
              <a:buFont typeface="Wingdings 2" pitchFamily="18" charset="2"/>
              <a:buNone/>
            </a:pPr>
            <a:r>
              <a:rPr lang="ru-RU" sz="2000" b="1" dirty="0">
                <a:solidFill>
                  <a:schemeClr val="tx2"/>
                </a:solidFill>
              </a:rPr>
              <a:t>Лыкова Елена Александровна</a:t>
            </a:r>
          </a:p>
          <a:p>
            <a:pPr marL="0" indent="0" algn="ctr">
              <a:buFont typeface="Wingdings 2" pitchFamily="18" charset="2"/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556" y="2060848"/>
            <a:ext cx="84657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Консультация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</a:t>
            </a:r>
            <a:r>
              <a:rPr lang="ru-RU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синдромом 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Дауна»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1694"/>
            <a:ext cx="3592616" cy="2566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86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29580" y="41623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9159" y="1406185"/>
            <a:ext cx="53073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Работа </a:t>
            </a:r>
            <a:r>
              <a:rPr lang="ru-RU" sz="2400" b="1" dirty="0">
                <a:solidFill>
                  <a:schemeClr val="tx2"/>
                </a:solidFill>
              </a:rPr>
              <a:t>с родителями, нормально развивающихся </a:t>
            </a:r>
            <a:r>
              <a:rPr lang="ru-RU" sz="2400" b="1" dirty="0" smtClean="0">
                <a:solidFill>
                  <a:schemeClr val="tx2"/>
                </a:solidFill>
              </a:rPr>
              <a:t>детей;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 организовать  </a:t>
            </a:r>
            <a:r>
              <a:rPr lang="ru-RU" sz="2400" b="1" dirty="0">
                <a:solidFill>
                  <a:schemeClr val="tx2"/>
                </a:solidFill>
              </a:rPr>
              <a:t>родительское </a:t>
            </a:r>
            <a:r>
              <a:rPr lang="ru-RU" sz="2400" b="1" dirty="0" smtClean="0">
                <a:solidFill>
                  <a:schemeClr val="tx2"/>
                </a:solidFill>
              </a:rPr>
              <a:t>собрание; 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осветить аспекты </a:t>
            </a:r>
            <a:r>
              <a:rPr lang="ru-RU" sz="2400" b="1" dirty="0">
                <a:solidFill>
                  <a:schemeClr val="tx2"/>
                </a:solidFill>
              </a:rPr>
              <a:t>инклюзивного образования, включая законодательную </a:t>
            </a:r>
            <a:r>
              <a:rPr lang="ru-RU" sz="2400" b="1" dirty="0" smtClean="0">
                <a:solidFill>
                  <a:schemeClr val="tx2"/>
                </a:solidFill>
              </a:rPr>
              <a:t>базу; 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обычные </a:t>
            </a:r>
            <a:r>
              <a:rPr lang="ru-RU" sz="2400" b="1" dirty="0">
                <a:solidFill>
                  <a:schemeClr val="tx2"/>
                </a:solidFill>
              </a:rPr>
              <a:t>дети получат разнообразный опыт общения и </a:t>
            </a:r>
            <a:r>
              <a:rPr lang="ru-RU" sz="2400" b="1" dirty="0" smtClean="0">
                <a:solidFill>
                  <a:schemeClr val="tx2"/>
                </a:solidFill>
              </a:rPr>
              <a:t>самопознания;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формирование </a:t>
            </a:r>
            <a:r>
              <a:rPr lang="ru-RU" sz="2400" b="1" dirty="0">
                <a:solidFill>
                  <a:schemeClr val="tx2"/>
                </a:solidFill>
              </a:rPr>
              <a:t>у родителей восприятия ребенка таким, какой он есть, «не больным», а отличающимся от других.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074" y="394791"/>
            <a:ext cx="784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Инклюзивное образование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Aleksej\Pictures\k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3" y="2093514"/>
            <a:ext cx="3592680" cy="3532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83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12581285878s01J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" b="4427"/>
          <a:stretch/>
        </p:blipFill>
        <p:spPr bwMode="auto">
          <a:xfrm>
            <a:off x="152400" y="100781"/>
            <a:ext cx="8839200" cy="65532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514600" y="2393156"/>
            <a:ext cx="4191000" cy="19502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Спасибо </a:t>
            </a:r>
          </a:p>
          <a:p>
            <a:pPr algn="ctr">
              <a:defRPr/>
            </a:pPr>
            <a:r>
              <a:rPr lang="ru-RU" sz="40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89300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29580" y="41623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5877" r="4305" b="5964"/>
          <a:stretch/>
        </p:blipFill>
        <p:spPr bwMode="auto">
          <a:xfrm>
            <a:off x="37047" y="29180"/>
            <a:ext cx="9129065" cy="6882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66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29580" y="41623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36401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Признаки ребенка Дауна</a:t>
            </a:r>
            <a:endParaRPr lang="ru-RU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2"/>
          <a:stretch/>
        </p:blipFill>
        <p:spPr bwMode="auto">
          <a:xfrm>
            <a:off x="611560" y="1368717"/>
            <a:ext cx="7950460" cy="520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882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29580" y="41623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4098" name="Picture 2" descr="slid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68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864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29580" y="41623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5641" y="2072859"/>
            <a:ext cx="5400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tx2"/>
                </a:solidFill>
              </a:rPr>
              <a:t>Возраст </a:t>
            </a:r>
            <a:r>
              <a:rPr lang="ru-RU" sz="3200" b="1" dirty="0" smtClean="0">
                <a:solidFill>
                  <a:schemeClr val="tx2"/>
                </a:solidFill>
              </a:rPr>
              <a:t>родителей</a:t>
            </a:r>
            <a:r>
              <a:rPr lang="ru-RU" sz="3200" b="1" dirty="0">
                <a:solidFill>
                  <a:schemeClr val="tx2"/>
                </a:solidFill>
              </a:rPr>
              <a:t>:</a:t>
            </a:r>
            <a:r>
              <a:rPr lang="ru-RU" sz="3200" b="1" dirty="0" smtClean="0">
                <a:solidFill>
                  <a:schemeClr val="tx2"/>
                </a:solidFill>
              </a:rPr>
              <a:t> матери </a:t>
            </a:r>
            <a:r>
              <a:rPr lang="ru-RU" sz="3200" b="1" dirty="0">
                <a:solidFill>
                  <a:schemeClr val="tx2"/>
                </a:solidFill>
              </a:rPr>
              <a:t>от </a:t>
            </a:r>
            <a:r>
              <a:rPr lang="ru-RU" sz="3200" b="1" dirty="0" smtClean="0">
                <a:solidFill>
                  <a:schemeClr val="tx2"/>
                </a:solidFill>
              </a:rPr>
              <a:t>35лет, </a:t>
            </a:r>
            <a:r>
              <a:rPr lang="ru-RU" sz="3200" b="1" dirty="0">
                <a:solidFill>
                  <a:schemeClr val="tx2"/>
                </a:solidFill>
              </a:rPr>
              <a:t>отца - от </a:t>
            </a:r>
            <a:r>
              <a:rPr lang="ru-RU" sz="3200" b="1" dirty="0" smtClean="0">
                <a:solidFill>
                  <a:schemeClr val="tx2"/>
                </a:solidFill>
              </a:rPr>
              <a:t>45лет;</a:t>
            </a:r>
            <a:endParaRPr lang="ru-RU" sz="3200" b="1" dirty="0">
              <a:solidFill>
                <a:schemeClr val="tx2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/>
                </a:solidFill>
              </a:rPr>
              <a:t>наследственные </a:t>
            </a:r>
            <a:r>
              <a:rPr lang="ru-RU" sz="3200" b="1" dirty="0">
                <a:solidFill>
                  <a:schemeClr val="tx2"/>
                </a:solidFill>
              </a:rPr>
              <a:t>генетические особенности </a:t>
            </a:r>
            <a:r>
              <a:rPr lang="ru-RU" sz="3200" b="1" dirty="0" smtClean="0">
                <a:solidFill>
                  <a:schemeClr val="tx2"/>
                </a:solidFill>
              </a:rPr>
              <a:t>родителей;</a:t>
            </a:r>
            <a:endParaRPr lang="ru-RU" sz="3200" b="1" dirty="0">
              <a:solidFill>
                <a:schemeClr val="tx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2"/>
                </a:solidFill>
              </a:rPr>
              <a:t>близкородственные </a:t>
            </a:r>
            <a:r>
              <a:rPr lang="ru-RU" sz="3200" b="1" dirty="0">
                <a:solidFill>
                  <a:schemeClr val="tx2"/>
                </a:solidFill>
              </a:rPr>
              <a:t>браки.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7143" y="277199"/>
            <a:ext cx="78488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рождения  ребенка Дауна</a:t>
            </a:r>
            <a:endParaRPr lang="ru-RU" sz="5400" dirty="0"/>
          </a:p>
        </p:txBody>
      </p:sp>
      <p:pic>
        <p:nvPicPr>
          <p:cNvPr id="5122" name="Picture 2" descr="Синдром дауна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27" y="2031525"/>
            <a:ext cx="4069521" cy="3557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29580" y="41623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5930" y="962438"/>
            <a:ext cx="51541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Медицинское наблюдение;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медленное развитие;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позднее </a:t>
            </a:r>
            <a:r>
              <a:rPr lang="ru-RU" sz="2800" b="1" dirty="0">
                <a:solidFill>
                  <a:schemeClr val="tx2"/>
                </a:solidFill>
              </a:rPr>
              <a:t>начинает держать голову, сидеть, ходить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        (</a:t>
            </a:r>
            <a:r>
              <a:rPr lang="ru-RU" sz="2800" b="1" dirty="0">
                <a:solidFill>
                  <a:schemeClr val="tx2"/>
                </a:solidFill>
              </a:rPr>
              <a:t>к двум годам</a:t>
            </a:r>
            <a:r>
              <a:rPr lang="ru-RU" sz="2800" b="1" dirty="0" smtClean="0">
                <a:solidFill>
                  <a:schemeClr val="tx2"/>
                </a:solidFill>
              </a:rPr>
              <a:t>);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 специальные </a:t>
            </a:r>
            <a:r>
              <a:rPr lang="ru-RU" sz="2800" b="1" dirty="0">
                <a:solidFill>
                  <a:schemeClr val="tx2"/>
                </a:solidFill>
              </a:rPr>
              <a:t>дошкольные </a:t>
            </a:r>
            <a:r>
              <a:rPr lang="ru-RU" sz="2800" b="1" dirty="0" smtClean="0">
                <a:solidFill>
                  <a:schemeClr val="tx2"/>
                </a:solidFill>
              </a:rPr>
              <a:t>учреждения</a:t>
            </a:r>
            <a:r>
              <a:rPr lang="ru-RU" sz="2800" b="1" dirty="0">
                <a:solidFill>
                  <a:schemeClr val="tx2"/>
                </a:solidFill>
              </a:rPr>
              <a:t>;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 привитие навыков самостоятельности</a:t>
            </a:r>
            <a:r>
              <a:rPr lang="ru-RU" sz="2800" b="1" dirty="0">
                <a:solidFill>
                  <a:schemeClr val="tx2"/>
                </a:solidFill>
              </a:rPr>
              <a:t>;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приучение </a:t>
            </a:r>
            <a:r>
              <a:rPr lang="ru-RU" sz="2800" b="1" dirty="0">
                <a:solidFill>
                  <a:schemeClr val="tx2"/>
                </a:solidFill>
              </a:rPr>
              <a:t>к жизни в </a:t>
            </a:r>
            <a:r>
              <a:rPr lang="ru-RU" sz="2800" b="1" dirty="0" smtClean="0">
                <a:solidFill>
                  <a:schemeClr val="tx2"/>
                </a:solidFill>
              </a:rPr>
              <a:t>обществе;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полноценное общение со </a:t>
            </a:r>
            <a:r>
              <a:rPr lang="ru-RU" sz="2800" b="1" dirty="0">
                <a:solidFill>
                  <a:schemeClr val="tx2"/>
                </a:solidFill>
              </a:rPr>
              <a:t>ровесниками.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7143" y="87015"/>
            <a:ext cx="7848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ребенка Дауна</a:t>
            </a:r>
            <a:endParaRPr lang="ru-RU" sz="5400" dirty="0"/>
          </a:p>
        </p:txBody>
      </p:sp>
      <p:pic>
        <p:nvPicPr>
          <p:cNvPr id="6146" name="Picture 2" descr="Синдром дауна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2"/>
          <a:stretch/>
        </p:blipFill>
        <p:spPr bwMode="auto">
          <a:xfrm>
            <a:off x="5340854" y="2420888"/>
            <a:ext cx="3653991" cy="3053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50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43510" y="41623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484784"/>
            <a:ext cx="56235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Отставание </a:t>
            </a:r>
            <a:r>
              <a:rPr lang="ru-RU" sz="2400" b="1" dirty="0">
                <a:solidFill>
                  <a:schemeClr val="tx2"/>
                </a:solidFill>
              </a:rPr>
              <a:t>в психическом развитии 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в пределах легкой или средней </a:t>
            </a:r>
            <a:r>
              <a:rPr lang="ru-RU" sz="2400" b="1" dirty="0" smtClean="0">
                <a:solidFill>
                  <a:schemeClr val="tx2"/>
                </a:solidFill>
              </a:rPr>
              <a:t>степени;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возможна и  </a:t>
            </a:r>
            <a:r>
              <a:rPr lang="ru-RU" sz="2400" b="1" dirty="0">
                <a:solidFill>
                  <a:schemeClr val="tx2"/>
                </a:solidFill>
              </a:rPr>
              <a:t>глубокая </a:t>
            </a:r>
            <a:r>
              <a:rPr lang="ru-RU" sz="2400" b="1" dirty="0" smtClean="0">
                <a:solidFill>
                  <a:schemeClr val="tx2"/>
                </a:solidFill>
              </a:rPr>
              <a:t>задержка;</a:t>
            </a:r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отсутствует </a:t>
            </a:r>
            <a:r>
              <a:rPr lang="ru-RU" sz="2400" b="1" dirty="0">
                <a:solidFill>
                  <a:schemeClr val="tx2"/>
                </a:solidFill>
              </a:rPr>
              <a:t>комплекс «оживления</a:t>
            </a:r>
            <a:r>
              <a:rPr lang="ru-RU" sz="2400" b="1" dirty="0" smtClean="0">
                <a:solidFill>
                  <a:schemeClr val="tx2"/>
                </a:solidFill>
              </a:rPr>
              <a:t>»;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интеллектуальное</a:t>
            </a:r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b="1" dirty="0" smtClean="0">
                <a:solidFill>
                  <a:schemeClr val="tx2"/>
                </a:solidFill>
              </a:rPr>
              <a:t>развитие останавливается на </a:t>
            </a:r>
            <a:r>
              <a:rPr lang="ru-RU" sz="2400" b="1" dirty="0">
                <a:solidFill>
                  <a:schemeClr val="tx2"/>
                </a:solidFill>
              </a:rPr>
              <a:t>семилетнем </a:t>
            </a:r>
            <a:r>
              <a:rPr lang="ru-RU" sz="2400" b="1" dirty="0" smtClean="0">
                <a:solidFill>
                  <a:schemeClr val="tx2"/>
                </a:solidFill>
              </a:rPr>
              <a:t>уровне;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словарный </a:t>
            </a:r>
            <a:r>
              <a:rPr lang="ru-RU" sz="2400" b="1" dirty="0">
                <a:solidFill>
                  <a:schemeClr val="tx2"/>
                </a:solidFill>
              </a:rPr>
              <a:t>запас </a:t>
            </a:r>
            <a:r>
              <a:rPr lang="ru-RU" sz="2400" b="1" dirty="0" smtClean="0">
                <a:solidFill>
                  <a:schemeClr val="tx2"/>
                </a:solidFill>
              </a:rPr>
              <a:t>минимальный</a:t>
            </a:r>
            <a:r>
              <a:rPr lang="ru-RU" sz="2400" b="1" dirty="0">
                <a:solidFill>
                  <a:schemeClr val="tx2"/>
                </a:solidFill>
              </a:rPr>
              <a:t>;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память ослаблена</a:t>
            </a:r>
            <a:r>
              <a:rPr lang="ru-RU" sz="2400" b="1" dirty="0">
                <a:solidFill>
                  <a:schemeClr val="tx2"/>
                </a:solidFill>
              </a:rPr>
              <a:t>, внимание </a:t>
            </a:r>
            <a:r>
              <a:rPr lang="ru-RU" sz="2400" b="1" dirty="0" smtClean="0">
                <a:solidFill>
                  <a:schemeClr val="tx2"/>
                </a:solidFill>
              </a:rPr>
              <a:t>рассеяно</a:t>
            </a:r>
            <a:r>
              <a:rPr lang="ru-RU" sz="2400" b="1" dirty="0">
                <a:solidFill>
                  <a:schemeClr val="tx2"/>
                </a:solidFill>
              </a:rPr>
              <a:t>;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</a:rPr>
              <a:t>беспричинный плач;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</a:rPr>
              <a:t>т</a:t>
            </a:r>
            <a:r>
              <a:rPr lang="ru-RU" sz="2400" b="1" dirty="0" smtClean="0">
                <a:solidFill>
                  <a:schemeClr val="tx2"/>
                </a:solidFill>
              </a:rPr>
              <a:t>рудности в общении.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074" y="394791"/>
            <a:ext cx="7848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психики</a:t>
            </a:r>
            <a:endParaRPr lang="ru-RU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5" y="2060848"/>
            <a:ext cx="2944128" cy="3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8" name="Picture 5" descr="0009-009-Prinjata-20-nojabrja-1989-goda-Generalnoj-Assambleej-OON-20-nojabr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69" y="4284650"/>
            <a:ext cx="1748937" cy="2345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83" y="1609430"/>
            <a:ext cx="1783523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323528" y="394791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Нормативно-правовое обеспечение инклюзивного </a:t>
            </a:r>
            <a:r>
              <a:rPr lang="ru-RU" sz="3600" b="1" dirty="0" smtClean="0">
                <a:solidFill>
                  <a:srgbClr val="FF0000"/>
                </a:solidFill>
              </a:rPr>
              <a:t>образования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6836" y="1484784"/>
            <a:ext cx="59401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Международно-правовые документы: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«Конвенция ООН о правах ребенка» 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Программа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ЮНЕСКО «Образование для всех»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Федеральные документы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Конституция Российской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Федерации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Закон РФ «Об образовании» 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Нормативно-правовая база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деятельности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деятельности дошкольного образовательного учреждения; положение об психолого-медико-педагогическом консилиуме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учреждения.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4271" r="9123" b="40065"/>
          <a:stretch/>
        </p:blipFill>
        <p:spPr>
          <a:xfrm>
            <a:off x="29580" y="41623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92697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9141" y="1628800"/>
            <a:ext cx="5760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Социализация </a:t>
            </a:r>
            <a:r>
              <a:rPr lang="ru-RU" sz="2800" b="1" dirty="0">
                <a:solidFill>
                  <a:schemeClr val="tx2"/>
                </a:solidFill>
              </a:rPr>
              <a:t>в коллективе </a:t>
            </a:r>
            <a:r>
              <a:rPr lang="ru-RU" sz="2800" b="1" dirty="0" smtClean="0">
                <a:solidFill>
                  <a:schemeClr val="tx2"/>
                </a:solidFill>
              </a:rPr>
              <a:t>сверстников;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всестороннее </a:t>
            </a:r>
            <a:r>
              <a:rPr lang="ru-RU" sz="2800" b="1" dirty="0">
                <a:solidFill>
                  <a:schemeClr val="tx2"/>
                </a:solidFill>
              </a:rPr>
              <a:t>развитие </a:t>
            </a:r>
            <a:r>
              <a:rPr lang="ru-RU" sz="2800" b="1" dirty="0" smtClean="0">
                <a:solidFill>
                  <a:schemeClr val="tx2"/>
                </a:solidFill>
              </a:rPr>
              <a:t>детей;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индивидуальный </a:t>
            </a:r>
            <a:r>
              <a:rPr lang="ru-RU" sz="2800" b="1" dirty="0">
                <a:solidFill>
                  <a:schemeClr val="tx2"/>
                </a:solidFill>
              </a:rPr>
              <a:t>образовательный </a:t>
            </a:r>
            <a:r>
              <a:rPr lang="ru-RU" sz="2800" b="1" dirty="0" smtClean="0">
                <a:solidFill>
                  <a:schemeClr val="tx2"/>
                </a:solidFill>
              </a:rPr>
              <a:t>маршрут;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</a:rPr>
              <a:t> приобретение определенных умений, навыков, знаний;</a:t>
            </a:r>
            <a:endParaRPr lang="ru-RU" sz="2800" b="1" dirty="0">
              <a:solidFill>
                <a:schemeClr val="tx2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chemeClr val="tx2"/>
                </a:solidFill>
              </a:rPr>
              <a:t>олигофренопедагоги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занимаются обучением, интеграцией и социальной адаптацией </a:t>
            </a:r>
            <a:r>
              <a:rPr lang="ru-RU" sz="2800" b="1" dirty="0" smtClean="0">
                <a:solidFill>
                  <a:schemeClr val="tx2"/>
                </a:solidFill>
              </a:rPr>
              <a:t>детей Даунов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1074" y="394791"/>
            <a:ext cx="7848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Дошкольное </a:t>
            </a:r>
            <a:r>
              <a:rPr lang="ru-RU" sz="5400" b="1" dirty="0" smtClean="0">
                <a:solidFill>
                  <a:srgbClr val="FF0000"/>
                </a:solidFill>
              </a:rPr>
              <a:t>развитие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Синдром дауна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59" y="2699429"/>
            <a:ext cx="3298689" cy="2690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263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219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3</cp:revision>
  <dcterms:created xsi:type="dcterms:W3CDTF">2019-03-14T10:21:25Z</dcterms:created>
  <dcterms:modified xsi:type="dcterms:W3CDTF">2019-03-14T10:26:24Z</dcterms:modified>
</cp:coreProperties>
</file>