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94" r:id="rId5"/>
    <p:sldId id="281" r:id="rId6"/>
    <p:sldId id="295" r:id="rId7"/>
    <p:sldId id="298" r:id="rId8"/>
    <p:sldId id="299" r:id="rId9"/>
    <p:sldId id="300" r:id="rId10"/>
    <p:sldId id="297" r:id="rId11"/>
    <p:sldId id="307" r:id="rId12"/>
    <p:sldId id="308" r:id="rId13"/>
    <p:sldId id="303" r:id="rId14"/>
    <p:sldId id="304" r:id="rId15"/>
    <p:sldId id="305" r:id="rId16"/>
    <p:sldId id="302" r:id="rId17"/>
    <p:sldId id="283" r:id="rId18"/>
    <p:sldId id="301" r:id="rId19"/>
    <p:sldId id="272" r:id="rId20"/>
    <p:sldId id="257" r:id="rId21"/>
    <p:sldId id="259" r:id="rId22"/>
    <p:sldId id="266" r:id="rId23"/>
    <p:sldId id="267" r:id="rId24"/>
    <p:sldId id="269" r:id="rId25"/>
    <p:sldId id="270" r:id="rId26"/>
    <p:sldId id="271" r:id="rId27"/>
    <p:sldId id="274" r:id="rId28"/>
    <p:sldId id="310" r:id="rId29"/>
    <p:sldId id="312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843"/>
    <a:srgbClr val="C5FFD8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0EFC-D26F-4F77-94DD-F0E800C16E25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F9FCC-2DA4-4D16-833C-DB3C7FDC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6642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Функция: основные понятия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4350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4. СЛОВЕСНЫЙ СПОСОБ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задания функции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Область определения функции </a:t>
            </a:r>
            <a:r>
              <a:rPr lang="ru-RU" dirty="0" smtClean="0"/>
              <a:t>– это все значения, которые принимает независимая переменная.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Если функция задана формулой и область определения не указана, то считают, что область определения состоит из всех значений аргумента, при которых эта формула имеет смысл.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определения функции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Область значений функции </a:t>
            </a:r>
            <a:r>
              <a:rPr lang="ru-RU" dirty="0" smtClean="0"/>
              <a:t>– это все значения, которые принимает зависимая переменная.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значений функции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7467" t="28172" r="27228" b="27532"/>
          <a:stretch>
            <a:fillRect/>
          </a:stretch>
        </p:blipFill>
        <p:spPr bwMode="auto">
          <a:xfrm>
            <a:off x="-1" y="620688"/>
            <a:ext cx="906340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8574" t="19313" r="25567" b="10797"/>
          <a:stretch>
            <a:fillRect/>
          </a:stretch>
        </p:blipFill>
        <p:spPr bwMode="auto">
          <a:xfrm>
            <a:off x="287524" y="692696"/>
            <a:ext cx="85689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6361" t="37031" r="28334" b="24579"/>
          <a:stretch>
            <a:fillRect/>
          </a:stretch>
        </p:blipFill>
        <p:spPr bwMode="auto">
          <a:xfrm>
            <a:off x="323528" y="1484784"/>
            <a:ext cx="84969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388843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Нахождение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значений функции и значений аргумента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по формуле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Чтобы найти значение функции при данном значении аргумента и заданной формуле функции, надо подставить значение аргумента в формулу функции и вычислить значение выражения. 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9681" t="28172" r="24460" b="64416"/>
          <a:stretch>
            <a:fillRect/>
          </a:stretch>
        </p:blipFill>
        <p:spPr bwMode="auto">
          <a:xfrm>
            <a:off x="0" y="908720"/>
            <a:ext cx="91045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6231" t="65123" r="28659" b="5230"/>
          <a:stretch>
            <a:fillRect/>
          </a:stretch>
        </p:blipFill>
        <p:spPr bwMode="auto">
          <a:xfrm>
            <a:off x="71500" y="1772816"/>
            <a:ext cx="9001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361" t="48844" r="28334" b="31469"/>
          <a:stretch>
            <a:fillRect/>
          </a:stretch>
        </p:blipFill>
        <p:spPr bwMode="auto">
          <a:xfrm>
            <a:off x="68626" y="4077071"/>
            <a:ext cx="9006748" cy="15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b="1" dirty="0" smtClean="0">
                <a:solidFill>
                  <a:srgbClr val="00C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 функции</a:t>
            </a:r>
            <a:endParaRPr lang="ru-RU" sz="7200" b="1" dirty="0">
              <a:solidFill>
                <a:srgbClr val="00C8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ru-RU" dirty="0" smtClean="0"/>
              <a:t>При пешей прогулке пройденное расстояние при данной скорости зависит от…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времени прогулки.</a:t>
            </a:r>
          </a:p>
          <a:p>
            <a:pPr marL="0" indent="0" algn="just">
              <a:buNone/>
            </a:pPr>
            <a:r>
              <a:rPr lang="ru-RU" dirty="0" smtClean="0"/>
              <a:t>Площадь квадрата зависит от…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длины его стороны.</a:t>
            </a:r>
          </a:p>
          <a:p>
            <a:pPr marL="0" indent="0" algn="just">
              <a:buNone/>
            </a:pPr>
            <a:r>
              <a:rPr lang="ru-RU" dirty="0" smtClean="0"/>
              <a:t>Урожайность помидоров в теплице зависит…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от количества воды,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которой их поливали во время роста.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Зависимости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1.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772816"/>
            <a:ext cx="5543550" cy="112395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6" y="3501008"/>
          <a:ext cx="8496943" cy="110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08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</a:rPr>
                        <a:t>Х</a:t>
                      </a:r>
                      <a:endParaRPr lang="ru-RU" sz="2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– 2 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– 1 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8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</a:rPr>
                        <a:t>у</a:t>
                      </a:r>
                      <a:endParaRPr lang="ru-RU" sz="2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4008" y="5013176"/>
          <a:ext cx="8820480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50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Х</a:t>
                      </a:r>
                      <a:endParaRPr lang="ru-RU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– 2 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– 1,5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– 1 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– 0,5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0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0,5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1,5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2,5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3</a:t>
                      </a:r>
                      <a:endParaRPr lang="ru-RU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у</a:t>
                      </a:r>
                      <a:endParaRPr lang="ru-RU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6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4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3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2,4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≈1,7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1,5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≈1,3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1,2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≈1,1</a:t>
                      </a:r>
                      <a:endParaRPr lang="ru-RU" sz="2100" dirty="0"/>
                    </a:p>
                  </a:txBody>
                  <a:tcPr anchor="ctr">
                    <a:solidFill>
                      <a:srgbClr val="C5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</a:t>
                      </a:r>
                      <a:endParaRPr lang="ru-RU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467544" y="162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График функции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множество всех точек координатной плоскости, абсциссы которых равны значениям аргумента, а ординаты – соответствующим значениям функции.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Определение.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График функции </a:t>
            </a:r>
            <a:r>
              <a:rPr lang="ru-RU" dirty="0" smtClean="0"/>
              <a:t>– это множество всех точек координатной плоскости, абсциссы которых равны значениям аргумента, а ординаты – соответствующим значениям функции.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2132856"/>
            <a:ext cx="4032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2636912"/>
            <a:ext cx="4428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92080" y="2636912"/>
            <a:ext cx="3276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3140968"/>
            <a:ext cx="5184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44208" y="3140968"/>
            <a:ext cx="2124000" cy="0"/>
          </a:xfrm>
          <a:prstGeom prst="line">
            <a:avLst/>
          </a:prstGeom>
          <a:ln w="44450">
            <a:solidFill>
              <a:srgbClr val="00C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9552" y="3645024"/>
            <a:ext cx="6696000" cy="0"/>
          </a:xfrm>
          <a:prstGeom prst="line">
            <a:avLst/>
          </a:prstGeom>
          <a:ln w="44450">
            <a:solidFill>
              <a:srgbClr val="00C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78" t="2961" r="2943" b="4081"/>
          <a:stretch>
            <a:fillRect/>
          </a:stretch>
        </p:blipFill>
        <p:spPr bwMode="auto">
          <a:xfrm>
            <a:off x="1691680" y="116632"/>
            <a:ext cx="60486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00" y="142646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86313" y="1497906"/>
            <a:ext cx="2000250" cy="1587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5" idx="4"/>
          </p:cNvCxnSpPr>
          <p:nvPr/>
        </p:nvCxnSpPr>
        <p:spPr>
          <a:xfrm rot="5400000" flipH="1" flipV="1">
            <a:off x="6180138" y="2318643"/>
            <a:ext cx="1500188" cy="1587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9512" y="5787261"/>
            <a:ext cx="8784976" cy="92333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700" dirty="0" smtClean="0"/>
              <a:t>Пользуясь </a:t>
            </a:r>
            <a:r>
              <a:rPr lang="ru-RU" sz="2700" dirty="0"/>
              <a:t>графиком функции найдите значение функции, соответствующее значению аргумента, равному 4.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78" t="2961" r="2943" b="2961"/>
          <a:stretch>
            <a:fillRect/>
          </a:stretch>
        </p:blipFill>
        <p:spPr bwMode="auto">
          <a:xfrm>
            <a:off x="1691680" y="116632"/>
            <a:ext cx="60486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71875" y="4784031"/>
            <a:ext cx="1143000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749551" y="3963293"/>
            <a:ext cx="1643062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500438" y="471259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512" y="5787261"/>
            <a:ext cx="8784976" cy="95410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Пользуясь графиком функции найдите значение аргумента, при котором значение функции равно – 3 .</a:t>
            </a:r>
            <a:endParaRPr lang="ru-RU" sz="27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00063" y="188640"/>
            <a:ext cx="8229600" cy="98643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dirty="0" smtClean="0"/>
              <a:t>Найдите значение функции, соответствующее значению аргумента, равному   2;   0;   – 2,5.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9854"/>
            <a:ext cx="5472608" cy="548494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0063" y="188640"/>
            <a:ext cx="8229600" cy="1058441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dirty="0" smtClean="0"/>
              <a:t>Найдите значение аргумента, при котором значение функции равно, равному   2;   0;   – 2.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60000"/>
          </a:blip>
          <a:srcRect/>
          <a:stretch>
            <a:fillRect/>
          </a:stretch>
        </p:blipFill>
        <p:spPr bwMode="auto">
          <a:xfrm rot="-60000">
            <a:off x="1881969" y="1263625"/>
            <a:ext cx="5380062" cy="53800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Принадлежат ли точки М (3; 21), </a:t>
            </a:r>
            <a:r>
              <a:rPr lang="en-US" dirty="0" smtClean="0"/>
              <a:t>N</a:t>
            </a:r>
            <a:r>
              <a:rPr lang="ru-RU" dirty="0" smtClean="0"/>
              <a:t> (– 3; 3),      </a:t>
            </a:r>
            <a:r>
              <a:rPr lang="en-US" dirty="0" smtClean="0"/>
              <a:t>S</a:t>
            </a:r>
            <a:r>
              <a:rPr lang="ru-RU" dirty="0" smtClean="0"/>
              <a:t> (0,5; – 7), </a:t>
            </a:r>
            <a:r>
              <a:rPr lang="en-US" dirty="0" smtClean="0"/>
              <a:t>R</a:t>
            </a:r>
            <a:r>
              <a:rPr lang="ru-RU" dirty="0" smtClean="0"/>
              <a:t> (– 2,25; 0) графику функции          у = – 4х – 9 ?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388843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 smtClean="0">
                <a:solidFill>
                  <a:srgbClr val="005696"/>
                </a:solidFill>
              </a:rPr>
              <a:t>Нахождение </a:t>
            </a:r>
            <a:br>
              <a:rPr lang="ru-RU" sz="5400" b="1" dirty="0" smtClean="0">
                <a:solidFill>
                  <a:srgbClr val="005696"/>
                </a:solidFill>
              </a:rPr>
            </a:br>
            <a:r>
              <a:rPr lang="ru-RU" sz="5400" b="1" dirty="0" smtClean="0">
                <a:solidFill>
                  <a:srgbClr val="005696"/>
                </a:solidFill>
              </a:rPr>
              <a:t>значений функции и значений аргумента </a:t>
            </a:r>
            <a:br>
              <a:rPr lang="ru-RU" sz="5400" b="1" dirty="0" smtClean="0">
                <a:solidFill>
                  <a:srgbClr val="005696"/>
                </a:solidFill>
              </a:rPr>
            </a:br>
            <a:r>
              <a:rPr lang="ru-RU" sz="5400" b="1" dirty="0" smtClean="0">
                <a:solidFill>
                  <a:srgbClr val="005696"/>
                </a:solidFill>
              </a:rPr>
              <a:t>по графику функции</a:t>
            </a:r>
            <a:endParaRPr lang="ru-RU" sz="5400" b="1" dirty="0">
              <a:solidFill>
                <a:srgbClr val="005696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4551" t="21000" r="52066" b="23001"/>
          <a:stretch/>
        </p:blipFill>
        <p:spPr>
          <a:xfrm>
            <a:off x="179512" y="332656"/>
            <a:ext cx="8712968" cy="53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872480"/>
      </p:ext>
    </p:extLst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4552" t="18666" r="51210" b="13668"/>
          <a:stretch/>
        </p:blipFill>
        <p:spPr>
          <a:xfrm>
            <a:off x="107504" y="0"/>
            <a:ext cx="8928992" cy="64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543873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Функция</a:t>
            </a:r>
            <a:r>
              <a:rPr lang="ru-RU" b="1" dirty="0" smtClean="0"/>
              <a:t> – </a:t>
            </a:r>
            <a:r>
              <a:rPr lang="ru-RU" dirty="0" smtClean="0"/>
              <a:t>зависимость переменной </a:t>
            </a:r>
            <a:r>
              <a:rPr lang="ru-RU" b="1" i="1" dirty="0" smtClean="0"/>
              <a:t>у</a:t>
            </a:r>
            <a:r>
              <a:rPr lang="ru-RU" dirty="0" smtClean="0"/>
              <a:t> от переменной </a:t>
            </a:r>
            <a:r>
              <a:rPr lang="ru-RU" b="1" i="1" dirty="0" smtClean="0"/>
              <a:t>х</a:t>
            </a:r>
            <a:r>
              <a:rPr lang="ru-RU" dirty="0" smtClean="0"/>
              <a:t>, при которой каждому значению переменной </a:t>
            </a:r>
            <a:r>
              <a:rPr lang="ru-RU" b="1" i="1" dirty="0" smtClean="0"/>
              <a:t>х</a:t>
            </a:r>
            <a:r>
              <a:rPr lang="ru-RU" dirty="0" smtClean="0"/>
              <a:t> соответствует  единственное значение </a:t>
            </a:r>
            <a:r>
              <a:rPr lang="ru-RU" b="1" i="1" dirty="0" smtClean="0"/>
              <a:t>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r>
              <a:rPr lang="ru-RU" dirty="0" smtClean="0"/>
              <a:t> независимая переменная или </a:t>
            </a:r>
            <a:r>
              <a:rPr lang="ru-RU" b="1" dirty="0" smtClean="0">
                <a:solidFill>
                  <a:srgbClr val="C00000"/>
                </a:solidFill>
              </a:rPr>
              <a:t>аргумент</a:t>
            </a:r>
            <a:r>
              <a:rPr lang="ru-RU" dirty="0" smtClean="0"/>
              <a:t>,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–</a:t>
            </a:r>
            <a:r>
              <a:rPr lang="ru-RU" dirty="0" smtClean="0"/>
              <a:t> зависимая переменная или </a:t>
            </a:r>
            <a:r>
              <a:rPr lang="ru-RU" b="1" dirty="0" smtClean="0">
                <a:solidFill>
                  <a:srgbClr val="C00000"/>
                </a:solidFill>
              </a:rPr>
              <a:t>значение функции.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140968"/>
            <a:ext cx="2520280" cy="50405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56" y="260648"/>
            <a:ext cx="8964488" cy="2204864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arenR"/>
            </a:pPr>
            <a:r>
              <a:rPr lang="ru-RU" dirty="0" smtClean="0"/>
              <a:t>Найдите значение функции при значении аргумента, равном – 1; 0; 1; 3.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Найдите значения аргумента, при котором значение функции равно 3; 0; – 2.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Найдите наибольшее и наименьшее значения функции.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11438" r="50472" b="8829"/>
          <a:stretch>
            <a:fillRect/>
          </a:stretch>
        </p:blipFill>
        <p:spPr bwMode="auto">
          <a:xfrm>
            <a:off x="2627784" y="2492896"/>
            <a:ext cx="3960440" cy="416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ru-RU" dirty="0" smtClean="0"/>
              <a:t>При пешей прогулке пройденное расстояние при данной скорости зависит от…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времени прогулки.</a:t>
            </a:r>
          </a:p>
          <a:p>
            <a:pPr marL="0" indent="0" algn="just">
              <a:buNone/>
            </a:pPr>
            <a:r>
              <a:rPr lang="ru-RU" dirty="0" smtClean="0"/>
              <a:t>Площадь квадрата зависит от…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длины его стороны.</a:t>
            </a:r>
          </a:p>
          <a:p>
            <a:pPr marL="0" indent="0" algn="just">
              <a:buNone/>
            </a:pPr>
            <a:r>
              <a:rPr lang="ru-RU" dirty="0" smtClean="0"/>
              <a:t>Урожайность помидоров в теплице зависит…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от количества воды,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которой их поливали во время роста.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 и значение функции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АНАЛИТИЧЕСКИЙ СПОСОБ 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(с помощью формулы)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Пример.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Пусть </a:t>
            </a:r>
            <a:r>
              <a:rPr lang="ru-RU" dirty="0" smtClean="0"/>
              <a:t>Вася идёт </a:t>
            </a:r>
            <a:r>
              <a:rPr lang="ru-RU" dirty="0" smtClean="0"/>
              <a:t>со скоростью 4 км/ч в течение х часов, тогда пройденное расстояние у км можно записать в виде формулы… </a:t>
            </a:r>
          </a:p>
          <a:p>
            <a:pPr marL="0" indent="0" algn="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задания функции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4350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ТАБЛИЧНЫЙ СПОСОБ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Пример.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Стоимость проезда в пригородном поезде зависит от номера зоны, к которой относится станция. Эта зависимость для некоторого региона показана в таблице (</a:t>
            </a:r>
            <a:r>
              <a:rPr lang="en-US" dirty="0" smtClean="0"/>
              <a:t>n</a:t>
            </a:r>
            <a:r>
              <a:rPr lang="ru-RU" dirty="0" smtClean="0"/>
              <a:t> – номер зоны, </a:t>
            </a:r>
            <a:r>
              <a:rPr lang="en-US" dirty="0" smtClean="0"/>
              <a:t>m </a:t>
            </a:r>
            <a:r>
              <a:rPr lang="ru-RU" dirty="0" smtClean="0"/>
              <a:t>– соответствующая стоимость в рублях).</a:t>
            </a:r>
            <a:r>
              <a:rPr lang="ru-RU" sz="4400" b="1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задания функции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4941168"/>
          <a:ext cx="8712970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100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100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180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240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300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360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420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480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540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4350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ГРАФИЧЕСКИЙ СПОСОБ 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Пример.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График изменения температуры воздуха в течение суток.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задания функции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0788" t="40969" r="26674" b="20641"/>
          <a:stretch>
            <a:fillRect/>
          </a:stretch>
        </p:blipFill>
        <p:spPr bwMode="auto">
          <a:xfrm>
            <a:off x="89756" y="3645024"/>
            <a:ext cx="8964488" cy="30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s://u.foxford.ngcdn.ru/uploads/tinymce_image/image/82089/b122718aa7e4392e.pn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46192" y="1772816"/>
            <a:ext cx="7251617" cy="4333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 порядке! Это функция!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s://ege-study.ru/wp-content/uploads/2012/08/what_is_03.pn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81652" y="1628800"/>
            <a:ext cx="7580696" cy="52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520</Words>
  <Application>Microsoft Office PowerPoint</Application>
  <PresentationFormat>Экран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Функция: основные понятия</vt:lpstr>
      <vt:lpstr>Зависимости </vt:lpstr>
      <vt:lpstr>Определение</vt:lpstr>
      <vt:lpstr>Аргумент и значение функции </vt:lpstr>
      <vt:lpstr>Способы задания функции </vt:lpstr>
      <vt:lpstr>Способы задания функции </vt:lpstr>
      <vt:lpstr>Способы задания функции </vt:lpstr>
      <vt:lpstr>Однако!</vt:lpstr>
      <vt:lpstr>Всё в порядке! Это функция!</vt:lpstr>
      <vt:lpstr>Способы задания функции </vt:lpstr>
      <vt:lpstr>Область определения функции </vt:lpstr>
      <vt:lpstr>Область значений функции </vt:lpstr>
      <vt:lpstr>Слайд 13</vt:lpstr>
      <vt:lpstr>Слайд 14</vt:lpstr>
      <vt:lpstr>Слайд 15</vt:lpstr>
      <vt:lpstr>Нахождение  значений функции и значений аргумента  по формуле</vt:lpstr>
      <vt:lpstr>Правило </vt:lpstr>
      <vt:lpstr>Слайд 18</vt:lpstr>
      <vt:lpstr>График  функции</vt:lpstr>
      <vt:lpstr>№ 1.</vt:lpstr>
      <vt:lpstr>Определение.</vt:lpstr>
      <vt:lpstr>Слайд 22</vt:lpstr>
      <vt:lpstr>Слайд 23</vt:lpstr>
      <vt:lpstr>Слайд 24</vt:lpstr>
      <vt:lpstr>Слайд 25</vt:lpstr>
      <vt:lpstr>Слайд 26</vt:lpstr>
      <vt:lpstr>Нахождение  значений функции и значений аргумента  по графику функции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 функции</dc:title>
  <dc:creator>HP</dc:creator>
  <cp:lastModifiedBy>HP</cp:lastModifiedBy>
  <cp:revision>21</cp:revision>
  <dcterms:created xsi:type="dcterms:W3CDTF">2018-10-14T13:22:29Z</dcterms:created>
  <dcterms:modified xsi:type="dcterms:W3CDTF">2024-04-14T22:54:27Z</dcterms:modified>
</cp:coreProperties>
</file>